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588" r:id="rId3"/>
    <p:sldId id="604" r:id="rId4"/>
    <p:sldId id="592" r:id="rId5"/>
    <p:sldId id="593" r:id="rId6"/>
    <p:sldId id="615" r:id="rId7"/>
    <p:sldId id="59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4" r:id="rId17"/>
    <p:sldId id="61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6824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5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72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5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5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374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B7E-DD63-4DBD-8379-81AE885884F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0760-7D28-47BD-89FD-F90515B2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13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e.earth.li/~sgtatham/putty/latest/md5su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C424F-28A2-4A09-A361-82A1A7F60215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File Hashing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8"/>
            <a:ext cx="8515350" cy="4351338"/>
          </a:xfrm>
        </p:spPr>
        <p:txBody>
          <a:bodyPr/>
          <a:lstStyle/>
          <a:p>
            <a:r>
              <a:rPr lang="en-US" dirty="0"/>
              <a:t>With putty.exe in the current folder, generate the MD5 hash of it: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md5sum putty.exe</a:t>
            </a:r>
          </a:p>
          <a:p>
            <a:r>
              <a:rPr lang="en-US" dirty="0"/>
              <a:t>You should get something like: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6fa14b3b1c54a26f0b9bbcd2f6b45899</a:t>
            </a:r>
          </a:p>
          <a:p>
            <a:pPr lvl="1"/>
            <a:r>
              <a:rPr lang="en-US" dirty="0"/>
              <a:t>The hash </a:t>
            </a:r>
            <a:r>
              <a:rPr lang="en-US" i="1" dirty="0"/>
              <a:t>should be the same</a:t>
            </a:r>
            <a:r>
              <a:rPr lang="en-US" dirty="0"/>
              <a:t> if you downloaded the same exact version!</a:t>
            </a:r>
            <a:br>
              <a:rPr lang="en-US" dirty="0"/>
            </a:br>
            <a:r>
              <a:rPr lang="en-US" dirty="0"/>
              <a:t>[This example was done using </a:t>
            </a:r>
            <a:r>
              <a:rPr lang="en-US" dirty="0" err="1"/>
              <a:t>PuTTY</a:t>
            </a:r>
            <a:r>
              <a:rPr lang="en-US" dirty="0"/>
              <a:t> 0.73.]</a:t>
            </a:r>
            <a:br>
              <a:rPr lang="en-US" dirty="0"/>
            </a:br>
            <a:r>
              <a:rPr lang="en-US" dirty="0"/>
              <a:t>It will differ if you’re using the newest version of </a:t>
            </a:r>
            <a:r>
              <a:rPr lang="en-US" dirty="0" err="1"/>
              <a:t>PuTTY</a:t>
            </a:r>
            <a:r>
              <a:rPr lang="en-US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70" y="5221485"/>
            <a:ext cx="4589859" cy="76080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0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Highlight the hash output and copy it.</a:t>
            </a:r>
          </a:p>
          <a:p>
            <a:r>
              <a:rPr lang="en-US" dirty="0"/>
              <a:t>Open the tab with the MD5 hashes from the </a:t>
            </a:r>
            <a:r>
              <a:rPr lang="en-US" dirty="0" err="1"/>
              <a:t>PuTTY</a:t>
            </a:r>
            <a:r>
              <a:rPr lang="en-US" dirty="0"/>
              <a:t> site.</a:t>
            </a:r>
          </a:p>
          <a:p>
            <a:r>
              <a:rPr lang="en-US" dirty="0"/>
              <a:t>Press CTRL+F to </a:t>
            </a:r>
            <a:r>
              <a:rPr lang="en-US" i="1" dirty="0"/>
              <a:t>find</a:t>
            </a:r>
            <a:r>
              <a:rPr lang="en-US" dirty="0"/>
              <a:t> text on the page and paste in the MD5 hash.</a:t>
            </a:r>
          </a:p>
          <a:p>
            <a:r>
              <a:rPr lang="en-US" dirty="0"/>
              <a:t>Did it find the hash in the long list of files on that page?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Yes? </a:t>
            </a:r>
            <a:r>
              <a:rPr lang="en-US" dirty="0"/>
              <a:t>Great! This means nobody has tampered with the file.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No? </a:t>
            </a:r>
            <a:r>
              <a:rPr lang="en-US" dirty="0"/>
              <a:t>Make sure you copied the entire hash and you have the correct version of hashes from the </a:t>
            </a:r>
            <a:r>
              <a:rPr lang="en-US" dirty="0" err="1"/>
              <a:t>PuTTY</a:t>
            </a:r>
            <a:r>
              <a:rPr lang="en-US" dirty="0"/>
              <a:t> team. Still not a match? Uh-oh! Someone may be tampering with your copy of </a:t>
            </a:r>
            <a:r>
              <a:rPr lang="en-US" sz="1800" dirty="0">
                <a:latin typeface="Courier" panose="02060409020205020404" pitchFamily="49" charset="0"/>
              </a:rPr>
              <a:t>putty.exe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108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MD5 is susceptible to hash collisions.</a:t>
            </a:r>
          </a:p>
          <a:p>
            <a:r>
              <a:rPr lang="en-US" dirty="0"/>
              <a:t>We can use the Secure Hashing Algorithm (SHA) to be sure.</a:t>
            </a:r>
          </a:p>
          <a:p>
            <a:r>
              <a:rPr lang="en-US" dirty="0"/>
              <a:t>Which SHA?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SHA1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SHA256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SHA512</a:t>
            </a:r>
          </a:p>
          <a:p>
            <a:pPr lvl="1">
              <a:buNone/>
            </a:pPr>
            <a:r>
              <a:rPr lang="en-US" dirty="0"/>
              <a:t>…whichever suits your “good enough” criteria!</a:t>
            </a:r>
          </a:p>
        </p:txBody>
      </p:sp>
    </p:spTree>
    <p:extLst>
      <p:ext uri="{BB962C8B-B14F-4D97-AF65-F5344CB8AC3E}">
        <p14:creationId xmlns:p14="http://schemas.microsoft.com/office/powerpoint/2010/main" val="202079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SHA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8"/>
            <a:ext cx="8515350" cy="3681092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process is the exact same as md5 only the command is different.</a:t>
            </a:r>
          </a:p>
          <a:p>
            <a:r>
              <a:rPr lang="en-US" dirty="0" err="1">
                <a:latin typeface="Courier" panose="02060409020205020404"/>
              </a:rPr>
              <a:t>PuTTY</a:t>
            </a:r>
            <a:r>
              <a:rPr lang="en-US" dirty="0"/>
              <a:t> makes all 3 options available on the </a:t>
            </a:r>
            <a:r>
              <a:rPr lang="en-US" i="1" dirty="0"/>
              <a:t>checksums</a:t>
            </a:r>
            <a:r>
              <a:rPr lang="en-US" dirty="0"/>
              <a:t> section.</a:t>
            </a:r>
          </a:p>
          <a:p>
            <a:pPr lvl="1"/>
            <a:r>
              <a:rPr lang="en-US" dirty="0"/>
              <a:t>SHA1* =	https://the.earth.li/~sgtatham/putty/latest/sha1sums</a:t>
            </a:r>
          </a:p>
          <a:p>
            <a:pPr lvl="1"/>
            <a:r>
              <a:rPr lang="en-US" dirty="0"/>
              <a:t>SHA256 = https://the.earth.li/~sgtatham/putty/latest/sha256sums</a:t>
            </a:r>
          </a:p>
          <a:p>
            <a:pPr lvl="1"/>
            <a:r>
              <a:rPr lang="en-US" dirty="0"/>
              <a:t>SHA512 = https://the.earth.li/~sgtatham/putty/latest/sha512sums</a:t>
            </a:r>
          </a:p>
          <a:p>
            <a:r>
              <a:rPr lang="en-US" dirty="0"/>
              <a:t>To hash:</a:t>
            </a:r>
          </a:p>
          <a:p>
            <a:pPr lvl="1"/>
            <a:r>
              <a:rPr lang="en-US" dirty="0"/>
              <a:t>SHA1 = 	</a:t>
            </a:r>
            <a:r>
              <a:rPr lang="en-US" sz="2025" b="1" dirty="0">
                <a:latin typeface="Courier" panose="02060409020205020404" pitchFamily="49" charset="0"/>
              </a:rPr>
              <a:t>sha1sum putty.exe</a:t>
            </a:r>
            <a:endParaRPr lang="en-US" b="1" dirty="0">
              <a:latin typeface="Courier" panose="02060409020205020404" pitchFamily="49" charset="0"/>
            </a:endParaRPr>
          </a:p>
          <a:p>
            <a:pPr lvl="1"/>
            <a:r>
              <a:rPr lang="en-US" dirty="0"/>
              <a:t>SHA256 = </a:t>
            </a:r>
            <a:r>
              <a:rPr lang="en-US" sz="2025" b="1" dirty="0">
                <a:latin typeface="Courier" panose="02060409020205020404" pitchFamily="49" charset="0"/>
              </a:rPr>
              <a:t>sha256sum putty.exe</a:t>
            </a:r>
          </a:p>
          <a:p>
            <a:pPr lvl="1"/>
            <a:r>
              <a:rPr lang="en-US" dirty="0"/>
              <a:t>SHA512 = </a:t>
            </a:r>
            <a:r>
              <a:rPr lang="en-US" sz="2025" b="1" dirty="0">
                <a:latin typeface="Courier" panose="02060409020205020404" pitchFamily="49" charset="0"/>
              </a:rPr>
              <a:t>sha512sum putty.exe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3143" y="4175768"/>
            <a:ext cx="280035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lvl="2" indent="0" algn="l"/>
            <a:r>
              <a:rPr lang="en-US" sz="1350" b="0" dirty="0">
                <a:latin typeface="Tw Cen MT" panose="020B0602020104020603" pitchFamily="34" charset="0"/>
              </a:rPr>
              <a:t>*Recall that like MD5, SHA-1 is cryptographically broken and insecure.</a:t>
            </a:r>
            <a:br>
              <a:rPr lang="en-US" sz="1350" b="0" dirty="0">
                <a:latin typeface="Tw Cen MT" panose="020B0602020104020603" pitchFamily="34" charset="0"/>
              </a:rPr>
            </a:br>
            <a:endParaRPr lang="en-US" sz="1350" b="0" dirty="0">
              <a:latin typeface="Tw Cen MT" panose="020B0602020104020603" pitchFamily="34" charset="0"/>
            </a:endParaRPr>
          </a:p>
          <a:p>
            <a:pPr lvl="2" indent="0" algn="l"/>
            <a:r>
              <a:rPr lang="en-US" sz="1350" b="0" dirty="0">
                <a:latin typeface="Tw Cen MT" panose="020B0602020104020603" pitchFamily="34" charset="0"/>
              </a:rPr>
              <a:t>To be very sure of your hash, use SHA-2 in the form of SHA256 or SHA512!</a:t>
            </a:r>
          </a:p>
        </p:txBody>
      </p:sp>
    </p:spTree>
    <p:extLst>
      <p:ext uri="{BB962C8B-B14F-4D97-AF65-F5344CB8AC3E}">
        <p14:creationId xmlns:p14="http://schemas.microsoft.com/office/powerpoint/2010/main" val="256669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8"/>
            <a:ext cx="8515350" cy="4351338"/>
          </a:xfrm>
        </p:spPr>
        <p:txBody>
          <a:bodyPr/>
          <a:lstStyle/>
          <a:p>
            <a:r>
              <a:rPr lang="en-US" dirty="0"/>
              <a:t>SHA1 results in a 160-bit (40 character) value</a:t>
            </a:r>
          </a:p>
          <a:p>
            <a:r>
              <a:rPr lang="en-US" dirty="0"/>
              <a:t>SHA256 results in a 256-bit (64 character) value</a:t>
            </a:r>
          </a:p>
          <a:p>
            <a:r>
              <a:rPr lang="en-US" dirty="0"/>
              <a:t>SHA512 results in a 512-bit (128 character) value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" y="3457575"/>
            <a:ext cx="8945486" cy="80367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0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trust my hashing tool?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8"/>
            <a:ext cx="8373110" cy="3965572"/>
          </a:xfrm>
        </p:spPr>
        <p:txBody>
          <a:bodyPr>
            <a:normAutofit/>
          </a:bodyPr>
          <a:lstStyle/>
          <a:p>
            <a:r>
              <a:rPr lang="en-US" dirty="0"/>
              <a:t>In Cybersecurity it’s good to be paranoid!</a:t>
            </a:r>
          </a:p>
          <a:p>
            <a:r>
              <a:rPr lang="en-US" dirty="0"/>
              <a:t>How can you be sure your hashing tool is trustworthy and has not been compromised?</a:t>
            </a:r>
          </a:p>
          <a:p>
            <a:r>
              <a:rPr lang="en-US" dirty="0"/>
              <a:t>Confirm you’re installing what you think you’re installing.</a:t>
            </a:r>
          </a:p>
          <a:p>
            <a:pPr lvl="1"/>
            <a:r>
              <a:rPr lang="en-US" dirty="0"/>
              <a:t>Hash the hashing tool when you install it.</a:t>
            </a:r>
          </a:p>
          <a:p>
            <a:pPr lvl="1"/>
            <a:r>
              <a:rPr lang="en-US" dirty="0"/>
              <a:t>Hash the Linux distribution when you install it.</a:t>
            </a:r>
          </a:p>
          <a:p>
            <a:pPr lvl="1"/>
            <a:r>
              <a:rPr lang="en-US" dirty="0"/>
              <a:t>Hash each tool you install.</a:t>
            </a:r>
          </a:p>
          <a:p>
            <a:r>
              <a:rPr lang="en-US" dirty="0"/>
              <a:t>Hashing an “empty value” should provide well-known, published strings…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0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“nothing”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8"/>
            <a:ext cx="8352790" cy="3843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hashing tools in Kali require some sort of file input. It needs </a:t>
            </a:r>
            <a:r>
              <a:rPr lang="en-US" i="1" dirty="0"/>
              <a:t>something</a:t>
            </a:r>
            <a:r>
              <a:rPr lang="en-US" dirty="0"/>
              <a:t>. If you do not provide a file input, it will not return a hash.</a:t>
            </a:r>
          </a:p>
          <a:p>
            <a:r>
              <a:rPr lang="en-US" dirty="0"/>
              <a:t>You can create an empty file and hash that:</a:t>
            </a:r>
          </a:p>
          <a:p>
            <a:pPr lvl="1">
              <a:buNone/>
            </a:pPr>
            <a:r>
              <a:rPr lang="en-US" sz="2250" b="1" dirty="0">
                <a:latin typeface="Courier" panose="02060409020205020404" pitchFamily="49" charset="0"/>
              </a:rPr>
              <a:t>touch foo.txt</a:t>
            </a:r>
          </a:p>
          <a:p>
            <a:pPr lvl="1">
              <a:buNone/>
            </a:pPr>
            <a:r>
              <a:rPr lang="en-US" sz="2250" b="1" dirty="0">
                <a:latin typeface="Courier" panose="02060409020205020404" pitchFamily="49" charset="0"/>
              </a:rPr>
              <a:t>md5sum foo.txt</a:t>
            </a:r>
          </a:p>
          <a:p>
            <a:r>
              <a:rPr lang="en-US" dirty="0"/>
              <a:t>Or you can use the famous “nothing” file in </a:t>
            </a:r>
            <a:r>
              <a:rPr lang="en-US" dirty="0" err="1"/>
              <a:t>linux</a:t>
            </a:r>
            <a:r>
              <a:rPr lang="en-US" dirty="0"/>
              <a:t>: /dev/null</a:t>
            </a:r>
          </a:p>
          <a:p>
            <a:pPr lvl="1">
              <a:buNone/>
            </a:pPr>
            <a:r>
              <a:rPr lang="en-US" sz="2250" b="1" dirty="0">
                <a:latin typeface="Courier" panose="02060409020205020404" pitchFamily="49" charset="0"/>
              </a:rPr>
              <a:t>md5sum /dev/null</a:t>
            </a:r>
            <a:endParaRPr lang="en-US" sz="2250" dirty="0"/>
          </a:p>
          <a:p>
            <a:r>
              <a:rPr lang="en-US" dirty="0"/>
              <a:t>Compare the output of either method with the following hashes:</a:t>
            </a:r>
          </a:p>
        </p:txBody>
      </p:sp>
    </p:spTree>
    <p:extLst>
      <p:ext uri="{BB962C8B-B14F-4D97-AF65-F5344CB8AC3E}">
        <p14:creationId xmlns:p14="http://schemas.microsoft.com/office/powerpoint/2010/main" val="239609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Hash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“nothing” should give you the following known values: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16256"/>
              </p:ext>
            </p:extLst>
          </p:nvPr>
        </p:nvGraphicFramePr>
        <p:xfrm>
          <a:off x="1524000" y="2627792"/>
          <a:ext cx="6096000" cy="2747010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138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w Cen MT" panose="020B0602020104020603" pitchFamily="34" charset="0"/>
                        </a:rPr>
                        <a:t>Algorithm</a:t>
                      </a: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w Cen MT" panose="020B0602020104020603" pitchFamily="34" charset="0"/>
                        </a:rPr>
                        <a:t>Hash</a:t>
                      </a:r>
                    </a:p>
                  </a:txBody>
                  <a:tcPr marL="34290" marR="34290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w Cen MT" panose="020B0602020104020603" pitchFamily="34" charset="0"/>
                        </a:rPr>
                        <a:t>MD5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d41d8cd98f00b204e9800998ecf8427e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w Cen MT" panose="020B0602020104020603" pitchFamily="34" charset="0"/>
                        </a:rPr>
                        <a:t>SHA1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Da39a3ee5e6b4b0d3255</a:t>
                      </a:r>
                    </a:p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bfef95601890Afd80709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w Cen MT" panose="020B0602020104020603" pitchFamily="34" charset="0"/>
                        </a:rPr>
                        <a:t>SHA256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E3b0c44298fc1c149afbf4c8996fb924</a:t>
                      </a:r>
                    </a:p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27ae41e4649b934cA495991b7852b855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w Cen MT" panose="020B0602020104020603" pitchFamily="34" charset="0"/>
                        </a:rPr>
                        <a:t>SHA512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Cf83e1357eefb8bdF1542850d66d8007</a:t>
                      </a:r>
                    </a:p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D620e4050b5715dc83f4a921d36ce9ce</a:t>
                      </a:r>
                    </a:p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47d0d13c5d85f2b0Ff8318d2877eec2f</a:t>
                      </a:r>
                    </a:p>
                    <a:p>
                      <a:r>
                        <a:rPr lang="en-US" sz="1700" b="1" cap="all" baseline="0" dirty="0">
                          <a:latin typeface="Courier" panose="02060409020205020404" pitchFamily="49" charset="0"/>
                        </a:rPr>
                        <a:t>63b931bd47417a81A538327af927da3e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Hashing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r>
              <a:rPr lang="en-US" dirty="0"/>
              <a:t>Software Tools used (all from from Kali Linux OS)</a:t>
            </a:r>
          </a:p>
          <a:p>
            <a:pPr lvl="1"/>
            <a:r>
              <a:rPr lang="en-US" dirty="0">
                <a:latin typeface="Courier" panose="02060409020205020404" pitchFamily="49" charset="0"/>
                <a:cs typeface="Arial"/>
              </a:rPr>
              <a:t>md5sum</a:t>
            </a:r>
          </a:p>
          <a:p>
            <a:pPr lvl="1"/>
            <a:r>
              <a:rPr lang="en-US" dirty="0">
                <a:latin typeface="Courier" panose="02060409020205020404" pitchFamily="49" charset="0"/>
                <a:cs typeface="Arial"/>
              </a:rPr>
              <a:t>sha1sum</a:t>
            </a:r>
          </a:p>
          <a:p>
            <a:pPr lvl="1"/>
            <a:r>
              <a:rPr lang="en-US" dirty="0">
                <a:latin typeface="Courier" panose="02060409020205020404" pitchFamily="49" charset="0"/>
                <a:cs typeface="Arial"/>
              </a:rPr>
              <a:t>sha256sum</a:t>
            </a:r>
          </a:p>
          <a:p>
            <a:pPr lvl="1"/>
            <a:r>
              <a:rPr lang="en-US" dirty="0">
                <a:latin typeface="Courier" panose="02060409020205020404" pitchFamily="49" charset="0"/>
                <a:cs typeface="Arial"/>
              </a:rPr>
              <a:t>sha512sum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00" y="3604969"/>
            <a:ext cx="3668188" cy="1157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352790" cy="3667538"/>
          </a:xfrm>
        </p:spPr>
        <p:txBody>
          <a:bodyPr>
            <a:normAutofit/>
          </a:bodyPr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6.2 – Explain cryptography algorithms and their basic characteristics</a:t>
            </a:r>
          </a:p>
          <a:p>
            <a:pPr marL="821531" lvl="2" indent="-107156"/>
            <a:r>
              <a:rPr lang="en-US" dirty="0"/>
              <a:t>MD5</a:t>
            </a:r>
          </a:p>
          <a:p>
            <a:pPr marL="821531" lvl="2" indent="-107156"/>
            <a:r>
              <a:rPr lang="en-US" dirty="0"/>
              <a:t>SHA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BCY – Describe which cryptographic protocols, tools, and techniques are appropriate for a given situation.</a:t>
            </a:r>
          </a:p>
          <a:p>
            <a:pPr lvl="1"/>
            <a:r>
              <a:rPr lang="en-US" dirty="0"/>
              <a:t>BCY – Describe how crypto can be used, strengths and weaknesses, modes, and issues that have to be addressed in an implementation.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 Hash?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65319" cy="36675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file hash</a:t>
            </a:r>
            <a:r>
              <a:rPr lang="en-US" dirty="0"/>
              <a:t> is the hash which results from putting a file’s contents through a hashing algorithm.</a:t>
            </a:r>
          </a:p>
          <a:p>
            <a:r>
              <a:rPr lang="en-US" sz="2250" dirty="0"/>
              <a:t>A hash is a one-way function. You cannot retrieve the contents of the file from the hash but you can </a:t>
            </a:r>
            <a:r>
              <a:rPr lang="en-US" sz="2250" u="sng" dirty="0"/>
              <a:t>authenticate</a:t>
            </a:r>
            <a:r>
              <a:rPr lang="en-US" sz="2250" dirty="0"/>
              <a:t> that the contents of the file have not been altered by comparing a stored hash with the computed hash on the current version of a file.</a:t>
            </a:r>
          </a:p>
          <a:p>
            <a:r>
              <a:rPr lang="en-US" sz="2250" dirty="0"/>
              <a:t>Usage – if downloading a sensitive document or compiled code online, how can you be sure the contents have not been altered? Hashing.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Hashing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Environment</a:t>
            </a:r>
          </a:p>
          <a:p>
            <a:r>
              <a:rPr lang="en-US" dirty="0"/>
              <a:t>Locate a file</a:t>
            </a:r>
          </a:p>
          <a:p>
            <a:r>
              <a:rPr lang="en-US" dirty="0"/>
              <a:t>Locate the hashes</a:t>
            </a:r>
          </a:p>
          <a:p>
            <a:r>
              <a:rPr lang="en-US" dirty="0"/>
              <a:t>Generate the hash</a:t>
            </a:r>
          </a:p>
          <a:p>
            <a:r>
              <a:rPr lang="en-US" dirty="0"/>
              <a:t>Compare the hashes</a:t>
            </a:r>
          </a:p>
          <a:p>
            <a:r>
              <a:rPr lang="en-US" dirty="0"/>
              <a:t>Hashing “nothing”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Open the Terminal</a:t>
            </a:r>
          </a:p>
        </p:txBody>
      </p:sp>
    </p:spTree>
    <p:extLst>
      <p:ext uri="{BB962C8B-B14F-4D97-AF65-F5344CB8AC3E}">
        <p14:creationId xmlns:p14="http://schemas.microsoft.com/office/powerpoint/2010/main" val="252512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w Cen MT"/>
              </a:rPr>
              <a:t>Locate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8276272" cy="3667538"/>
          </a:xfrm>
        </p:spPr>
        <p:txBody>
          <a:bodyPr/>
          <a:lstStyle/>
          <a:p>
            <a:r>
              <a:rPr lang="en-US" dirty="0" err="1">
                <a:latin typeface="Courier"/>
              </a:rPr>
              <a:t>PuTTY</a:t>
            </a:r>
            <a:r>
              <a:rPr lang="en-US" dirty="0"/>
              <a:t> is a popular SSH client for Windows users.</a:t>
            </a:r>
          </a:p>
          <a:p>
            <a:r>
              <a:rPr lang="en-US" dirty="0"/>
              <a:t>SSH as you may recall is a secure way to access a remote server.</a:t>
            </a:r>
            <a:br>
              <a:rPr lang="en-US" dirty="0"/>
            </a:br>
            <a:r>
              <a:rPr lang="en-US" dirty="0"/>
              <a:t>It would be a tempting target for an attacker to compromise your SSH client! That would allow them to run all sorts of attacks. (</a:t>
            </a:r>
            <a:r>
              <a:rPr lang="en-US" dirty="0" err="1"/>
              <a:t>MiTM</a:t>
            </a:r>
            <a:r>
              <a:rPr lang="en-US" dirty="0"/>
              <a:t>, </a:t>
            </a:r>
            <a:r>
              <a:rPr lang="en-US" dirty="0" err="1"/>
              <a:t>keylogger</a:t>
            </a:r>
            <a:r>
              <a:rPr lang="en-US" dirty="0"/>
              <a:t>, etc.)</a:t>
            </a:r>
          </a:p>
          <a:p>
            <a:r>
              <a:rPr lang="en-US" dirty="0"/>
              <a:t>To ensure integrity of the files, the creators of </a:t>
            </a:r>
            <a:r>
              <a:rPr lang="en-US" dirty="0" err="1">
                <a:latin typeface="Courier"/>
              </a:rPr>
              <a:t>PuTTY</a:t>
            </a:r>
            <a:r>
              <a:rPr lang="en-US" dirty="0"/>
              <a:t> provide the hash values of all their downloadable files.</a:t>
            </a: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8"/>
            <a:ext cx="8356283" cy="34067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</a:t>
            </a:r>
            <a:r>
              <a:rPr lang="en-US" dirty="0" err="1">
                <a:latin typeface="Courier" panose="02060409020205020404"/>
              </a:rPr>
              <a:t>PuTTY</a:t>
            </a:r>
            <a:endParaRPr lang="en-US" dirty="0">
              <a:latin typeface="Courier" panose="02060409020205020404"/>
            </a:endParaRPr>
          </a:p>
          <a:p>
            <a:pPr lvl="1"/>
            <a:r>
              <a:rPr lang="en-US" dirty="0"/>
              <a:t>Determine which version of </a:t>
            </a:r>
            <a:r>
              <a:rPr lang="en-US" dirty="0" err="1">
                <a:latin typeface="Courier" panose="02060409020205020404"/>
              </a:rPr>
              <a:t>PuTTY</a:t>
            </a:r>
            <a:r>
              <a:rPr lang="en-US" dirty="0"/>
              <a:t> you wish to download from the site:</a:t>
            </a:r>
          </a:p>
          <a:p>
            <a:pPr lvl="2"/>
            <a:r>
              <a:rPr lang="en-US" dirty="0">
                <a:hlinkClick r:id="rId2"/>
              </a:rPr>
              <a:t>https://www.chiark.greenend.org.uk/~sgtatham/putty/latest.html</a:t>
            </a:r>
            <a:endParaRPr lang="en-US" dirty="0"/>
          </a:p>
          <a:p>
            <a:pPr lvl="2"/>
            <a:r>
              <a:rPr lang="en-US" dirty="0"/>
              <a:t>This lab was created using </a:t>
            </a:r>
            <a:r>
              <a:rPr lang="en-US" dirty="0" err="1"/>
              <a:t>PuTTY</a:t>
            </a:r>
            <a:r>
              <a:rPr lang="en-US" dirty="0"/>
              <a:t> v.0.73.</a:t>
            </a:r>
          </a:p>
          <a:p>
            <a:pPr lvl="1"/>
            <a:r>
              <a:rPr lang="en-US" dirty="0"/>
              <a:t>Use the command </a:t>
            </a:r>
            <a:r>
              <a:rPr lang="en-US" sz="1800" b="1" dirty="0" err="1">
                <a:latin typeface="Courier" panose="02060409020205020404" pitchFamily="49" charset="0"/>
              </a:rPr>
              <a:t>wget</a:t>
            </a:r>
            <a:r>
              <a:rPr lang="en-US" dirty="0"/>
              <a:t> to grab the latest version of </a:t>
            </a:r>
            <a:r>
              <a:rPr lang="en-US" dirty="0">
                <a:latin typeface="Courier" panose="02060409020205020404"/>
              </a:rPr>
              <a:t>PuTTY</a:t>
            </a:r>
            <a:r>
              <a:rPr lang="en-US" dirty="0"/>
              <a:t> from the web</a:t>
            </a:r>
          </a:p>
          <a:p>
            <a:pPr lvl="2">
              <a:buNone/>
            </a:pPr>
            <a:r>
              <a:rPr lang="en-US" sz="1650" b="1" dirty="0" err="1">
                <a:latin typeface="Courier" panose="02060409020205020404" pitchFamily="49" charset="0"/>
              </a:rPr>
              <a:t>wget</a:t>
            </a:r>
            <a:r>
              <a:rPr lang="en-US" sz="1650" b="1" dirty="0">
                <a:latin typeface="Courier" panose="02060409020205020404" pitchFamily="49" charset="0"/>
              </a:rPr>
              <a:t> https://the.earth.li/~sgtatham/putty/latest/w64/putty.exe</a:t>
            </a:r>
          </a:p>
          <a:p>
            <a:pPr lvl="1"/>
            <a:r>
              <a:rPr lang="en-US" dirty="0"/>
              <a:t>This URL will download the latest 64-bit version of </a:t>
            </a:r>
            <a:r>
              <a:rPr lang="en-US" dirty="0" err="1">
                <a:latin typeface="Courier" panose="02060409020205020404"/>
              </a:rPr>
              <a:t>PuTTY</a:t>
            </a:r>
            <a:r>
              <a:rPr lang="en-US" dirty="0"/>
              <a:t> for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4856" y="5036479"/>
            <a:ext cx="3950494" cy="661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lvl="2" indent="0" algn="l"/>
            <a:r>
              <a:rPr lang="en-US" sz="1350" dirty="0" err="1">
                <a:latin typeface="Courier" panose="02060409020205020404" pitchFamily="49" charset="0"/>
              </a:rPr>
              <a:t>wget</a:t>
            </a:r>
            <a:r>
              <a:rPr lang="en-US" sz="1350" b="0" dirty="0">
                <a:latin typeface="Tw Cen MT" panose="020B0602020104020603" pitchFamily="34" charset="0"/>
              </a:rPr>
              <a:t> is a command line utility that fetches files or pages from the web without use of a browser.</a:t>
            </a:r>
            <a:br>
              <a:rPr lang="en-US" sz="1350" b="0" dirty="0">
                <a:latin typeface="Tw Cen MT" panose="020B0602020104020603" pitchFamily="34" charset="0"/>
              </a:rPr>
            </a:br>
            <a:r>
              <a:rPr lang="en-US" sz="1350" b="0" dirty="0">
                <a:latin typeface="Tw Cen MT" panose="020B0602020104020603" pitchFamily="34" charset="0"/>
              </a:rPr>
              <a:t>(curl is a similar tool worth exploring too!)</a:t>
            </a:r>
          </a:p>
        </p:txBody>
      </p:sp>
    </p:spTree>
    <p:extLst>
      <p:ext uri="{BB962C8B-B14F-4D97-AF65-F5344CB8AC3E}">
        <p14:creationId xmlns:p14="http://schemas.microsoft.com/office/powerpoint/2010/main" val="223099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the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8"/>
            <a:ext cx="8342630" cy="3975732"/>
          </a:xfrm>
        </p:spPr>
        <p:txBody>
          <a:bodyPr>
            <a:normAutofit/>
          </a:bodyPr>
          <a:lstStyle/>
          <a:p>
            <a:r>
              <a:rPr lang="en-US" dirty="0"/>
              <a:t>Now that the file has been downloaded, how can we ensure it has not been compromised?</a:t>
            </a:r>
          </a:p>
          <a:p>
            <a:r>
              <a:rPr lang="en-US" dirty="0"/>
              <a:t>Hashes are long, so copy/paste the resulting hash.</a:t>
            </a:r>
          </a:p>
          <a:p>
            <a:r>
              <a:rPr lang="en-US" dirty="0"/>
              <a:t>With the Cyber Range open in one tab, open the </a:t>
            </a:r>
            <a:r>
              <a:rPr lang="en-US" dirty="0" err="1"/>
              <a:t>PuTTY</a:t>
            </a:r>
            <a:r>
              <a:rPr lang="en-US" dirty="0"/>
              <a:t> download page in another tab.</a:t>
            </a:r>
            <a:br>
              <a:rPr lang="en-US" dirty="0"/>
            </a:br>
            <a:r>
              <a:rPr lang="en-US" dirty="0"/>
              <a:t>Scroll to the very bottom to the section titled “</a:t>
            </a:r>
            <a:r>
              <a:rPr lang="en-US" i="1" dirty="0"/>
              <a:t>checksums</a:t>
            </a:r>
            <a:r>
              <a:rPr lang="en-US" dirty="0"/>
              <a:t>”.</a:t>
            </a:r>
          </a:p>
          <a:p>
            <a:r>
              <a:rPr lang="en-US" dirty="0"/>
              <a:t>Click on the first option: MD5</a:t>
            </a:r>
            <a:br>
              <a:rPr lang="en-US" dirty="0"/>
            </a:br>
            <a:r>
              <a:rPr lang="en-US" dirty="0">
                <a:hlinkClick r:id="rId2"/>
              </a:rPr>
              <a:t>https://the.earth.li/~sgtatham/putty/latest/md5sums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8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136</TotalTime>
  <Words>1120</Words>
  <Application>Microsoft Office PowerPoint</Application>
  <PresentationFormat>On-screen Show (4:3)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File Hashing Lab</vt:lpstr>
      <vt:lpstr>Objectives Covered</vt:lpstr>
      <vt:lpstr>What is a File Hash?</vt:lpstr>
      <vt:lpstr>The File Hashing Lab</vt:lpstr>
      <vt:lpstr>Setup Environment</vt:lpstr>
      <vt:lpstr>Locate a File</vt:lpstr>
      <vt:lpstr>Locate a File</vt:lpstr>
      <vt:lpstr>Locate the Hashes</vt:lpstr>
      <vt:lpstr>Generate the Hash</vt:lpstr>
      <vt:lpstr>Compare the Hash</vt:lpstr>
      <vt:lpstr>Other hashes</vt:lpstr>
      <vt:lpstr>Hashing with SHA</vt:lpstr>
      <vt:lpstr>Hash Lengths</vt:lpstr>
      <vt:lpstr>How can I trust my hashing tool?</vt:lpstr>
      <vt:lpstr>Hashing “nothing”</vt:lpstr>
      <vt:lpstr>Empty Hash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59</cp:revision>
  <dcterms:modified xsi:type="dcterms:W3CDTF">2021-05-18T18:01:21Z</dcterms:modified>
</cp:coreProperties>
</file>