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256" r:id="rId2"/>
    <p:sldId id="588" r:id="rId3"/>
    <p:sldId id="614" r:id="rId4"/>
    <p:sldId id="611" r:id="rId5"/>
    <p:sldId id="592" r:id="rId6"/>
    <p:sldId id="612" r:id="rId7"/>
    <p:sldId id="615" r:id="rId8"/>
    <p:sldId id="613" r:id="rId9"/>
    <p:sldId id="593" r:id="rId10"/>
    <p:sldId id="594" r:id="rId11"/>
    <p:sldId id="605" r:id="rId12"/>
    <p:sldId id="607" r:id="rId13"/>
    <p:sldId id="604" r:id="rId14"/>
    <p:sldId id="608" r:id="rId15"/>
    <p:sldId id="610" r:id="rId16"/>
    <p:sldId id="60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000000"/>
    <a:srgbClr val="FFFFFF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70" autoAdjust="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S::joe.macadam@cyber.org::bdcfcd3f-81bf-4584-8271-fe9093ebec4c" providerId="AD" clId="Web-{E2561598-57C5-B19A-8F08-EA08D51AFE63}"/>
    <pc:docChg chg="addSld modSld">
      <pc:chgData name="Joseph MacAdam" userId="S::joe.macadam@cyber.org::bdcfcd3f-81bf-4584-8271-fe9093ebec4c" providerId="AD" clId="Web-{E2561598-57C5-B19A-8F08-EA08D51AFE63}" dt="2020-04-14T15:15:10.927" v="86" actId="20577"/>
      <pc:docMkLst>
        <pc:docMk/>
      </pc:docMkLst>
      <pc:sldChg chg="modSp add">
        <pc:chgData name="Joseph MacAdam" userId="S::joe.macadam@cyber.org::bdcfcd3f-81bf-4584-8271-fe9093ebec4c" providerId="AD" clId="Web-{E2561598-57C5-B19A-8F08-EA08D51AFE63}" dt="2020-04-14T15:15:10.927" v="85" actId="20577"/>
        <pc:sldMkLst>
          <pc:docMk/>
          <pc:sldMk cId="2264486745" sldId="614"/>
        </pc:sldMkLst>
        <pc:spChg chg="mod">
          <ac:chgData name="Joseph MacAdam" userId="S::joe.macadam@cyber.org::bdcfcd3f-81bf-4584-8271-fe9093ebec4c" providerId="AD" clId="Web-{E2561598-57C5-B19A-8F08-EA08D51AFE63}" dt="2020-04-14T15:15:10.927" v="85" actId="20577"/>
          <ac:spMkLst>
            <pc:docMk/>
            <pc:sldMk cId="2264486745" sldId="614"/>
            <ac:spMk id="3" creationId="{A3FD7ACC-7C5D-4DE2-8122-25A92276CECB}"/>
          </ac:spMkLst>
        </pc:spChg>
      </pc:sldChg>
    </pc:docChg>
  </pc:docChgLst>
  <pc:docChgLst>
    <pc:chgData name="Tommy Gober" userId="S::tommy.gober@cyber.org::df822f60-4ab3-425c-ad52-a4a61a9d00cb" providerId="AD" clId="Web-{560650CD-9D70-B3E3-1A1C-6146260EE9F0}"/>
    <pc:docChg chg="addSld modSld">
      <pc:chgData name="Tommy Gober" userId="S::tommy.gober@cyber.org::df822f60-4ab3-425c-ad52-a4a61a9d00cb" providerId="AD" clId="Web-{560650CD-9D70-B3E3-1A1C-6146260EE9F0}" dt="2020-04-14T20:18:36.121" v="1926" actId="20577"/>
      <pc:docMkLst>
        <pc:docMk/>
      </pc:docMkLst>
      <pc:sldChg chg="modSp">
        <pc:chgData name="Tommy Gober" userId="S::tommy.gober@cyber.org::df822f60-4ab3-425c-ad52-a4a61a9d00cb" providerId="AD" clId="Web-{560650CD-9D70-B3E3-1A1C-6146260EE9F0}" dt="2020-04-14T19:11:14.873" v="285" actId="20577"/>
        <pc:sldMkLst>
          <pc:docMk/>
          <pc:sldMk cId="3392114702" sldId="592"/>
        </pc:sldMkLst>
        <pc:spChg chg="mod">
          <ac:chgData name="Tommy Gober" userId="S::tommy.gober@cyber.org::df822f60-4ab3-425c-ad52-a4a61a9d00cb" providerId="AD" clId="Web-{560650CD-9D70-B3E3-1A1C-6146260EE9F0}" dt="2020-04-14T19:11:14.873" v="285" actId="20577"/>
          <ac:spMkLst>
            <pc:docMk/>
            <pc:sldMk cId="3392114702" sldId="592"/>
            <ac:spMk id="3" creationId="{FF20D8FE-5958-4695-9408-98B27A546595}"/>
          </ac:spMkLst>
        </pc:spChg>
        <pc:graphicFrameChg chg="mod modGraphic">
          <ac:chgData name="Tommy Gober" userId="S::tommy.gober@cyber.org::df822f60-4ab3-425c-ad52-a4a61a9d00cb" providerId="AD" clId="Web-{560650CD-9D70-B3E3-1A1C-6146260EE9F0}" dt="2020-04-14T18:25:30.828" v="118"/>
          <ac:graphicFrameMkLst>
            <pc:docMk/>
            <pc:sldMk cId="3392114702" sldId="592"/>
            <ac:graphicFrameMk id="4" creationId="{654CE654-422C-49CA-B97C-62D16A9D4B9A}"/>
          </ac:graphicFrameMkLst>
        </pc:graphicFrameChg>
      </pc:sldChg>
      <pc:sldChg chg="modSp">
        <pc:chgData name="Tommy Gober" userId="S::tommy.gober@cyber.org::df822f60-4ab3-425c-ad52-a4a61a9d00cb" providerId="AD" clId="Web-{560650CD-9D70-B3E3-1A1C-6146260EE9F0}" dt="2020-04-14T20:16:23.401" v="1902" actId="20577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560650CD-9D70-B3E3-1A1C-6146260EE9F0}" dt="2020-04-14T20:16:23.401" v="1902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560650CD-9D70-B3E3-1A1C-6146260EE9F0}" dt="2020-04-14T20:18:36.121" v="1925" actId="20577"/>
        <pc:sldMkLst>
          <pc:docMk/>
          <pc:sldMk cId="3782045420" sldId="604"/>
        </pc:sldMkLst>
        <pc:spChg chg="mod">
          <ac:chgData name="Tommy Gober" userId="S::tommy.gober@cyber.org::df822f60-4ab3-425c-ad52-a4a61a9d00cb" providerId="AD" clId="Web-{560650CD-9D70-B3E3-1A1C-6146260EE9F0}" dt="2020-04-14T20:18:36.121" v="1925" actId="20577"/>
          <ac:spMkLst>
            <pc:docMk/>
            <pc:sldMk cId="3782045420" sldId="60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560650CD-9D70-B3E3-1A1C-6146260EE9F0}" dt="2020-04-14T20:17:12.808" v="1906" actId="20577"/>
        <pc:sldMkLst>
          <pc:docMk/>
          <pc:sldMk cId="4096205514" sldId="605"/>
        </pc:sldMkLst>
        <pc:spChg chg="mod">
          <ac:chgData name="Tommy Gober" userId="S::tommy.gober@cyber.org::df822f60-4ab3-425c-ad52-a4a61a9d00cb" providerId="AD" clId="Web-{560650CD-9D70-B3E3-1A1C-6146260EE9F0}" dt="2020-04-14T20:16:48.730" v="1905" actId="14100"/>
          <ac:spMkLst>
            <pc:docMk/>
            <pc:sldMk cId="4096205514" sldId="605"/>
            <ac:spMk id="3" creationId="{5E2D4D37-B430-4CF2-B9E8-21045B8A2442}"/>
          </ac:spMkLst>
        </pc:spChg>
        <pc:spChg chg="mod">
          <ac:chgData name="Tommy Gober" userId="S::tommy.gober@cyber.org::df822f60-4ab3-425c-ad52-a4a61a9d00cb" providerId="AD" clId="Web-{560650CD-9D70-B3E3-1A1C-6146260EE9F0}" dt="2020-04-14T20:17:12.808" v="1906" actId="20577"/>
          <ac:spMkLst>
            <pc:docMk/>
            <pc:sldMk cId="4096205514" sldId="605"/>
            <ac:spMk id="4" creationId="{9594DD8E-43A5-43EA-8469-02D4DDD40F36}"/>
          </ac:spMkLst>
        </pc:spChg>
      </pc:sldChg>
      <pc:sldChg chg="modSp">
        <pc:chgData name="Tommy Gober" userId="S::tommy.gober@cyber.org::df822f60-4ab3-425c-ad52-a4a61a9d00cb" providerId="AD" clId="Web-{560650CD-9D70-B3E3-1A1C-6146260EE9F0}" dt="2020-04-14T20:18:15.011" v="1915" actId="20577"/>
        <pc:sldMkLst>
          <pc:docMk/>
          <pc:sldMk cId="3989435456" sldId="607"/>
        </pc:sldMkLst>
        <pc:spChg chg="mod">
          <ac:chgData name="Tommy Gober" userId="S::tommy.gober@cyber.org::df822f60-4ab3-425c-ad52-a4a61a9d00cb" providerId="AD" clId="Web-{560650CD-9D70-B3E3-1A1C-6146260EE9F0}" dt="2020-04-14T20:18:15.011" v="1915" actId="20577"/>
          <ac:spMkLst>
            <pc:docMk/>
            <pc:sldMk cId="3989435456" sldId="607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560650CD-9D70-B3E3-1A1C-6146260EE9F0}" dt="2020-04-14T19:00:14.026" v="240" actId="1076"/>
        <pc:sldMkLst>
          <pc:docMk/>
          <pc:sldMk cId="958074317" sldId="611"/>
        </pc:sldMkLst>
        <pc:spChg chg="mod">
          <ac:chgData name="Tommy Gober" userId="S::tommy.gober@cyber.org::df822f60-4ab3-425c-ad52-a4a61a9d00cb" providerId="AD" clId="Web-{560650CD-9D70-B3E3-1A1C-6146260EE9F0}" dt="2020-04-14T19:00:00.761" v="236" actId="20577"/>
          <ac:spMkLst>
            <pc:docMk/>
            <pc:sldMk cId="958074317" sldId="611"/>
            <ac:spMk id="3" creationId="{FE023796-2506-4D7F-A879-CDA0E26407CE}"/>
          </ac:spMkLst>
        </pc:spChg>
        <pc:spChg chg="mod">
          <ac:chgData name="Tommy Gober" userId="S::tommy.gober@cyber.org::df822f60-4ab3-425c-ad52-a4a61a9d00cb" providerId="AD" clId="Web-{560650CD-9D70-B3E3-1A1C-6146260EE9F0}" dt="2020-04-14T19:00:14.026" v="240" actId="1076"/>
          <ac:spMkLst>
            <pc:docMk/>
            <pc:sldMk cId="958074317" sldId="611"/>
            <ac:spMk id="4" creationId="{E240C024-47FF-4F26-8D0C-BFB1164E3B4F}"/>
          </ac:spMkLst>
        </pc:spChg>
      </pc:sldChg>
      <pc:sldChg chg="addSp modSp">
        <pc:chgData name="Tommy Gober" userId="S::tommy.gober@cyber.org::df822f60-4ab3-425c-ad52-a4a61a9d00cb" providerId="AD" clId="Web-{560650CD-9D70-B3E3-1A1C-6146260EE9F0}" dt="2020-04-14T20:13:08.979" v="1540" actId="1076"/>
        <pc:sldMkLst>
          <pc:docMk/>
          <pc:sldMk cId="3555630800" sldId="612"/>
        </pc:sldMkLst>
        <pc:spChg chg="mod">
          <ac:chgData name="Tommy Gober" userId="S::tommy.gober@cyber.org::df822f60-4ab3-425c-ad52-a4a61a9d00cb" providerId="AD" clId="Web-{560650CD-9D70-B3E3-1A1C-6146260EE9F0}" dt="2020-04-14T20:12:58.291" v="1534" actId="20577"/>
          <ac:spMkLst>
            <pc:docMk/>
            <pc:sldMk cId="3555630800" sldId="612"/>
            <ac:spMk id="3" creationId="{77ED450E-D949-43E5-B1B0-33546F752005}"/>
          </ac:spMkLst>
        </pc:spChg>
        <pc:picChg chg="add mod">
          <ac:chgData name="Tommy Gober" userId="S::tommy.gober@cyber.org::df822f60-4ab3-425c-ad52-a4a61a9d00cb" providerId="AD" clId="Web-{560650CD-9D70-B3E3-1A1C-6146260EE9F0}" dt="2020-04-14T20:13:08.979" v="1540" actId="1076"/>
          <ac:picMkLst>
            <pc:docMk/>
            <pc:sldMk cId="3555630800" sldId="612"/>
            <ac:picMk id="4" creationId="{988DA24E-2FA5-41E3-A0CA-77376C6D093A}"/>
          </ac:picMkLst>
        </pc:picChg>
      </pc:sldChg>
      <pc:sldChg chg="modSp">
        <pc:chgData name="Tommy Gober" userId="S::tommy.gober@cyber.org::df822f60-4ab3-425c-ad52-a4a61a9d00cb" providerId="AD" clId="Web-{560650CD-9D70-B3E3-1A1C-6146260EE9F0}" dt="2020-04-14T20:16:02.073" v="1895" actId="20577"/>
        <pc:sldMkLst>
          <pc:docMk/>
          <pc:sldMk cId="3935756247" sldId="613"/>
        </pc:sldMkLst>
        <pc:spChg chg="mod">
          <ac:chgData name="Tommy Gober" userId="S::tommy.gober@cyber.org::df822f60-4ab3-425c-ad52-a4a61a9d00cb" providerId="AD" clId="Web-{560650CD-9D70-B3E3-1A1C-6146260EE9F0}" dt="2020-04-14T20:16:02.073" v="1895" actId="20577"/>
          <ac:spMkLst>
            <pc:docMk/>
            <pc:sldMk cId="3935756247" sldId="613"/>
            <ac:spMk id="3" creationId="{D1994BCA-8FCD-4142-8C6E-2DF42D5563C8}"/>
          </ac:spMkLst>
        </pc:spChg>
      </pc:sldChg>
      <pc:sldChg chg="delSp modSp add replId">
        <pc:chgData name="Tommy Gober" userId="S::tommy.gober@cyber.org::df822f60-4ab3-425c-ad52-a4a61a9d00cb" providerId="AD" clId="Web-{560650CD-9D70-B3E3-1A1C-6146260EE9F0}" dt="2020-04-14T20:14:26.776" v="1697" actId="20577"/>
        <pc:sldMkLst>
          <pc:docMk/>
          <pc:sldMk cId="722623933" sldId="615"/>
        </pc:sldMkLst>
        <pc:spChg chg="mod">
          <ac:chgData name="Tommy Gober" userId="S::tommy.gober@cyber.org::df822f60-4ab3-425c-ad52-a4a61a9d00cb" providerId="AD" clId="Web-{560650CD-9D70-B3E3-1A1C-6146260EE9F0}" dt="2020-04-14T20:14:26.776" v="1697" actId="20577"/>
          <ac:spMkLst>
            <pc:docMk/>
            <pc:sldMk cId="722623933" sldId="615"/>
            <ac:spMk id="3" creationId="{77ED450E-D949-43E5-B1B0-33546F752005}"/>
          </ac:spMkLst>
        </pc:spChg>
        <pc:picChg chg="del">
          <ac:chgData name="Tommy Gober" userId="S::tommy.gober@cyber.org::df822f60-4ab3-425c-ad52-a4a61a9d00cb" providerId="AD" clId="Web-{560650CD-9D70-B3E3-1A1C-6146260EE9F0}" dt="2020-04-14T20:07:16.336" v="693"/>
          <ac:picMkLst>
            <pc:docMk/>
            <pc:sldMk cId="722623933" sldId="615"/>
            <ac:picMk id="4" creationId="{988DA24E-2FA5-41E3-A0CA-77376C6D093A}"/>
          </ac:picMkLst>
        </pc:picChg>
      </pc:sldChg>
    </pc:docChg>
  </pc:docChgLst>
  <pc:docChgLst>
    <pc:chgData name="Joseph MacAdam" userId="bdcfcd3f-81bf-4584-8271-fe9093ebec4c" providerId="ADAL" clId="{AD287979-97BF-4BFB-A6C2-9BFC1F4DB389}"/>
    <pc:docChg chg="modSld">
      <pc:chgData name="Joseph MacAdam" userId="bdcfcd3f-81bf-4584-8271-fe9093ebec4c" providerId="ADAL" clId="{AD287979-97BF-4BFB-A6C2-9BFC1F4DB389}" dt="2020-05-29T13:51:02.513" v="0" actId="403"/>
      <pc:docMkLst>
        <pc:docMk/>
      </pc:docMkLst>
      <pc:sldChg chg="modSp">
        <pc:chgData name="Joseph MacAdam" userId="bdcfcd3f-81bf-4584-8271-fe9093ebec4c" providerId="ADAL" clId="{AD287979-97BF-4BFB-A6C2-9BFC1F4DB389}" dt="2020-05-29T13:51:02.513" v="0" actId="403"/>
        <pc:sldMkLst>
          <pc:docMk/>
          <pc:sldMk cId="2264486745" sldId="614"/>
        </pc:sldMkLst>
        <pc:spChg chg="mod">
          <ac:chgData name="Joseph MacAdam" userId="bdcfcd3f-81bf-4584-8271-fe9093ebec4c" providerId="ADAL" clId="{AD287979-97BF-4BFB-A6C2-9BFC1F4DB389}" dt="2020-05-29T13:51:02.513" v="0" actId="403"/>
          <ac:spMkLst>
            <pc:docMk/>
            <pc:sldMk cId="2264486745" sldId="614"/>
            <ac:spMk id="3" creationId="{A3FD7ACC-7C5D-4DE2-8122-25A92276CE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2777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adler32 </a:t>
            </a:r>
            <a:r>
              <a:rPr lang="en-US" dirty="0" err="1"/>
              <a:t>hasing</a:t>
            </a:r>
            <a:r>
              <a:rPr lang="en-US" dirty="0"/>
              <a:t> algorithm used for examples</a:t>
            </a:r>
          </a:p>
        </p:txBody>
      </p:sp>
    </p:spTree>
    <p:extLst>
      <p:ext uri="{BB962C8B-B14F-4D97-AF65-F5344CB8AC3E}">
        <p14:creationId xmlns:p14="http://schemas.microsoft.com/office/powerpoint/2010/main" val="419609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MD5 hash of Plaintext</a:t>
            </a:r>
            <a:r>
              <a:rPr lang="en-US" baseline="0" dirty="0"/>
              <a:t> usernames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use </a:t>
            </a:r>
            <a:r>
              <a:rPr lang="en-US" dirty="0" err="1"/>
              <a:t>awk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="1" baseline="0" dirty="0">
                <a:latin typeface="Courier" panose="02060409020205020404" pitchFamily="49" charset="0"/>
              </a:rPr>
              <a:t>echo -h "</a:t>
            </a:r>
            <a:r>
              <a:rPr lang="en-US" b="1" baseline="0" dirty="0" err="1">
                <a:latin typeface="Courier" panose="02060409020205020404" pitchFamily="49" charset="0"/>
              </a:rPr>
              <a:t>david</a:t>
            </a:r>
            <a:r>
              <a:rPr lang="en-US" b="1" baseline="0" dirty="0">
                <a:latin typeface="Courier" panose="02060409020205020404" pitchFamily="49" charset="0"/>
              </a:rPr>
              <a:t>" | md5sum | </a:t>
            </a:r>
            <a:r>
              <a:rPr lang="en-US" b="1" baseline="0" dirty="0" err="1">
                <a:latin typeface="Courier" panose="02060409020205020404" pitchFamily="49" charset="0"/>
              </a:rPr>
              <a:t>awk</a:t>
            </a:r>
            <a:r>
              <a:rPr lang="en-US" b="1" baseline="0" dirty="0">
                <a:latin typeface="Courier" panose="02060409020205020404" pitchFamily="49" charset="0"/>
              </a:rPr>
              <a:t> '{print $1}' &gt;&gt; hashes.txt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2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4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178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42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7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2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0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1550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3C1D-B1B5-46F8-A18D-6C4AB5865FD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252D-2E03-4ED0-8BEC-DC8D8015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61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E3B93-A2C3-4B9F-9AEE-4FD601ADA980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Rainbow Table Attack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into Kali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6" y="1692136"/>
            <a:ext cx="7886701" cy="3667538"/>
          </a:xfrm>
        </p:spPr>
        <p:txBody>
          <a:bodyPr/>
          <a:lstStyle/>
          <a:p>
            <a:r>
              <a:rPr lang="en-US" sz="2475" dirty="0"/>
              <a:t>Open the Kali Linux Environment</a:t>
            </a:r>
          </a:p>
          <a:p>
            <a:r>
              <a:rPr lang="en-US" sz="2475" dirty="0"/>
              <a:t>Open Terminal</a:t>
            </a:r>
          </a:p>
          <a:p>
            <a:r>
              <a:rPr lang="en-US" sz="2475" dirty="0"/>
              <a:t>Login as the root user with the following command:</a:t>
            </a:r>
          </a:p>
          <a:p>
            <a:pPr marL="0" indent="0">
              <a:buNone/>
            </a:pPr>
            <a:r>
              <a:rPr lang="en-US" sz="2475" b="1" dirty="0">
                <a:latin typeface="Courier" panose="02060409020205020404"/>
                <a:cs typeface="Arial"/>
              </a:rPr>
              <a:t>		sudo su -</a:t>
            </a:r>
          </a:p>
          <a:p>
            <a:r>
              <a:rPr lang="en-US" sz="2475" dirty="0"/>
              <a:t>Notice the command prompt is now</a:t>
            </a:r>
            <a:r>
              <a:rPr lang="en-US" sz="2475" dirty="0">
                <a:latin typeface="Tw Cen MT"/>
                <a:cs typeface="Arial"/>
              </a:rPr>
              <a:t> </a:t>
            </a:r>
            <a:r>
              <a:rPr lang="en-US" sz="2475" b="1" dirty="0">
                <a:latin typeface="Courier"/>
                <a:cs typeface="Arial"/>
              </a:rPr>
              <a:t>root@kali</a:t>
            </a:r>
          </a:p>
          <a:p>
            <a:pPr marL="0" indent="0">
              <a:buNone/>
            </a:pPr>
            <a:endParaRPr lang="en-US" dirty="0">
              <a:latin typeface="Tw Cen MT"/>
              <a:cs typeface="Arial"/>
            </a:endParaRPr>
          </a:p>
          <a:p>
            <a:endParaRPr lang="en-US" dirty="0">
              <a:latin typeface="Tw Cen MT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530CE-1CDC-4B65-AB41-AD3F3C8E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04" y="3139197"/>
            <a:ext cx="2449307" cy="28980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30630-3037-482B-B6AA-054E612A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84" y="4082539"/>
            <a:ext cx="2112441" cy="3721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Rainbow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2866"/>
            <a:ext cx="5082851" cy="981866"/>
          </a:xfrm>
        </p:spPr>
        <p:txBody>
          <a:bodyPr>
            <a:normAutofit fontScale="55000" lnSpcReduction="20000"/>
          </a:bodyPr>
          <a:lstStyle/>
          <a:p>
            <a:r>
              <a:rPr lang="en-US" sz="2475" dirty="0"/>
              <a:t>Type the following command*:</a:t>
            </a:r>
          </a:p>
          <a:p>
            <a:pPr marL="0" indent="0">
              <a:buNone/>
            </a:pPr>
            <a:r>
              <a:rPr lang="en-US" sz="2475" b="1" dirty="0">
                <a:latin typeface="Courier"/>
              </a:rPr>
              <a:t>		rtgen -h</a:t>
            </a:r>
          </a:p>
          <a:p>
            <a:r>
              <a:rPr lang="en-US" sz="2475" dirty="0"/>
              <a:t>Read the options available when using this command to create a rainbow table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5125C-102C-4F9B-AB24-6C198679BB1B}"/>
              </a:ext>
            </a:extLst>
          </p:cNvPr>
          <p:cNvSpPr txBox="1">
            <a:spLocks/>
          </p:cNvSpPr>
          <p:nvPr/>
        </p:nvSpPr>
        <p:spPr>
          <a:xfrm>
            <a:off x="703385" y="2671113"/>
            <a:ext cx="6917392" cy="701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1450" indent="-171450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 Type the following command:</a:t>
            </a:r>
          </a:p>
          <a:p>
            <a:pPr marL="0" indent="0" hangingPunct="1">
              <a:buNone/>
            </a:pPr>
            <a:r>
              <a:rPr lang="en-US" sz="1800" b="1" dirty="0">
                <a:latin typeface="Courier"/>
              </a:rPr>
              <a:t>	</a:t>
            </a:r>
            <a:r>
              <a:rPr lang="en-US" sz="1800" b="1" dirty="0" err="1">
                <a:latin typeface="Courier"/>
              </a:rPr>
              <a:t>rtgen</a:t>
            </a:r>
            <a:r>
              <a:rPr lang="en-US" sz="1800" b="1" dirty="0">
                <a:latin typeface="Courier"/>
              </a:rPr>
              <a:t> md5 </a:t>
            </a:r>
            <a:r>
              <a:rPr lang="en-US" sz="1800" b="1" dirty="0" err="1">
                <a:latin typeface="Courier"/>
              </a:rPr>
              <a:t>loweralpha</a:t>
            </a:r>
            <a:r>
              <a:rPr lang="en-US" sz="1800" b="1" dirty="0">
                <a:latin typeface="Courier"/>
              </a:rPr>
              <a:t> 1 5 0 16000 16000 0</a:t>
            </a:r>
          </a:p>
          <a:p>
            <a:pPr hangingPunct="1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4DD8E-43A5-43EA-8469-02D4DDD40F36}"/>
              </a:ext>
            </a:extLst>
          </p:cNvPr>
          <p:cNvSpPr/>
          <p:nvPr/>
        </p:nvSpPr>
        <p:spPr>
          <a:xfrm>
            <a:off x="628650" y="3409030"/>
            <a:ext cx="4061619" cy="125829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31775" lvl="1" indent="-231775" algn="l" hangingPunct="1">
              <a:buFont typeface="Arial" panose="020B0604020202020204" pitchFamily="34" charset="0"/>
              <a:buChar char="•"/>
            </a:pPr>
            <a:r>
              <a:rPr lang="en-US" sz="1538" b="0" dirty="0">
                <a:latin typeface="Arial" panose="020B0604020202020204" pitchFamily="34" charset="0"/>
                <a:cs typeface="Arial" panose="020B0604020202020204" pitchFamily="34" charset="0"/>
              </a:rPr>
              <a:t>This will create a rainbow table using the MD5 hash algorithm with a hash length of 16 based on input restricted to 5 characters that are lowercase letters</a:t>
            </a:r>
          </a:p>
          <a:p>
            <a:pPr marL="231775" lvl="8" indent="-231775" algn="l" hangingPunct="1">
              <a:buFont typeface="Arial" panose="020B0604020202020204" pitchFamily="34" charset="0"/>
              <a:buChar char="•"/>
            </a:pPr>
            <a:r>
              <a:rPr lang="en-US" sz="1425" b="0" i="1" dirty="0">
                <a:latin typeface="Arial" panose="020B0604020202020204" pitchFamily="34" charset="0"/>
                <a:cs typeface="Arial" panose="020B0604020202020204" pitchFamily="34" charset="0"/>
              </a:rPr>
              <a:t>This will take time!</a:t>
            </a:r>
            <a:r>
              <a:rPr lang="en-US" sz="1425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4AFFF-FEC0-4A9A-93C7-7E053E80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35" y="1091697"/>
            <a:ext cx="2613620" cy="182433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BF98-3B23-48A6-80E7-79D79A95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82" y="3504144"/>
            <a:ext cx="3888640" cy="169785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C4EAE6-B72A-4333-8131-3C25759CCD8B}"/>
              </a:ext>
            </a:extLst>
          </p:cNvPr>
          <p:cNvSpPr/>
          <p:nvPr/>
        </p:nvSpPr>
        <p:spPr>
          <a:xfrm>
            <a:off x="0" y="4703704"/>
            <a:ext cx="48286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r" hangingPunct="1"/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*Use the following command to install </a:t>
            </a:r>
            <a:r>
              <a:rPr lang="en-US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Rainbowcrack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 (if not installed):</a:t>
            </a:r>
          </a:p>
          <a:p>
            <a:pPr lvl="1" indent="0" algn="r" hangingPunct="1"/>
            <a:r>
              <a:rPr lang="en-US" sz="1500" dirty="0" err="1">
                <a:latin typeface="Courier"/>
                <a:cs typeface="Arial" panose="020B0604020202020204" pitchFamily="34" charset="0"/>
              </a:rPr>
              <a:t>sudo</a:t>
            </a:r>
            <a:r>
              <a:rPr lang="en-US" sz="1500" dirty="0">
                <a:latin typeface="Courier"/>
                <a:cs typeface="Arial" panose="020B0604020202020204" pitchFamily="34" charset="0"/>
              </a:rPr>
              <a:t> apt-get install </a:t>
            </a:r>
            <a:r>
              <a:rPr lang="en-US" sz="1500" dirty="0" err="1">
                <a:latin typeface="Courier"/>
                <a:cs typeface="Arial" panose="020B0604020202020204" pitchFamily="34" charset="0"/>
              </a:rPr>
              <a:t>rainbowcrack</a:t>
            </a:r>
            <a:endParaRPr lang="en-US" sz="1350" dirty="0">
              <a:latin typeface="Couri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7"/>
            <a:ext cx="8515350" cy="259851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Navigate to the folder with Rainbowcrack</a:t>
            </a:r>
          </a:p>
          <a:p>
            <a:pPr lvl="1">
              <a:buNone/>
            </a:pPr>
            <a:r>
              <a:rPr lang="en-US" sz="1600" b="1" dirty="0">
                <a:latin typeface="Courier"/>
              </a:rPr>
              <a:t>cd /usr/share/rainbowcrack </a:t>
            </a:r>
            <a:endParaRPr lang="en-US" sz="1800" dirty="0">
              <a:latin typeface="Courier"/>
            </a:endParaRPr>
          </a:p>
          <a:p>
            <a:r>
              <a:rPr lang="en-US" sz="1800" dirty="0"/>
              <a:t>Create a new file called “</a:t>
            </a:r>
            <a:r>
              <a:rPr lang="en-US" sz="1800" i="1" dirty="0"/>
              <a:t>hashes.txt</a:t>
            </a:r>
            <a:r>
              <a:rPr lang="en-US" sz="1800" dirty="0"/>
              <a:t>”</a:t>
            </a:r>
          </a:p>
          <a:p>
            <a:pPr marL="428618" lvl="1" indent="0">
              <a:buNone/>
            </a:pPr>
            <a:r>
              <a:rPr lang="en-US" sz="1600" b="1" dirty="0">
                <a:latin typeface="Courier"/>
              </a:rPr>
              <a:t>touch hashes.txt</a:t>
            </a:r>
          </a:p>
          <a:p>
            <a:r>
              <a:rPr lang="en-US" sz="1800" dirty="0"/>
              <a:t>In the original terminal create a sample hash for a 5 character lowercase input by using the following command:</a:t>
            </a:r>
          </a:p>
          <a:p>
            <a:pPr marL="428618" lvl="1" indent="0">
              <a:buNone/>
            </a:pPr>
            <a:r>
              <a:rPr lang="en-US" sz="1600" b="1" dirty="0">
                <a:latin typeface="Courier"/>
              </a:rPr>
              <a:t>echo –n "</a:t>
            </a:r>
            <a:r>
              <a:rPr lang="en-US" sz="1600" b="1" dirty="0" err="1">
                <a:latin typeface="Courier"/>
              </a:rPr>
              <a:t>david</a:t>
            </a:r>
            <a:r>
              <a:rPr lang="en-US" sz="1600" b="1" dirty="0">
                <a:latin typeface="Courier"/>
              </a:rPr>
              <a:t>" | md5sum &gt;&gt; hashes.txt</a:t>
            </a:r>
          </a:p>
          <a:p>
            <a:r>
              <a:rPr lang="en-US" sz="1800" dirty="0"/>
              <a:t>Use </a:t>
            </a:r>
            <a:r>
              <a:rPr lang="en-US" sz="1800" dirty="0" err="1"/>
              <a:t>leafpad</a:t>
            </a:r>
            <a:r>
              <a:rPr lang="en-US" sz="1800" dirty="0"/>
              <a:t> (or some other editor) to review the </a:t>
            </a:r>
            <a:r>
              <a:rPr lang="en-US" sz="1600" b="1" dirty="0">
                <a:latin typeface="Courier"/>
              </a:rPr>
              <a:t>hashes.txt</a:t>
            </a:r>
            <a:r>
              <a:rPr lang="en-US" sz="1800" dirty="0"/>
              <a:t> file</a:t>
            </a:r>
          </a:p>
          <a:p>
            <a:pPr lvl="1"/>
            <a:r>
              <a:rPr lang="en-US" sz="1425" dirty="0"/>
              <a:t>Remove any extraneous text after the MD5 digests</a:t>
            </a:r>
          </a:p>
          <a:p>
            <a:r>
              <a:rPr lang="en-US" sz="1800" dirty="0"/>
              <a:t>Repeat this process at least three more times with other names.</a:t>
            </a:r>
            <a:br>
              <a:rPr lang="en-US" sz="1800" dirty="0"/>
            </a:br>
            <a:r>
              <a:rPr lang="en-US" sz="1800" dirty="0"/>
              <a:t>Each hash should be on a new line in the </a:t>
            </a:r>
            <a:r>
              <a:rPr lang="en-US" sz="1600" b="1" dirty="0">
                <a:latin typeface="Courier"/>
              </a:rPr>
              <a:t>hashes.txt</a:t>
            </a:r>
            <a:r>
              <a:rPr lang="en-US" sz="1800" dirty="0"/>
              <a:t> file</a:t>
            </a:r>
            <a:r>
              <a:rPr lang="en-US" sz="1800" b="1" dirty="0"/>
              <a:t>	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450BB-5C50-4DD2-8D3F-0B32F9058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34" y="4270480"/>
            <a:ext cx="3948320" cy="235427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43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75295" cy="1325563"/>
          </a:xfrm>
        </p:spPr>
        <p:txBody>
          <a:bodyPr>
            <a:normAutofit/>
          </a:bodyPr>
          <a:lstStyle/>
          <a:p>
            <a:r>
              <a:rPr lang="en-US" dirty="0"/>
              <a:t>Crack a Hash using Rainbowcrack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164496" cy="3667538"/>
          </a:xfrm>
        </p:spPr>
        <p:txBody>
          <a:bodyPr>
            <a:normAutofit fontScale="77500" lnSpcReduction="20000"/>
          </a:bodyPr>
          <a:lstStyle/>
          <a:p>
            <a:r>
              <a:rPr lang="en-US" sz="2475" dirty="0"/>
              <a:t>First run the following command to sort all </a:t>
            </a:r>
            <a:r>
              <a:rPr lang="en-US" sz="2475" i="1" dirty="0"/>
              <a:t>.rt </a:t>
            </a:r>
            <a:r>
              <a:rPr lang="en-US" sz="2475" dirty="0"/>
              <a:t>tables in the current directory to make binary search possible</a:t>
            </a:r>
          </a:p>
          <a:p>
            <a:pPr lvl="1">
              <a:buNone/>
            </a:pPr>
            <a:r>
              <a:rPr lang="en-US" sz="2175" b="1" dirty="0" err="1">
                <a:latin typeface="Courier"/>
              </a:rPr>
              <a:t>rtsort</a:t>
            </a:r>
            <a:r>
              <a:rPr lang="en-US" sz="2175" b="1" dirty="0">
                <a:latin typeface="Courier"/>
              </a:rPr>
              <a:t> .</a:t>
            </a:r>
          </a:p>
          <a:p>
            <a:r>
              <a:rPr lang="en-US" sz="2475" dirty="0"/>
              <a:t>Copy the MD5 hash output from the previous command: </a:t>
            </a:r>
          </a:p>
          <a:p>
            <a:pPr lvl="1">
              <a:buNone/>
            </a:pPr>
            <a:r>
              <a:rPr lang="en-US" sz="2175" b="1" dirty="0">
                <a:latin typeface="Courier"/>
              </a:rPr>
              <a:t>echo –n "</a:t>
            </a:r>
            <a:r>
              <a:rPr lang="en-US" sz="2175" b="1" i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&lt;name&gt;</a:t>
            </a:r>
            <a:r>
              <a:rPr lang="en-US" sz="2175" b="1" i="1" dirty="0">
                <a:solidFill>
                  <a:schemeClr val="accent3">
                    <a:lumMod val="50000"/>
                  </a:schemeClr>
                </a:solidFill>
                <a:latin typeface="Courier"/>
              </a:rPr>
              <a:t>"</a:t>
            </a:r>
            <a:r>
              <a:rPr lang="en-US" sz="2175" b="1" dirty="0">
                <a:latin typeface="Courier"/>
              </a:rPr>
              <a:t> | md5sum</a:t>
            </a:r>
          </a:p>
          <a:p>
            <a:r>
              <a:rPr lang="en-US" sz="2475" dirty="0"/>
              <a:t>Crack the hash using the command</a:t>
            </a:r>
          </a:p>
          <a:p>
            <a:pPr lvl="1">
              <a:buNone/>
            </a:pPr>
            <a:r>
              <a:rPr lang="en-US" sz="2175" b="1" dirty="0" err="1">
                <a:latin typeface="Courier"/>
              </a:rPr>
              <a:t>rcrack</a:t>
            </a:r>
            <a:r>
              <a:rPr lang="en-US" sz="2175" b="1" dirty="0">
                <a:latin typeface="Courier"/>
              </a:rPr>
              <a:t> . –h </a:t>
            </a:r>
            <a:r>
              <a:rPr lang="en-US" sz="2175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</a:t>
            </a:r>
            <a:r>
              <a:rPr lang="en-US" sz="2175" b="1" i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MD5 hash&gt;</a:t>
            </a:r>
            <a:endParaRPr lang="en-US" sz="2175" i="1" dirty="0">
              <a:solidFill>
                <a:schemeClr val="accent6">
                  <a:lumMod val="75000"/>
                </a:schemeClr>
              </a:solidFill>
              <a:latin typeface="Courier"/>
            </a:endParaRPr>
          </a:p>
          <a:p>
            <a:r>
              <a:rPr lang="en-US" sz="2475" dirty="0"/>
              <a:t>Observe the output with the plaintext answer shown for the matching hash</a:t>
            </a:r>
            <a:r>
              <a:rPr lang="en-US" sz="2250" b="1" dirty="0"/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901EF-3F2E-41F2-8D92-F064BA2D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48" y="1870053"/>
            <a:ext cx="4164496" cy="307172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114D56-6F6C-432B-858F-8BD7B08B7740}"/>
              </a:ext>
            </a:extLst>
          </p:cNvPr>
          <p:cNvCxnSpPr>
            <a:cxnSpLocks/>
          </p:cNvCxnSpPr>
          <p:nvPr/>
        </p:nvCxnSpPr>
        <p:spPr>
          <a:xfrm flipH="1">
            <a:off x="8026659" y="1603102"/>
            <a:ext cx="314909" cy="52077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D2BD38-9C6E-49B5-9424-0718FC3DC2CF}"/>
              </a:ext>
            </a:extLst>
          </p:cNvPr>
          <p:cNvSpPr txBox="1"/>
          <p:nvPr/>
        </p:nvSpPr>
        <p:spPr>
          <a:xfrm>
            <a:off x="8017232" y="1218381"/>
            <a:ext cx="986712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from “</a:t>
            </a:r>
            <a:r>
              <a:rPr lang="en-US" sz="112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  <a:r>
              <a:rPr lang="en-US" sz="11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0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11" y="618811"/>
            <a:ext cx="8308009" cy="777910"/>
          </a:xfrm>
        </p:spPr>
        <p:txBody>
          <a:bodyPr>
            <a:noAutofit/>
          </a:bodyPr>
          <a:lstStyle/>
          <a:p>
            <a:r>
              <a:rPr lang="en-US" sz="4000" dirty="0"/>
              <a:t>Crack a file of hashes using Rainbowcrack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11" y="1692136"/>
            <a:ext cx="7664914" cy="2698994"/>
          </a:xfrm>
        </p:spPr>
        <p:txBody>
          <a:bodyPr>
            <a:normAutofit/>
          </a:bodyPr>
          <a:lstStyle/>
          <a:p>
            <a:r>
              <a:rPr lang="en-US" sz="2475" dirty="0"/>
              <a:t>Crack multiple hashes at once stored in a file using the command:</a:t>
            </a:r>
          </a:p>
          <a:p>
            <a:pPr marL="428618" lvl="1" indent="0">
              <a:buNone/>
            </a:pPr>
            <a:r>
              <a:rPr lang="en-US" sz="1800" b="1" dirty="0" err="1">
                <a:latin typeface="Courier"/>
              </a:rPr>
              <a:t>rcrack</a:t>
            </a:r>
            <a:r>
              <a:rPr lang="en-US" sz="1800" b="1" dirty="0">
                <a:latin typeface="Courier"/>
              </a:rPr>
              <a:t> . –l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filename&gt;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urier"/>
            </a:endParaRPr>
          </a:p>
          <a:p>
            <a:endParaRPr lang="en-US" dirty="0"/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12E89123-A8C8-48C0-94F4-C0C46567A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81" y="2475909"/>
            <a:ext cx="4338431" cy="35170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64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11" y="588666"/>
            <a:ext cx="8140355" cy="701536"/>
          </a:xfrm>
        </p:spPr>
        <p:txBody>
          <a:bodyPr>
            <a:normAutofit/>
          </a:bodyPr>
          <a:lstStyle/>
          <a:p>
            <a:r>
              <a:rPr lang="en-US" dirty="0"/>
              <a:t>Observe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10" y="1692135"/>
            <a:ext cx="3856589" cy="40655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rainbow table created, solved 3 out of 4 hashes</a:t>
            </a:r>
          </a:p>
          <a:p>
            <a:r>
              <a:rPr lang="en-US" dirty="0"/>
              <a:t>The one plaintext it did not find was for “</a:t>
            </a:r>
            <a:r>
              <a:rPr lang="en-US" i="1" dirty="0"/>
              <a:t>philip</a:t>
            </a:r>
            <a:r>
              <a:rPr lang="en-US" dirty="0"/>
              <a:t>” which is more than 5 characters</a:t>
            </a:r>
          </a:p>
          <a:p>
            <a:r>
              <a:rPr lang="en-US" dirty="0"/>
              <a:t>If the word is between 1-5 characters in length, the table can solve ~100% of the password</a:t>
            </a:r>
          </a:p>
          <a:p>
            <a:r>
              <a:rPr lang="en-US" dirty="0"/>
              <a:t>The more rainbow tables we generate, and the longer they are, the more possibilities to crack the password – however long tables require a LOT of space!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12E89123-A8C8-48C0-94F4-C0C46567A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57" y="1692135"/>
            <a:ext cx="4338431" cy="35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924-B6BB-4DD0-8623-FD687CD6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64141" cy="1325563"/>
          </a:xfrm>
        </p:spPr>
        <p:txBody>
          <a:bodyPr>
            <a:noAutofit/>
          </a:bodyPr>
          <a:lstStyle/>
          <a:p>
            <a:r>
              <a:rPr lang="en-US" sz="4000" dirty="0"/>
              <a:t>How to Defend against Rainbow Table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705D-DDC3-4FDE-84E5-E99E71AC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92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Salt those passwords!</a:t>
            </a:r>
          </a:p>
          <a:p>
            <a:pPr lvl="1"/>
            <a:r>
              <a:rPr lang="en-US" dirty="0"/>
              <a:t>A salt is string of characters added to a password before it is hashed</a:t>
            </a:r>
          </a:p>
          <a:p>
            <a:pPr lvl="1"/>
            <a:r>
              <a:rPr lang="en-US" dirty="0"/>
              <a:t>Using a unique salt for each user makes using a rainbow table more difficult.</a:t>
            </a:r>
          </a:p>
          <a:p>
            <a:pPr lvl="2"/>
            <a:r>
              <a:rPr lang="en-US" dirty="0"/>
              <a:t>The rainbow table has to be recomputed for each user.</a:t>
            </a:r>
          </a:p>
          <a:p>
            <a:pPr lvl="2"/>
            <a:r>
              <a:rPr lang="en-US" dirty="0"/>
              <a:t>If a password is found, which part is the hash and which is the password?</a:t>
            </a:r>
          </a:p>
          <a:p>
            <a:r>
              <a:rPr lang="en-US" dirty="0"/>
              <a:t>Key Stretching</a:t>
            </a:r>
          </a:p>
          <a:p>
            <a:pPr lvl="1"/>
            <a:r>
              <a:rPr lang="en-US" dirty="0"/>
              <a:t>“Hashing the hash”</a:t>
            </a:r>
          </a:p>
          <a:p>
            <a:pPr lvl="1"/>
            <a:r>
              <a:rPr lang="en-US" dirty="0"/>
              <a:t>Hashed values are hashed multiple times to increase the computation time required to hash each password</a:t>
            </a:r>
          </a:p>
          <a:p>
            <a:r>
              <a:rPr lang="en-US" dirty="0"/>
              <a:t>How else can you defend against Rainbow Tables?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 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 students will perform password cracking via the use of rainbow tables.</a:t>
            </a:r>
          </a:p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</a:t>
            </a:r>
          </a:p>
          <a:p>
            <a:r>
              <a:rPr lang="en-US" dirty="0"/>
              <a:t>Software Tools used</a:t>
            </a:r>
          </a:p>
          <a:p>
            <a:pPr lvl="1"/>
            <a:r>
              <a:rPr lang="en-US" sz="2025" b="1" dirty="0" err="1">
                <a:latin typeface="Courier" panose="02060409020205020404" pitchFamily="49" charset="0"/>
              </a:rPr>
              <a:t>rainbowcrack</a:t>
            </a:r>
            <a:r>
              <a:rPr lang="en-US" sz="2025" dirty="0"/>
              <a:t> </a:t>
            </a:r>
            <a:r>
              <a:rPr lang="en-US" dirty="0"/>
              <a:t>(Password Cracking Tool)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sz="2250" dirty="0"/>
              <a:t>Objective 1.2 - Compare and contrast types of attacks</a:t>
            </a:r>
          </a:p>
          <a:p>
            <a:pPr marL="821531" lvl="2" indent="-107156"/>
            <a:r>
              <a:rPr lang="en-US" sz="2025" dirty="0"/>
              <a:t>Cryptographic attacks</a:t>
            </a:r>
          </a:p>
          <a:p>
            <a:pPr marL="1059656" lvl="3"/>
            <a:r>
              <a:rPr lang="en-US" sz="1650" dirty="0"/>
              <a:t>Rainbow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79571"/>
              </p:ext>
            </p:extLst>
          </p:nvPr>
        </p:nvGraphicFramePr>
        <p:xfrm>
          <a:off x="1659234" y="4343837"/>
          <a:ext cx="6118010" cy="1413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863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latin typeface="Courier"/>
                          <a:cs typeface="Arial"/>
                        </a:rPr>
                        <a:t>SomeBigLongValue</a:t>
                      </a:r>
                      <a:endParaRPr lang="en-US" sz="1700" b="1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700" b="1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Courier"/>
                          <a:cs typeface="Arial"/>
                        </a:rPr>
                        <a:t>33ce0634</a:t>
                      </a:r>
                      <a:endParaRPr lang="en-US" sz="1700" b="1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63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latin typeface="Courier"/>
                          <a:cs typeface="Arial"/>
                        </a:rPr>
                        <a:t>tinyval</a:t>
                      </a:r>
                      <a:r>
                        <a:rPr lang="en-US" sz="1700" b="1" dirty="0">
                          <a:latin typeface="Courier"/>
                          <a:cs typeface="Arial"/>
                        </a:rPr>
                        <a:t> </a:t>
                      </a:r>
                      <a:endParaRPr lang="en-US" sz="1700" b="1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700" b="1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Courier"/>
                          <a:cs typeface="Arial"/>
                        </a:rPr>
                        <a:t>0c430308</a:t>
                      </a:r>
                      <a:endParaRPr lang="en-US" sz="1700" b="1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63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latin typeface="Courier"/>
                          <a:cs typeface="Arial"/>
                        </a:rPr>
                        <a:t>NggYuNgLYDngraaDY</a:t>
                      </a:r>
                      <a:endParaRPr lang="en-US" sz="1700" b="1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700" b="1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latin typeface="Courier"/>
                          <a:cs typeface="Arial"/>
                        </a:rPr>
                        <a:t>3803062f</a:t>
                      </a:r>
                      <a:endParaRPr lang="en-US" sz="1700" b="1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76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900" b="0" i="0" u="none" strike="noStrike" cap="none" spc="0" baseline="0" dirty="0">
                          <a:solidFill>
                            <a:srgbClr val="0070C0"/>
                          </a:solidFill>
                          <a:uFillTx/>
                          <a:latin typeface="Tw Cen MT"/>
                          <a:ea typeface="Tw Cen MT" panose="020B0602020104020603" pitchFamily="34" charset="0"/>
                          <a:cs typeface="Arial"/>
                          <a:sym typeface="Helvetica Neue"/>
                        </a:rPr>
                        <a:t>Variable size input</a:t>
                      </a:r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Tw Cen MT"/>
                          <a:ea typeface="Tw Cen MT" panose="020B0602020104020603" pitchFamily="34" charset="0"/>
                          <a:cs typeface="Arial"/>
                          <a:sym typeface="Helvetica Neue"/>
                        </a:rPr>
                        <a:t>Fixed size output</a:t>
                      </a:r>
                    </a:p>
                  </a:txBody>
                  <a:tcPr marL="34290" marR="34290" marT="17145" marB="1714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A7DBFE-A013-4F76-AD12-1AAA96EB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3796-2506-4D7F-A879-CDA0E264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25181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hashing algorithm is an algorithm that converts inp</a:t>
            </a:r>
            <a:r>
              <a:rPr lang="en-US" sz="2438" dirty="0"/>
              <a:t>ut data (or a message) of varying size to a hash output o</a:t>
            </a:r>
            <a:r>
              <a:rPr lang="en-US" dirty="0"/>
              <a:t>f a fixed size</a:t>
            </a:r>
          </a:p>
          <a:p>
            <a:r>
              <a:rPr lang="en-US" dirty="0"/>
              <a:t>A hash is a one-way function, impossible to revert.</a:t>
            </a:r>
          </a:p>
          <a:p>
            <a:r>
              <a:rPr lang="en-US" dirty="0"/>
              <a:t>The output value of a hash is unique to the input (no two inputs share the same output)</a:t>
            </a:r>
          </a:p>
          <a:p>
            <a:r>
              <a:rPr lang="en-US" dirty="0"/>
              <a:t>Generally, the longer the fixed output the less possibility of collisions (two inputs producing the same output), thus the more secure the hashing algorithm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240C024-47FF-4F26-8D0C-BFB1164E3B4F}"/>
              </a:ext>
            </a:extLst>
          </p:cNvPr>
          <p:cNvSpPr/>
          <p:nvPr/>
        </p:nvSpPr>
        <p:spPr>
          <a:xfrm>
            <a:off x="4217098" y="4683562"/>
            <a:ext cx="709803" cy="366832"/>
          </a:xfrm>
          <a:prstGeom prst="rightArrow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40E5103-2798-467E-A69E-403F7BA3DCC2}"/>
              </a:ext>
            </a:extLst>
          </p:cNvPr>
          <p:cNvSpPr/>
          <p:nvPr/>
        </p:nvSpPr>
        <p:spPr>
          <a:xfrm rot="16200000">
            <a:off x="2703009" y="4169998"/>
            <a:ext cx="233171" cy="2312495"/>
          </a:xfrm>
          <a:prstGeom prst="leftBrac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algn="l" defTabSz="342900" latinLnBrk="1"/>
            <a:endParaRPr lang="en-US" sz="675" b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D5A16E-4C16-47F5-A0A9-88A81500A6F0}"/>
              </a:ext>
            </a:extLst>
          </p:cNvPr>
          <p:cNvSpPr/>
          <p:nvPr/>
        </p:nvSpPr>
        <p:spPr>
          <a:xfrm rot="16200000">
            <a:off x="5541685" y="4786393"/>
            <a:ext cx="233171" cy="1079705"/>
          </a:xfrm>
          <a:prstGeom prst="leftBrac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algn="l" defTabSz="342900" latinLnBrk="1"/>
            <a:endParaRPr lang="en-US" sz="675" b="0"/>
          </a:p>
        </p:txBody>
      </p:sp>
    </p:spTree>
    <p:extLst>
      <p:ext uri="{BB962C8B-B14F-4D97-AF65-F5344CB8AC3E}">
        <p14:creationId xmlns:p14="http://schemas.microsoft.com/office/powerpoint/2010/main" val="95807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Rainbow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520731" cy="396508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Pre-calculated series of hashes using known hashing algorithms</a:t>
            </a:r>
          </a:p>
          <a:p>
            <a:r>
              <a:rPr lang="en-US" sz="2400" dirty="0"/>
              <a:t>Commonly used for cracking passwords</a:t>
            </a:r>
          </a:p>
          <a:p>
            <a:pPr lvl="1"/>
            <a:r>
              <a:rPr lang="en-US" sz="2000" dirty="0"/>
              <a:t> Find the matching hash string of text</a:t>
            </a:r>
          </a:p>
          <a:p>
            <a:pPr lvl="1"/>
            <a:r>
              <a:rPr lang="en-US" sz="2000" dirty="0"/>
              <a:t> Look up the input text that gave the result</a:t>
            </a:r>
          </a:p>
          <a:p>
            <a:pPr lvl="1"/>
            <a:r>
              <a:rPr lang="en-US" sz="2000" dirty="0"/>
              <a:t> </a:t>
            </a:r>
            <a:r>
              <a:rPr lang="en-US" sz="2000" i="1" dirty="0"/>
              <a:t>Voila!</a:t>
            </a:r>
            <a:r>
              <a:rPr lang="en-US" sz="2000" dirty="0"/>
              <a:t> There’s the password/input string</a:t>
            </a:r>
          </a:p>
          <a:p>
            <a:r>
              <a:rPr lang="en-US" sz="2400" dirty="0"/>
              <a:t>Rainbow tables are application-specific</a:t>
            </a:r>
          </a:p>
          <a:p>
            <a:pPr lvl="1"/>
            <a:r>
              <a:rPr lang="en-US" sz="2000" dirty="0"/>
              <a:t>Built for each different application or OS</a:t>
            </a:r>
          </a:p>
          <a:p>
            <a:pPr lvl="1"/>
            <a:r>
              <a:rPr lang="en-US" sz="2000" dirty="0"/>
              <a:t>No one table for all uses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4CE654-422C-49CA-B97C-62D16A9D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6820"/>
              </p:ext>
            </p:extLst>
          </p:nvPr>
        </p:nvGraphicFramePr>
        <p:xfrm>
          <a:off x="6180992" y="2093678"/>
          <a:ext cx="2860676" cy="2609020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1281042">
                  <a:extLst>
                    <a:ext uri="{9D8B030D-6E8A-4147-A177-3AD203B41FA5}">
                      <a16:colId xmlns:a16="http://schemas.microsoft.com/office/drawing/2014/main" val="4290866649"/>
                    </a:ext>
                  </a:extLst>
                </a:gridCol>
                <a:gridCol w="1579634">
                  <a:extLst>
                    <a:ext uri="{9D8B030D-6E8A-4147-A177-3AD203B41FA5}">
                      <a16:colId xmlns:a16="http://schemas.microsoft.com/office/drawing/2014/main" val="3636870271"/>
                    </a:ext>
                  </a:extLst>
                </a:gridCol>
              </a:tblGrid>
              <a:tr h="52180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Plaintext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0" baseline="0" dirty="0">
                          <a:solidFill>
                            <a:srgbClr val="FFFFFF"/>
                          </a:solidFill>
                          <a:uFillTx/>
                          <a:latin typeface="Arial" panose="020B0604020202020204" pitchFamily="34" charset="0"/>
                          <a:ea typeface="Helvetica Neue"/>
                          <a:cs typeface="Arial" panose="020B0604020202020204" pitchFamily="34" charset="0"/>
                          <a:sym typeface="Helvetica Neue Light"/>
                        </a:rPr>
                        <a:t>MD5 Checksum</a:t>
                      </a:r>
                    </a:p>
                  </a:txBody>
                  <a:tcPr marL="34290" marR="34290" marT="17145" marB="17145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04183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" panose="02060409020205020404" pitchFamily="49" charset="0"/>
                        </a:rPr>
                        <a:t>64489c85dc2fe0787b85cd87214b3810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52349778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" panose="02060409020205020404" pitchFamily="49" charset="0"/>
                        </a:rPr>
                        <a:t>2fc1c0beb992cd7096975cfebf9d5c3b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599586082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Carol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" panose="02060409020205020404" pitchFamily="49" charset="0"/>
                        </a:rPr>
                        <a:t>150c16d9d096e70af3596111d7402397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65964732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" panose="02060409020205020404" pitchFamily="49" charset="0"/>
                        </a:rPr>
                        <a:t>083d9a270e6e16b2fbb08d35067aae5f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96806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252-BE4F-4AF9-9CF4-BA3E2992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899" cy="1325563"/>
          </a:xfrm>
        </p:spPr>
        <p:txBody>
          <a:bodyPr/>
          <a:lstStyle/>
          <a:p>
            <a:r>
              <a:rPr lang="en-US" dirty="0"/>
              <a:t>How does a Rainbow Table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450E-D949-43E5-B1B0-33546F75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8"/>
            <a:ext cx="799660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the first </a:t>
            </a:r>
            <a:r>
              <a:rPr lang="en-US" b="1" dirty="0">
                <a:latin typeface="Courier"/>
              </a:rPr>
              <a:t>X</a:t>
            </a:r>
            <a:r>
              <a:rPr lang="en-US" dirty="0"/>
              <a:t> characters of a hash</a:t>
            </a:r>
          </a:p>
          <a:p>
            <a:pPr lvl="1"/>
            <a:r>
              <a:rPr lang="en-US" dirty="0"/>
              <a:t>Hash these characters</a:t>
            </a:r>
          </a:p>
          <a:p>
            <a:r>
              <a:rPr lang="en-US" dirty="0"/>
              <a:t>Get the first </a:t>
            </a:r>
            <a:r>
              <a:rPr lang="en-US" b="1" dirty="0">
                <a:latin typeface="Courier"/>
              </a:rPr>
              <a:t>X</a:t>
            </a:r>
            <a:r>
              <a:rPr lang="en-US" dirty="0"/>
              <a:t> characters of </a:t>
            </a:r>
            <a:r>
              <a:rPr lang="en-US" i="1" dirty="0"/>
              <a:t>that</a:t>
            </a:r>
            <a:r>
              <a:rPr lang="en-US" dirty="0"/>
              <a:t> hash</a:t>
            </a:r>
          </a:p>
          <a:p>
            <a:pPr lvl="1"/>
            <a:r>
              <a:rPr lang="en-US" dirty="0"/>
              <a:t>Hash </a:t>
            </a:r>
            <a:r>
              <a:rPr lang="en-US" i="1" dirty="0"/>
              <a:t>these</a:t>
            </a:r>
            <a:r>
              <a:rPr lang="en-US" dirty="0"/>
              <a:t> characters</a:t>
            </a:r>
          </a:p>
          <a:p>
            <a:r>
              <a:rPr lang="en-US" dirty="0"/>
              <a:t>Do this repeatedly…</a:t>
            </a:r>
          </a:p>
          <a:p>
            <a:pPr lvl="1"/>
            <a:r>
              <a:rPr lang="en-US" dirty="0"/>
              <a:t>This creates a "chain"</a:t>
            </a:r>
          </a:p>
          <a:p>
            <a:pPr lvl="1"/>
            <a:r>
              <a:rPr lang="en-US" dirty="0"/>
              <a:t>Each chain can be referred to as a color "red" (first hash),</a:t>
            </a:r>
            <a:br>
              <a:rPr lang="en-US" dirty="0"/>
            </a:br>
            <a:r>
              <a:rPr lang="en-US" dirty="0"/>
              <a:t>"orange" (second hash), "yellow" (third hash), etc.</a:t>
            </a:r>
          </a:p>
          <a:p>
            <a:r>
              <a:rPr lang="en-US" dirty="0"/>
              <a:t>After obtaining enough chains, they create a table</a:t>
            </a:r>
          </a:p>
          <a:p>
            <a:pPr lvl="1" indent="-257175"/>
            <a:r>
              <a:rPr lang="en-US" dirty="0"/>
              <a:t>A table of all the colors... like a rainbow.</a:t>
            </a:r>
            <a:br>
              <a:rPr lang="en-US" dirty="0"/>
            </a:br>
            <a:r>
              <a:rPr lang="en-US" dirty="0"/>
              <a:t>Hence a "rainbow table".</a:t>
            </a:r>
          </a:p>
          <a:p>
            <a:r>
              <a:rPr lang="en-US" dirty="0"/>
              <a:t>Only store the plaintext and final hash value for each chain</a:t>
            </a:r>
          </a:p>
          <a:p>
            <a:pPr lvl="1" indent="-257175"/>
            <a:r>
              <a:rPr lang="en-US" dirty="0"/>
              <a:t>All values in between plaintext and final hash can be re-computed as needed</a:t>
            </a:r>
          </a:p>
          <a:p>
            <a:endParaRPr lang="en-US" dirty="0"/>
          </a:p>
        </p:txBody>
      </p:sp>
      <p:pic>
        <p:nvPicPr>
          <p:cNvPr id="1026" name="Picture 2" descr="Spectrum slide – Costs Barris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51"/>
          <a:stretch/>
        </p:blipFill>
        <p:spPr bwMode="auto">
          <a:xfrm rot="5400000">
            <a:off x="6715895" y="2511048"/>
            <a:ext cx="3147656" cy="12028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3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7252-BE4F-4AF9-9CF4-BA3E2992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899" cy="1325563"/>
          </a:xfrm>
        </p:spPr>
        <p:txBody>
          <a:bodyPr/>
          <a:lstStyle/>
          <a:p>
            <a:r>
              <a:rPr lang="en-US" dirty="0"/>
              <a:t>How does a Rainbow Table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450E-D949-43E5-B1B0-33546F75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To use the table, take the first </a:t>
            </a:r>
            <a:r>
              <a:rPr lang="en-US" b="1" dirty="0">
                <a:latin typeface="Courier"/>
              </a:rPr>
              <a:t>X</a:t>
            </a:r>
            <a:r>
              <a:rPr lang="en-US" dirty="0"/>
              <a:t> characters of the target hashed password and look for a match in the table.</a:t>
            </a:r>
          </a:p>
          <a:p>
            <a:pPr lvl="1" indent="-257175"/>
            <a:r>
              <a:rPr lang="en-US" dirty="0"/>
              <a:t>If a match is not found, take the first </a:t>
            </a:r>
            <a:r>
              <a:rPr lang="en-US" sz="2025" b="1" dirty="0">
                <a:latin typeface="Courier"/>
              </a:rPr>
              <a:t>X</a:t>
            </a:r>
            <a:r>
              <a:rPr lang="en-US" dirty="0"/>
              <a:t> characters, hash, and search again</a:t>
            </a:r>
          </a:p>
          <a:p>
            <a:pPr lvl="1" indent="-257175"/>
            <a:r>
              <a:rPr lang="en-US" dirty="0"/>
              <a:t>If a match </a:t>
            </a:r>
            <a:r>
              <a:rPr lang="en-US" i="1" dirty="0"/>
              <a:t>is</a:t>
            </a:r>
            <a:r>
              <a:rPr lang="en-US" dirty="0"/>
              <a:t> found, you know the plaintext at the front of that chain is part of the target password – this narrows the search by </a:t>
            </a:r>
            <a:r>
              <a:rPr lang="en-US" b="1" dirty="0">
                <a:latin typeface="Courier"/>
              </a:rPr>
              <a:t>X</a:t>
            </a:r>
            <a:r>
              <a:rPr lang="en-US" dirty="0"/>
              <a:t> characters.</a:t>
            </a:r>
          </a:p>
          <a:p>
            <a:pPr lvl="2"/>
            <a:r>
              <a:rPr lang="en-US" dirty="0"/>
              <a:t>Take the next </a:t>
            </a:r>
            <a:r>
              <a:rPr lang="en-US" b="1" dirty="0">
                <a:latin typeface="Courier"/>
              </a:rPr>
              <a:t>X</a:t>
            </a:r>
            <a:r>
              <a:rPr lang="en-US" dirty="0"/>
              <a:t> characters and start the process again</a:t>
            </a:r>
          </a:p>
          <a:p>
            <a:r>
              <a:rPr lang="en-US" dirty="0"/>
              <a:t>It is a narrowing down of the thousand and millions of possibilities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3184-8E80-4A47-8ECB-E47DC5C5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Tables vs.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4BCA-8FCD-4142-8C6E-2DF42D55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 of a Rainbow Table</a:t>
            </a:r>
          </a:p>
          <a:p>
            <a:pPr lvl="1"/>
            <a:r>
              <a:rPr lang="en-US" dirty="0"/>
              <a:t>No need to match the whole string, looking for parts</a:t>
            </a:r>
          </a:p>
          <a:p>
            <a:pPr lvl="1"/>
            <a:r>
              <a:rPr lang="en-US" dirty="0"/>
              <a:t>Not trying </a:t>
            </a:r>
            <a:r>
              <a:rPr lang="en-US" u="sng" dirty="0"/>
              <a:t>all</a:t>
            </a:r>
            <a:r>
              <a:rPr lang="en-US" dirty="0"/>
              <a:t> values, only searching a table (fast)</a:t>
            </a:r>
          </a:p>
          <a:p>
            <a:pPr lvl="1"/>
            <a:r>
              <a:rPr lang="en-US" dirty="0"/>
              <a:t>Can be done offline</a:t>
            </a:r>
          </a:p>
          <a:p>
            <a:pPr lvl="2"/>
            <a:r>
              <a:rPr lang="en-US" dirty="0"/>
              <a:t>System does not know attempts are being made to crack the password of its users!</a:t>
            </a:r>
          </a:p>
          <a:p>
            <a:r>
              <a:rPr lang="en-US" dirty="0"/>
              <a:t>Advantages of a Brute Force</a:t>
            </a:r>
          </a:p>
          <a:p>
            <a:pPr lvl="1"/>
            <a:r>
              <a:rPr lang="en-US" dirty="0"/>
              <a:t>Does not need to store the large Rainbow Table dataset</a:t>
            </a:r>
          </a:p>
          <a:p>
            <a:pPr lvl="2"/>
            <a:r>
              <a:rPr lang="en-US" dirty="0"/>
              <a:t>Which can be </a:t>
            </a:r>
            <a:r>
              <a:rPr lang="en-US" u="sng" dirty="0"/>
              <a:t>large</a:t>
            </a:r>
            <a:r>
              <a:rPr lang="en-US" dirty="0"/>
              <a:t>! Can be </a:t>
            </a:r>
            <a:r>
              <a:rPr lang="en-US" i="1" dirty="0"/>
              <a:t>gigs</a:t>
            </a:r>
            <a:r>
              <a:rPr lang="en-US" dirty="0"/>
              <a:t> of text or even terabytes</a:t>
            </a:r>
          </a:p>
          <a:p>
            <a:pPr lvl="1"/>
            <a:r>
              <a:rPr lang="en-US" dirty="0"/>
              <a:t>Works for all passwords, just takes time </a:t>
            </a:r>
            <a:r>
              <a:rPr lang="en-US" sz="1650" dirty="0"/>
              <a:t>(</a:t>
            </a:r>
            <a:r>
              <a:rPr lang="en-US" sz="16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lots and lots and lots of time</a:t>
            </a:r>
            <a:r>
              <a:rPr lang="en-US" sz="16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575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Rainbow Table 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Kali Linux</a:t>
            </a:r>
          </a:p>
          <a:p>
            <a:r>
              <a:rPr lang="en-US" dirty="0"/>
              <a:t>Create Rainbow Table</a:t>
            </a:r>
          </a:p>
          <a:p>
            <a:r>
              <a:rPr lang="en-US" dirty="0"/>
              <a:t>Create Hashes from example passwords</a:t>
            </a:r>
          </a:p>
          <a:p>
            <a:r>
              <a:rPr lang="en-US" dirty="0"/>
              <a:t>Use Rainbowcrack to crack a hash</a:t>
            </a:r>
          </a:p>
          <a:p>
            <a:r>
              <a:rPr lang="en-US" dirty="0"/>
              <a:t>Use Rainbowcrack to crack a file of hashes</a:t>
            </a:r>
          </a:p>
          <a:p>
            <a:r>
              <a:rPr lang="en-US" dirty="0"/>
              <a:t>Observe the results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449</TotalTime>
  <Words>1152</Words>
  <Application>Microsoft Office PowerPoint</Application>
  <PresentationFormat>On-screen Show (4:3)</PresentationFormat>
  <Paragraphs>135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Rainbow Table Attack Lab</vt:lpstr>
      <vt:lpstr>Objectives Covered</vt:lpstr>
      <vt:lpstr>What is a Hash?</vt:lpstr>
      <vt:lpstr>What is a Rainbow Table?</vt:lpstr>
      <vt:lpstr>How does a Rainbow Table work?</vt:lpstr>
      <vt:lpstr>How does a Rainbow Table work?</vt:lpstr>
      <vt:lpstr>Rainbow Tables vs. Brute Force</vt:lpstr>
      <vt:lpstr>The Rainbow Table Attack Lab</vt:lpstr>
      <vt:lpstr>Log into Kali Linux</vt:lpstr>
      <vt:lpstr>Create Rainbow Table</vt:lpstr>
      <vt:lpstr>Create Hashes</vt:lpstr>
      <vt:lpstr>Crack a Hash using Rainbowcrack</vt:lpstr>
      <vt:lpstr>Crack a file of hashes using Rainbowcrack</vt:lpstr>
      <vt:lpstr>Observe the Results</vt:lpstr>
      <vt:lpstr>How to Defend against Rainbow Table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Phil Payne</dc:creator>
  <cp:lastModifiedBy>Richard Greene</cp:lastModifiedBy>
  <cp:revision>282</cp:revision>
  <dcterms:modified xsi:type="dcterms:W3CDTF">2021-05-18T18:04:53Z</dcterms:modified>
</cp:coreProperties>
</file>