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588" r:id="rId3"/>
    <p:sldId id="604" r:id="rId4"/>
    <p:sldId id="592" r:id="rId5"/>
    <p:sldId id="593" r:id="rId6"/>
    <p:sldId id="611" r:id="rId7"/>
    <p:sldId id="594" r:id="rId8"/>
    <p:sldId id="595" r:id="rId9"/>
    <p:sldId id="605" r:id="rId10"/>
    <p:sldId id="607" r:id="rId11"/>
    <p:sldId id="606" r:id="rId12"/>
    <p:sldId id="608" r:id="rId13"/>
    <p:sldId id="609" r:id="rId14"/>
    <p:sldId id="61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94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9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1651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9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7A01-3015-41C8-A0A0-1A72E117659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504-CF87-4DAE-B06F-75B54A61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5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C8D595-39CF-4003-A524-ECA185901F56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 err="1">
                <a:solidFill>
                  <a:schemeClr val="bg1"/>
                </a:solidFill>
                <a:latin typeface="Courier" panose="02060409020205020404"/>
              </a:rPr>
              <a:t>ip</a:t>
            </a:r>
            <a:r>
              <a:rPr lang="en-US" sz="3600" dirty="0">
                <a:solidFill>
                  <a:schemeClr val="bg1"/>
                </a:solidFill>
                <a:latin typeface="Courier" panose="02060409020205020404"/>
              </a:rPr>
              <a:t>/ifconfig</a:t>
            </a:r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669C76-957C-4911-89D6-E0E17B74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4130" b="1" dirty="0">
                <a:solidFill>
                  <a:schemeClr val="tx1"/>
                </a:solidFill>
                <a:latin typeface="Courier" panose="02060409020205020404"/>
              </a:rPr>
              <a:t>hostname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A2DE-6FC9-4F34-A357-BDAB1D05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</a:t>
            </a:r>
            <a:r>
              <a:rPr lang="en-US" sz="2100" b="1" dirty="0" err="1">
                <a:latin typeface="Courier"/>
                <a:cs typeface="Arial"/>
              </a:rPr>
              <a:t>ip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dirty="0"/>
              <a:t>command is very powerful, what if you want to show only the assigned IP Address?</a:t>
            </a:r>
          </a:p>
          <a:p>
            <a:r>
              <a:rPr lang="en-US" dirty="0"/>
              <a:t>Use the following command to show only the IP Address*:</a:t>
            </a:r>
          </a:p>
          <a:p>
            <a:pPr lvl="1"/>
            <a:r>
              <a:rPr lang="en-US" b="1" dirty="0">
                <a:latin typeface="Courier"/>
                <a:cs typeface="Arial"/>
              </a:rPr>
              <a:t>hostname -I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6C80E-7BEF-4347-BF14-94084CE387BC}"/>
              </a:ext>
            </a:extLst>
          </p:cNvPr>
          <p:cNvSpPr txBox="1"/>
          <p:nvPr/>
        </p:nvSpPr>
        <p:spPr>
          <a:xfrm>
            <a:off x="3813488" y="3223262"/>
            <a:ext cx="192278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Uppercase i (as in India)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4564F-9AD7-4445-8031-C7A28C56923F}"/>
              </a:ext>
            </a:extLst>
          </p:cNvPr>
          <p:cNvCxnSpPr>
            <a:cxnSpLocks/>
          </p:cNvCxnSpPr>
          <p:nvPr/>
        </p:nvCxnSpPr>
        <p:spPr>
          <a:xfrm flipH="1">
            <a:off x="3317566" y="3319463"/>
            <a:ext cx="647057" cy="23879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2F6BF01-CD2F-415F-B491-630055F1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66" y="3892379"/>
            <a:ext cx="3951588" cy="6515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464424-38F8-4001-B0F4-5D583FE7FF59}"/>
              </a:ext>
            </a:extLst>
          </p:cNvPr>
          <p:cNvCxnSpPr>
            <a:cxnSpLocks/>
          </p:cNvCxnSpPr>
          <p:nvPr/>
        </p:nvCxnSpPr>
        <p:spPr>
          <a:xfrm>
            <a:off x="5564822" y="3423316"/>
            <a:ext cx="1407319" cy="56765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7E794B-7F98-49FC-8FC9-15C39F18C95C}"/>
              </a:ext>
            </a:extLst>
          </p:cNvPr>
          <p:cNvSpPr txBox="1">
            <a:spLocks/>
          </p:cNvSpPr>
          <p:nvPr/>
        </p:nvSpPr>
        <p:spPr>
          <a:xfrm>
            <a:off x="314325" y="4826899"/>
            <a:ext cx="8686800" cy="49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2025" dirty="0">
                <a:latin typeface="Tw Cen MT"/>
                <a:cs typeface="Arial"/>
              </a:rPr>
              <a:t>*Note: You may also receive the MAC address with this command!</a:t>
            </a:r>
            <a:endParaRPr lang="en-US" sz="2025" b="1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52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E83E-D519-4833-AD62-A5402A30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The </a:t>
            </a:r>
            <a:r>
              <a:rPr lang="en-US" sz="4130" b="1" dirty="0" err="1">
                <a:solidFill>
                  <a:schemeClr val="tx1"/>
                </a:solidFill>
                <a:latin typeface="Courier"/>
              </a:rPr>
              <a:t>ip</a:t>
            </a:r>
            <a:r>
              <a:rPr lang="en-US" dirty="0">
                <a:latin typeface="Tw Cen MT"/>
              </a:rPr>
              <a:t> Command (Routes)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4BD2-F01E-4775-990C-D51881EB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2486958"/>
          </a:xfrm>
        </p:spPr>
        <p:txBody>
          <a:bodyPr>
            <a:normAutofit/>
          </a:bodyPr>
          <a:lstStyle/>
          <a:p>
            <a:r>
              <a:rPr lang="en-US" dirty="0"/>
              <a:t>List the </a:t>
            </a:r>
            <a:r>
              <a:rPr lang="en-US" dirty="0" err="1"/>
              <a:t>ip</a:t>
            </a:r>
            <a:r>
              <a:rPr lang="en-US" dirty="0"/>
              <a:t> routes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ip</a:t>
            </a:r>
            <a:r>
              <a:rPr lang="en-US" b="1" dirty="0">
                <a:latin typeface="Courier" panose="02060409020205020404" pitchFamily="49" charset="0"/>
              </a:rPr>
              <a:t> r</a:t>
            </a:r>
          </a:p>
          <a:p>
            <a:r>
              <a:rPr lang="en-US" dirty="0"/>
              <a:t>Add an </a:t>
            </a:r>
            <a:r>
              <a:rPr lang="en-US" dirty="0" err="1"/>
              <a:t>ip</a:t>
            </a:r>
            <a:r>
              <a:rPr lang="en-US" dirty="0"/>
              <a:t> route*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ip</a:t>
            </a:r>
            <a:r>
              <a:rPr lang="en-US" b="1" dirty="0">
                <a:latin typeface="Courier" panose="02060409020205020404" pitchFamily="49" charset="0"/>
              </a:rPr>
              <a:t> r add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New_Route_IP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&gt; </a:t>
            </a:r>
            <a:r>
              <a:rPr lang="en-US" b="1" dirty="0">
                <a:latin typeface="Courier" panose="02060409020205020404" pitchFamily="49" charset="0"/>
              </a:rPr>
              <a:t>via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Default_IP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r>
              <a:rPr lang="en-US" dirty="0"/>
              <a:t>Show the route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ip</a:t>
            </a:r>
            <a:r>
              <a:rPr lang="en-US" b="1" dirty="0">
                <a:latin typeface="Courier" panose="02060409020205020404" pitchFamily="49" charset="0"/>
              </a:rPr>
              <a:t>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F35E9-DE6E-4F3D-9808-AE140729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67" y="3780003"/>
            <a:ext cx="5345466" cy="13858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ABBA6-5D84-4F03-90DA-5B6254AC6F27}"/>
              </a:ext>
            </a:extLst>
          </p:cNvPr>
          <p:cNvSpPr txBox="1"/>
          <p:nvPr/>
        </p:nvSpPr>
        <p:spPr>
          <a:xfrm>
            <a:off x="1477640" y="5044421"/>
            <a:ext cx="1273629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The new route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663F1-0536-4D28-BFD6-06092BAADC7B}"/>
              </a:ext>
            </a:extLst>
          </p:cNvPr>
          <p:cNvCxnSpPr>
            <a:cxnSpLocks/>
          </p:cNvCxnSpPr>
          <p:nvPr/>
        </p:nvCxnSpPr>
        <p:spPr>
          <a:xfrm flipV="1">
            <a:off x="2597313" y="4883446"/>
            <a:ext cx="787854" cy="22251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F6D426-02E4-4A2B-A980-4EF2279A2B1B}"/>
              </a:ext>
            </a:extLst>
          </p:cNvPr>
          <p:cNvSpPr txBox="1">
            <a:spLocks/>
          </p:cNvSpPr>
          <p:nvPr/>
        </p:nvSpPr>
        <p:spPr>
          <a:xfrm>
            <a:off x="3385166" y="5281220"/>
            <a:ext cx="5530233" cy="49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2025" dirty="0"/>
              <a:t>*Change </a:t>
            </a:r>
            <a:r>
              <a:rPr lang="en-US" sz="2025" b="1" dirty="0">
                <a:latin typeface="Courier" panose="02060409020205020404" pitchFamily="49" charset="0"/>
              </a:rPr>
              <a:t>add</a:t>
            </a:r>
            <a:r>
              <a:rPr lang="en-US" sz="2025" dirty="0"/>
              <a:t> to </a:t>
            </a:r>
            <a:r>
              <a:rPr lang="en-US" sz="2025" b="1" dirty="0">
                <a:latin typeface="Courier" panose="02060409020205020404" pitchFamily="49" charset="0"/>
              </a:rPr>
              <a:t>del</a:t>
            </a:r>
            <a:r>
              <a:rPr lang="en-US" sz="2025" dirty="0"/>
              <a:t> to delete the route</a:t>
            </a:r>
            <a:endParaRPr lang="en-US" sz="2025" b="1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4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BF3F-BC01-47A6-9935-235DF610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130" b="1" dirty="0">
                <a:solidFill>
                  <a:schemeClr val="tx1"/>
                </a:solidFill>
                <a:latin typeface="Courier"/>
              </a:rPr>
              <a:t>ifconfig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762E-9B86-423C-85B8-669DBF9E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sz="2100" b="1" dirty="0">
                <a:latin typeface="Courier"/>
                <a:cs typeface="Arial"/>
              </a:rPr>
              <a:t>ifconfig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dirty="0"/>
              <a:t>command to show the interfaces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ifconfig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F498-B343-4A07-ABAB-187B9159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06" y="3026878"/>
            <a:ext cx="4913301" cy="228982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F08E-B7DB-461B-AF10-6A8064EA28F0}"/>
              </a:ext>
            </a:extLst>
          </p:cNvPr>
          <p:cNvSpPr txBox="1"/>
          <p:nvPr/>
        </p:nvSpPr>
        <p:spPr>
          <a:xfrm>
            <a:off x="899140" y="3849048"/>
            <a:ext cx="1273629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IPv4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641726-F24D-42E0-8AA3-CAC7C2F81CB5}"/>
              </a:ext>
            </a:extLst>
          </p:cNvPr>
          <p:cNvCxnSpPr>
            <a:cxnSpLocks/>
          </p:cNvCxnSpPr>
          <p:nvPr/>
        </p:nvCxnSpPr>
        <p:spPr>
          <a:xfrm flipV="1">
            <a:off x="1921591" y="3352007"/>
            <a:ext cx="1428972" cy="49704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4EABB3-3D82-498D-80C3-384B71389A89}"/>
              </a:ext>
            </a:extLst>
          </p:cNvPr>
          <p:cNvSpPr txBox="1"/>
          <p:nvPr/>
        </p:nvSpPr>
        <p:spPr>
          <a:xfrm>
            <a:off x="1284777" y="4362604"/>
            <a:ext cx="1273629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IPv6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E226C-A1CC-4AE3-9CA5-696A83CF8BA1}"/>
              </a:ext>
            </a:extLst>
          </p:cNvPr>
          <p:cNvCxnSpPr>
            <a:cxnSpLocks/>
          </p:cNvCxnSpPr>
          <p:nvPr/>
        </p:nvCxnSpPr>
        <p:spPr>
          <a:xfrm flipV="1">
            <a:off x="2172768" y="3500375"/>
            <a:ext cx="1277807" cy="82648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BFBDA1-D0A9-41CB-99E7-F7693EE3D03B}"/>
              </a:ext>
            </a:extLst>
          </p:cNvPr>
          <p:cNvSpPr txBox="1"/>
          <p:nvPr/>
        </p:nvSpPr>
        <p:spPr>
          <a:xfrm>
            <a:off x="628650" y="3314019"/>
            <a:ext cx="142897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Network Connection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939E39-46A7-4142-8D06-A0E420932A1B}"/>
              </a:ext>
            </a:extLst>
          </p:cNvPr>
          <p:cNvCxnSpPr>
            <a:cxnSpLocks/>
          </p:cNvCxnSpPr>
          <p:nvPr/>
        </p:nvCxnSpPr>
        <p:spPr>
          <a:xfrm flipV="1">
            <a:off x="2057622" y="3212556"/>
            <a:ext cx="500784" cy="13945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5198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D399-5EF0-4483-96B6-E1191BF0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The </a:t>
            </a:r>
            <a:r>
              <a:rPr lang="en-US" sz="4130" b="1" dirty="0">
                <a:solidFill>
                  <a:schemeClr val="tx1"/>
                </a:solidFill>
                <a:latin typeface="Courier"/>
              </a:rPr>
              <a:t>ifconfig</a:t>
            </a:r>
            <a:r>
              <a:rPr lang="en-US" dirty="0">
                <a:latin typeface="Tw Cen MT"/>
              </a:rPr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1894-37B2-4F3E-A9ED-F2426390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To show stats for a specified network interface:</a:t>
            </a:r>
          </a:p>
          <a:p>
            <a:pPr lvl="1"/>
            <a:r>
              <a:rPr lang="en-US" b="1" dirty="0">
                <a:latin typeface="Courier"/>
                <a:cs typeface="Arial"/>
              </a:rPr>
              <a:t>ifconfig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Network_Name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EDA4C-AD98-4B9F-91C0-08ACC07D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10" y="2826519"/>
            <a:ext cx="5052981" cy="13987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38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93A8-77EE-41EE-8B97-8E202583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300" b="1" dirty="0">
                <a:solidFill>
                  <a:schemeClr val="tx1"/>
                </a:solidFill>
                <a:latin typeface="Courier"/>
              </a:rPr>
              <a:t>ifconfig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5617-3E0C-429F-B588-4A7C86B0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will turn a network on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ifconfig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Network_Name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&gt; </a:t>
            </a:r>
            <a:r>
              <a:rPr lang="en-US" b="1" dirty="0">
                <a:latin typeface="Courier" panose="02060409020205020404" pitchFamily="49" charset="0"/>
              </a:rPr>
              <a:t>up</a:t>
            </a:r>
          </a:p>
          <a:p>
            <a:r>
              <a:rPr lang="en-US" dirty="0"/>
              <a:t>The following command will turn a network off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ifconfig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Network_Name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&gt; </a:t>
            </a:r>
            <a:r>
              <a:rPr lang="en-US" b="1" dirty="0">
                <a:latin typeface="Courier" panose="02060409020205020404" pitchFamily="49" charset="0"/>
              </a:rPr>
              <a:t>down</a:t>
            </a:r>
          </a:p>
          <a:p>
            <a:pPr lvl="2"/>
            <a:r>
              <a:rPr lang="en-US" dirty="0"/>
              <a:t>Please Note: This will turn the internet connection off, if you are using a cyber range that is utilizing a remote desktop, you will lose access to the system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7A892-53D3-4827-BC6B-9E20D994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51" y="4525798"/>
            <a:ext cx="5044235" cy="5515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16E34-89B7-4476-ACC9-EDE2E27EE95C}"/>
              </a:ext>
            </a:extLst>
          </p:cNvPr>
          <p:cNvSpPr txBox="1"/>
          <p:nvPr/>
        </p:nvSpPr>
        <p:spPr>
          <a:xfrm>
            <a:off x="6950113" y="4325744"/>
            <a:ext cx="142897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Turns loopback off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FF7B4-A6ED-40F6-8A2E-295F870016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558149" y="4425772"/>
            <a:ext cx="391964" cy="15146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6CF3A6-56C4-4BD0-9DBA-D92203048DB3}"/>
              </a:ext>
            </a:extLst>
          </p:cNvPr>
          <p:cNvSpPr txBox="1"/>
          <p:nvPr/>
        </p:nvSpPr>
        <p:spPr>
          <a:xfrm>
            <a:off x="7086378" y="4977274"/>
            <a:ext cx="142897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Turns loopback 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B47140-16C6-43B0-A7F9-E6B8F71750CE}"/>
              </a:ext>
            </a:extLst>
          </p:cNvPr>
          <p:cNvCxnSpPr>
            <a:cxnSpLocks/>
          </p:cNvCxnSpPr>
          <p:nvPr/>
        </p:nvCxnSpPr>
        <p:spPr>
          <a:xfrm flipH="1" flipV="1">
            <a:off x="6608156" y="4977274"/>
            <a:ext cx="532255" cy="11024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315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/ifconfig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will explore the ifconfig command in a Linux Terminal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Machine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 err="1"/>
              <a:t>ip</a:t>
            </a:r>
            <a:r>
              <a:rPr lang="en-US" dirty="0"/>
              <a:t> (Linux Command)</a:t>
            </a:r>
          </a:p>
          <a:p>
            <a:pPr lvl="1"/>
            <a:r>
              <a:rPr lang="en-US" dirty="0"/>
              <a:t>hostname (Linux Command)</a:t>
            </a:r>
          </a:p>
          <a:p>
            <a:pPr lvl="1"/>
            <a:r>
              <a:rPr lang="en-US" dirty="0"/>
              <a:t>ifconfig (Linux Command)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2.2 - Given a scenario, use appropriate software tools to assess the security posture of an organization</a:t>
            </a:r>
          </a:p>
          <a:p>
            <a:pPr marL="821531" lvl="2" indent="-107156"/>
            <a:r>
              <a:rPr lang="en-US" dirty="0"/>
              <a:t>Command Line Tools</a:t>
            </a:r>
          </a:p>
          <a:p>
            <a:pPr marL="1059656" lvl="3" indent="-107156"/>
            <a:r>
              <a:rPr lang="en-US" b="1" dirty="0"/>
              <a:t>ipconfig</a:t>
            </a:r>
            <a:r>
              <a:rPr lang="en-US" dirty="0"/>
              <a:t>/</a:t>
            </a:r>
            <a:r>
              <a:rPr lang="en-US" b="1" dirty="0" err="1"/>
              <a:t>ip</a:t>
            </a:r>
            <a:r>
              <a:rPr lang="en-US" dirty="0"/>
              <a:t>/</a:t>
            </a:r>
            <a:r>
              <a:rPr lang="en-US" b="1" dirty="0"/>
              <a:t>ifconfig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ip</a:t>
            </a:r>
            <a:r>
              <a:rPr lang="en-US" dirty="0"/>
              <a:t>/ifconfig?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8640"/>
            <a:ext cx="4522469" cy="3403600"/>
          </a:xfrm>
        </p:spPr>
        <p:txBody>
          <a:bodyPr>
            <a:normAutofit/>
          </a:bodyPr>
          <a:lstStyle/>
          <a:p>
            <a:r>
              <a:rPr lang="en-US" sz="2250" dirty="0"/>
              <a:t>The </a:t>
            </a:r>
            <a:r>
              <a:rPr lang="en-US" sz="2250" b="1" dirty="0" err="1">
                <a:latin typeface="Courier"/>
              </a:rPr>
              <a:t>ip</a:t>
            </a:r>
            <a:r>
              <a:rPr lang="en-US" sz="2250" dirty="0"/>
              <a:t> command shows/manipulates the routing, network devices, and interfaces</a:t>
            </a:r>
          </a:p>
          <a:p>
            <a:pPr lvl="1"/>
            <a:r>
              <a:rPr lang="en-US" sz="2025" b="1" dirty="0" err="1">
                <a:latin typeface="Courier"/>
              </a:rPr>
              <a:t>ip</a:t>
            </a:r>
            <a:r>
              <a:rPr lang="en-US" sz="2025" dirty="0"/>
              <a:t> stands for </a:t>
            </a:r>
            <a:r>
              <a:rPr lang="en-US" sz="2025" b="1" dirty="0"/>
              <a:t>I</a:t>
            </a:r>
            <a:r>
              <a:rPr lang="en-US" sz="2025" dirty="0"/>
              <a:t>nternet </a:t>
            </a:r>
            <a:r>
              <a:rPr lang="en-US" sz="2025" b="1" dirty="0"/>
              <a:t>P</a:t>
            </a:r>
            <a:r>
              <a:rPr lang="en-US" sz="2025" dirty="0"/>
              <a:t>rotocol</a:t>
            </a:r>
          </a:p>
          <a:p>
            <a:r>
              <a:rPr lang="en-US" sz="2250" dirty="0"/>
              <a:t>The </a:t>
            </a:r>
            <a:r>
              <a:rPr lang="en-US" sz="2250" b="1" dirty="0">
                <a:latin typeface="Courier"/>
              </a:rPr>
              <a:t>ifconfig</a:t>
            </a:r>
            <a:r>
              <a:rPr lang="en-US" sz="2250" b="1" dirty="0"/>
              <a:t> </a:t>
            </a:r>
            <a:r>
              <a:rPr lang="en-US" sz="2250" dirty="0"/>
              <a:t>command can configure a network interface</a:t>
            </a:r>
          </a:p>
          <a:p>
            <a:pPr lvl="1"/>
            <a:r>
              <a:rPr lang="en-US" sz="2025" b="1" dirty="0">
                <a:latin typeface="Courier"/>
              </a:rPr>
              <a:t>ifconfig</a:t>
            </a:r>
            <a:r>
              <a:rPr lang="en-US" sz="2025" dirty="0"/>
              <a:t> stands for </a:t>
            </a:r>
            <a:r>
              <a:rPr lang="en-US" sz="2025" b="1" dirty="0" err="1"/>
              <a:t>I</a:t>
            </a:r>
            <a:r>
              <a:rPr lang="en-US" sz="2025" dirty="0" err="1"/>
              <a:t>nter</a:t>
            </a:r>
            <a:r>
              <a:rPr lang="en-US" sz="2025" b="1" dirty="0" err="1"/>
              <a:t>F</a:t>
            </a:r>
            <a:r>
              <a:rPr lang="en-US" sz="2025" dirty="0" err="1"/>
              <a:t>ace</a:t>
            </a:r>
            <a:r>
              <a:rPr lang="en-US" sz="2025" dirty="0"/>
              <a:t> </a:t>
            </a:r>
            <a:r>
              <a:rPr lang="en-US" sz="2025" b="1" dirty="0" err="1"/>
              <a:t>CONFIG</a:t>
            </a:r>
            <a:r>
              <a:rPr lang="en-US" sz="2025" dirty="0" err="1"/>
              <a:t>ure</a:t>
            </a:r>
            <a:endParaRPr lang="en-US" sz="2025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B8BBE-DA8B-41CE-A87E-EC2E331C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91" y="3102774"/>
            <a:ext cx="3691593" cy="18598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2AD7D-38E1-449B-9241-9446BE371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74" y="1196162"/>
            <a:ext cx="3618826" cy="162915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ip</a:t>
            </a:r>
            <a:r>
              <a:rPr lang="en-US" dirty="0"/>
              <a:t>/ifconfig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Environment</a:t>
            </a:r>
          </a:p>
          <a:p>
            <a:r>
              <a:rPr lang="en-US" dirty="0"/>
              <a:t>The </a:t>
            </a:r>
            <a:r>
              <a:rPr lang="en-US" sz="2025" b="1" dirty="0" err="1">
                <a:latin typeface="Courier"/>
              </a:rPr>
              <a:t>ip</a:t>
            </a:r>
            <a:r>
              <a:rPr lang="en-US" b="1" dirty="0"/>
              <a:t> </a:t>
            </a:r>
            <a:r>
              <a:rPr lang="en-US" dirty="0"/>
              <a:t>Command</a:t>
            </a:r>
          </a:p>
          <a:p>
            <a:r>
              <a:rPr lang="en-US" dirty="0"/>
              <a:t>The </a:t>
            </a:r>
            <a:r>
              <a:rPr lang="en-US" sz="2025" b="1" dirty="0">
                <a:latin typeface="Courier"/>
              </a:rPr>
              <a:t>hostname</a:t>
            </a:r>
            <a:r>
              <a:rPr lang="en-US" b="1" dirty="0"/>
              <a:t> </a:t>
            </a:r>
            <a:r>
              <a:rPr lang="en-US" dirty="0"/>
              <a:t>Command</a:t>
            </a:r>
          </a:p>
          <a:p>
            <a:r>
              <a:rPr lang="en-US" dirty="0"/>
              <a:t>The </a:t>
            </a:r>
            <a:r>
              <a:rPr lang="en-US" sz="2025" b="1" dirty="0" err="1">
                <a:latin typeface="Courier"/>
              </a:rPr>
              <a:t>ip</a:t>
            </a:r>
            <a:r>
              <a:rPr lang="en-US" b="1" dirty="0"/>
              <a:t> </a:t>
            </a:r>
            <a:r>
              <a:rPr lang="en-US" dirty="0"/>
              <a:t>Command (Routes)</a:t>
            </a:r>
          </a:p>
          <a:p>
            <a:r>
              <a:rPr lang="en-US" dirty="0"/>
              <a:t>The </a:t>
            </a:r>
            <a:r>
              <a:rPr lang="en-US" sz="2025" b="1" dirty="0">
                <a:latin typeface="Courier"/>
              </a:rPr>
              <a:t>ifconfig</a:t>
            </a:r>
            <a:r>
              <a:rPr lang="en-US" b="1" dirty="0"/>
              <a:t> </a:t>
            </a:r>
            <a:r>
              <a:rPr lang="en-US" dirty="0"/>
              <a:t>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Open a new Terminal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16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w Cen MT"/>
              </a:rPr>
              <a:t>The </a:t>
            </a:r>
            <a:r>
              <a:rPr lang="en-US" sz="3300" b="1" dirty="0" err="1">
                <a:latin typeface="Courier"/>
              </a:rPr>
              <a:t>ip</a:t>
            </a:r>
            <a:r>
              <a:rPr lang="en-US" dirty="0">
                <a:latin typeface="Tw Cen MT"/>
              </a:rPr>
              <a:t>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1075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entering the </a:t>
            </a:r>
            <a:r>
              <a:rPr lang="en-US" dirty="0" err="1"/>
              <a:t>ip</a:t>
            </a:r>
            <a:r>
              <a:rPr lang="en-US" dirty="0"/>
              <a:t> command will show the following result: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  <a:cs typeface="Arial"/>
              </a:rPr>
              <a:t>ip</a:t>
            </a:r>
            <a:endParaRPr lang="en-US" b="1" dirty="0">
              <a:latin typeface="Courier" panose="02060409020205020404" pitchFamily="49" charset="0"/>
              <a:cs typeface="Arial"/>
            </a:endParaRPr>
          </a:p>
          <a:p>
            <a:endParaRPr lang="en-US" dirty="0">
              <a:latin typeface="Tw Cen MT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079D6-BBED-47A1-B254-879C3A07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89495"/>
            <a:ext cx="5749150" cy="1809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8A95F-281E-42A3-9B57-DBBF3FF3E9DB}"/>
              </a:ext>
            </a:extLst>
          </p:cNvPr>
          <p:cNvSpPr txBox="1">
            <a:spLocks/>
          </p:cNvSpPr>
          <p:nvPr/>
        </p:nvSpPr>
        <p:spPr>
          <a:xfrm>
            <a:off x="623888" y="4254555"/>
            <a:ext cx="7886700" cy="10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25" dirty="0">
                <a:latin typeface="Arial" panose="020B0604020202020204" pitchFamily="34" charset="0"/>
              </a:rPr>
              <a:t>Notice all the options, find the current version of the </a:t>
            </a:r>
            <a:r>
              <a:rPr lang="en-US" sz="2025" dirty="0" err="1">
                <a:latin typeface="Arial" panose="020B0604020202020204" pitchFamily="34" charset="0"/>
              </a:rPr>
              <a:t>ip</a:t>
            </a:r>
            <a:r>
              <a:rPr lang="en-US" sz="2025" dirty="0">
                <a:latin typeface="Arial" panose="020B0604020202020204" pitchFamily="34" charset="0"/>
              </a:rPr>
              <a:t> utility using “-V”</a:t>
            </a:r>
          </a:p>
          <a:p>
            <a:pPr lvl="1" hangingPunct="1">
              <a:buNone/>
            </a:pPr>
            <a:r>
              <a:rPr lang="en-US" sz="1725" b="1" dirty="0" err="1">
                <a:latin typeface="Courier"/>
                <a:cs typeface="Arial"/>
              </a:rPr>
              <a:t>ip</a:t>
            </a:r>
            <a:r>
              <a:rPr lang="en-US" sz="1725" b="1" dirty="0">
                <a:latin typeface="Courier"/>
                <a:cs typeface="Arial"/>
              </a:rPr>
              <a:t> -V</a:t>
            </a:r>
          </a:p>
          <a:p>
            <a:pPr hangingPunct="1"/>
            <a:endParaRPr lang="en-US" sz="2400" dirty="0">
              <a:latin typeface="Tw Cen MT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18B4B-C80E-4C8C-8A34-300F3DEB1859}"/>
              </a:ext>
            </a:extLst>
          </p:cNvPr>
          <p:cNvSpPr txBox="1"/>
          <p:nvPr/>
        </p:nvSpPr>
        <p:spPr>
          <a:xfrm>
            <a:off x="349898" y="3643881"/>
            <a:ext cx="1273629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-V for 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86EDB4-3855-48E5-B01E-289646D9AF9B}"/>
              </a:ext>
            </a:extLst>
          </p:cNvPr>
          <p:cNvCxnSpPr>
            <a:cxnSpLocks/>
          </p:cNvCxnSpPr>
          <p:nvPr/>
        </p:nvCxnSpPr>
        <p:spPr>
          <a:xfrm flipV="1">
            <a:off x="1469571" y="3322320"/>
            <a:ext cx="2401389" cy="38310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A0DCB-4E31-430F-9FB4-28373C15CD37}"/>
              </a:ext>
            </a:extLst>
          </p:cNvPr>
          <p:cNvCxnSpPr>
            <a:cxnSpLocks/>
          </p:cNvCxnSpPr>
          <p:nvPr/>
        </p:nvCxnSpPr>
        <p:spPr>
          <a:xfrm>
            <a:off x="1026696" y="3843935"/>
            <a:ext cx="1291866" cy="129334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CA20868-6DFC-47B8-B9A0-3463796E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83" y="4724260"/>
            <a:ext cx="2999336" cy="4130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585815B-2F92-4E81-BD5A-8996391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60" y="4513368"/>
            <a:ext cx="4717880" cy="163336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4130" b="1" dirty="0" err="1">
                <a:solidFill>
                  <a:schemeClr val="tx1"/>
                </a:solidFill>
                <a:latin typeface="Courier" panose="02060409020205020404"/>
              </a:rPr>
              <a:t>ip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383270" cy="4170184"/>
          </a:xfrm>
        </p:spPr>
        <p:txBody>
          <a:bodyPr>
            <a:normAutofit/>
          </a:bodyPr>
          <a:lstStyle/>
          <a:p>
            <a:r>
              <a:rPr lang="en-US" sz="2000" dirty="0"/>
              <a:t>Show the status of various network interfaces of this system</a:t>
            </a:r>
          </a:p>
          <a:p>
            <a:pPr lvl="1">
              <a:buNone/>
            </a:pPr>
            <a:r>
              <a:rPr lang="en-US" sz="1600" b="1" dirty="0" err="1">
                <a:latin typeface="Courier" panose="02060409020205020404" pitchFamily="49" charset="0"/>
              </a:rPr>
              <a:t>ip</a:t>
            </a:r>
            <a:r>
              <a:rPr lang="en-US" sz="1600" b="1" dirty="0">
                <a:latin typeface="Courier" panose="02060409020205020404" pitchFamily="49" charset="0"/>
              </a:rPr>
              <a:t> </a:t>
            </a:r>
            <a:r>
              <a:rPr lang="en-US" sz="1600" b="1" dirty="0" err="1">
                <a:latin typeface="Courier" panose="02060409020205020404" pitchFamily="49" charset="0"/>
              </a:rPr>
              <a:t>addr</a:t>
            </a:r>
            <a:r>
              <a:rPr lang="en-US" sz="1600" b="1" dirty="0">
                <a:latin typeface="Courier" panose="02060409020205020404" pitchFamily="49" charset="0"/>
              </a:rPr>
              <a:t> show</a:t>
            </a:r>
          </a:p>
          <a:p>
            <a:r>
              <a:rPr lang="en-US" sz="2000" dirty="0"/>
              <a:t>Here, the first network is </a:t>
            </a:r>
            <a:r>
              <a:rPr lang="en-US" sz="2000" b="1" dirty="0">
                <a:latin typeface="Courier"/>
                <a:cs typeface="Arial"/>
              </a:rPr>
              <a:t>lo</a:t>
            </a:r>
            <a:r>
              <a:rPr lang="en-US" sz="2000" dirty="0">
                <a:latin typeface="Tw Cen MT"/>
                <a:cs typeface="Arial"/>
              </a:rPr>
              <a:t>, whi</a:t>
            </a:r>
            <a:r>
              <a:rPr lang="en-US" sz="2000" dirty="0"/>
              <a:t>ch is the </a:t>
            </a:r>
            <a:r>
              <a:rPr lang="en-US" sz="2000" u="sng" dirty="0"/>
              <a:t>lo</a:t>
            </a:r>
            <a:r>
              <a:rPr lang="en-US" sz="2000" dirty="0"/>
              <a:t>opback address</a:t>
            </a:r>
          </a:p>
          <a:p>
            <a:pPr lvl="1"/>
            <a:r>
              <a:rPr lang="en-US" sz="1600" dirty="0"/>
              <a:t>On Linux, this will always be the first address</a:t>
            </a:r>
          </a:p>
          <a:p>
            <a:pPr lvl="1"/>
            <a:r>
              <a:rPr lang="en-US" sz="1600" dirty="0"/>
              <a:t>The address of</a:t>
            </a:r>
            <a:r>
              <a:rPr lang="en-US" sz="1600" dirty="0">
                <a:latin typeface="Tw Cen MT"/>
                <a:cs typeface="Arial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"/>
                <a:cs typeface="Arial"/>
              </a:rPr>
              <a:t>lo</a:t>
            </a:r>
            <a:r>
              <a:rPr lang="en-US" sz="1600" dirty="0">
                <a:latin typeface="Tw Cen MT"/>
                <a:cs typeface="Arial"/>
              </a:rPr>
              <a:t> </a:t>
            </a:r>
            <a:r>
              <a:rPr lang="en-US" sz="1600" dirty="0"/>
              <a:t>is always </a:t>
            </a:r>
            <a:r>
              <a:rPr lang="en-US" sz="1600" b="1" dirty="0">
                <a:latin typeface="Courier"/>
                <a:cs typeface="Arial"/>
              </a:rPr>
              <a:t>127.0.0.1</a:t>
            </a:r>
            <a:endParaRPr lang="en-US" sz="1600" b="1" dirty="0">
              <a:latin typeface="Courier"/>
            </a:endParaRPr>
          </a:p>
          <a:p>
            <a:r>
              <a:rPr lang="en-US" sz="2000" dirty="0"/>
              <a:t>The second network is</a:t>
            </a:r>
            <a:r>
              <a:rPr lang="en-US" sz="2000" dirty="0">
                <a:latin typeface="Tw Cen MT"/>
                <a:cs typeface="Arial"/>
              </a:rPr>
              <a:t> </a:t>
            </a:r>
            <a:r>
              <a:rPr lang="en-US" sz="2000" b="1" dirty="0">
                <a:latin typeface="Courier"/>
                <a:cs typeface="Arial"/>
              </a:rPr>
              <a:t>eth0</a:t>
            </a:r>
            <a:r>
              <a:rPr lang="en-US" sz="2000" dirty="0">
                <a:latin typeface="Tw Cen MT"/>
                <a:cs typeface="Arial"/>
              </a:rPr>
              <a:t>, </a:t>
            </a:r>
            <a:r>
              <a:rPr lang="en-US" sz="2000" dirty="0"/>
              <a:t>which shows this has a wired connection</a:t>
            </a:r>
            <a:endParaRPr lang="en-US" sz="3200" dirty="0"/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"/>
                <a:cs typeface="Arial"/>
              </a:rPr>
              <a:t>wlan0</a:t>
            </a:r>
            <a:r>
              <a:rPr lang="en-US" sz="1600" dirty="0">
                <a:latin typeface="Tw Cen MT"/>
                <a:cs typeface="Arial"/>
              </a:rPr>
              <a:t>, </a:t>
            </a:r>
            <a:r>
              <a:rPr lang="en-US" sz="1600" dirty="0"/>
              <a:t>would signify it’s a wireless connection</a:t>
            </a:r>
          </a:p>
          <a:p>
            <a:r>
              <a:rPr lang="en-US" sz="2000" dirty="0"/>
              <a:t>This is where you will find the IP Addresses assigned to the current host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539AD-27BD-48C8-B7E1-A310497B1396}"/>
              </a:ext>
            </a:extLst>
          </p:cNvPr>
          <p:cNvSpPr txBox="1"/>
          <p:nvPr/>
        </p:nvSpPr>
        <p:spPr>
          <a:xfrm>
            <a:off x="4530494" y="6364733"/>
            <a:ext cx="1273629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IPv4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E41339-9D49-4CF3-82FA-72430F68BD3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431345" y="5746197"/>
            <a:ext cx="1735964" cy="61853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23DD50-A5E3-4DA9-AFF6-42CA127CC8AD}"/>
              </a:ext>
            </a:extLst>
          </p:cNvPr>
          <p:cNvSpPr txBox="1"/>
          <p:nvPr/>
        </p:nvSpPr>
        <p:spPr>
          <a:xfrm>
            <a:off x="2744238" y="6414739"/>
            <a:ext cx="1273629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IPv6 Address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7F635-1D93-456E-86B2-DA6B7BDC8B4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381053" y="6003715"/>
            <a:ext cx="100583" cy="41102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64A3A87-8D2C-48AC-94CC-D36B0FBA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4130" b="1" dirty="0" err="1">
                <a:solidFill>
                  <a:schemeClr val="tx1"/>
                </a:solidFill>
                <a:latin typeface="Courier" panose="02060409020205020404"/>
              </a:rPr>
              <a:t>ip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2368-731D-4CE0-A320-536572D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1051064"/>
          </a:xfrm>
        </p:spPr>
        <p:txBody>
          <a:bodyPr>
            <a:normAutofit/>
          </a:bodyPr>
          <a:lstStyle/>
          <a:p>
            <a:r>
              <a:rPr lang="en-US" sz="1800" dirty="0"/>
              <a:t>To show the IP address for your network connection</a:t>
            </a:r>
          </a:p>
          <a:p>
            <a:pPr lvl="1">
              <a:buNone/>
            </a:pPr>
            <a:r>
              <a:rPr lang="en-US" sz="1650" b="1" dirty="0" err="1">
                <a:latin typeface="Courier" panose="02060409020205020404" pitchFamily="49" charset="0"/>
              </a:rPr>
              <a:t>ip</a:t>
            </a:r>
            <a:r>
              <a:rPr lang="en-US" sz="1650" b="1" dirty="0">
                <a:latin typeface="Courier" panose="02060409020205020404" pitchFamily="49" charset="0"/>
              </a:rPr>
              <a:t> </a:t>
            </a:r>
            <a:r>
              <a:rPr lang="en-US" sz="1650" b="1" dirty="0" err="1">
                <a:latin typeface="Courier" panose="02060409020205020404" pitchFamily="49" charset="0"/>
              </a:rPr>
              <a:t>addr</a:t>
            </a:r>
            <a:r>
              <a:rPr lang="en-US" sz="1650" b="1" dirty="0">
                <a:latin typeface="Courier" panose="02060409020205020404" pitchFamily="49" charset="0"/>
              </a:rPr>
              <a:t> show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network_name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sz="165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B0AB3-7120-4DBF-881B-1B44D51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43" y="2336743"/>
            <a:ext cx="3557562" cy="107411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6C2B6-1CA3-4EDD-B4EF-FE3BE4156DEE}"/>
              </a:ext>
            </a:extLst>
          </p:cNvPr>
          <p:cNvSpPr txBox="1">
            <a:spLocks/>
          </p:cNvSpPr>
          <p:nvPr/>
        </p:nvSpPr>
        <p:spPr>
          <a:xfrm>
            <a:off x="628650" y="3461056"/>
            <a:ext cx="8286750" cy="1869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1800" dirty="0">
                <a:latin typeface="Arial" panose="020B0604020202020204" pitchFamily="34" charset="0"/>
              </a:rPr>
              <a:t>Notice the loopback is not displayed. (How might you show the loopback?)</a:t>
            </a:r>
          </a:p>
          <a:p>
            <a:pPr hangingPunct="1"/>
            <a:r>
              <a:rPr lang="en-US" sz="1800" dirty="0">
                <a:latin typeface="Arial" panose="020B0604020202020204" pitchFamily="34" charset="0"/>
              </a:rPr>
              <a:t>Shorten the results with the </a:t>
            </a:r>
            <a:r>
              <a:rPr lang="en-US" sz="1800" b="1" dirty="0">
                <a:latin typeface="Courier"/>
                <a:cs typeface="Arial"/>
              </a:rPr>
              <a:t>-</a:t>
            </a:r>
            <a:r>
              <a:rPr lang="en-US" sz="1800" b="1" dirty="0" err="1">
                <a:latin typeface="Courier"/>
                <a:cs typeface="Arial"/>
              </a:rPr>
              <a:t>br</a:t>
            </a:r>
            <a:r>
              <a:rPr lang="en-US" sz="1800" dirty="0">
                <a:latin typeface="Tw Cen MT"/>
                <a:cs typeface="Arial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flag (brief result)</a:t>
            </a:r>
          </a:p>
          <a:p>
            <a:pPr lvl="1" hangingPunct="1">
              <a:buNone/>
            </a:pPr>
            <a:r>
              <a:rPr lang="en-US" sz="1650" b="1" dirty="0" err="1">
                <a:latin typeface="Courier" panose="02060409020205020404" pitchFamily="49" charset="0"/>
              </a:rPr>
              <a:t>ip</a:t>
            </a:r>
            <a:r>
              <a:rPr lang="en-US" sz="1650" b="1" dirty="0">
                <a:latin typeface="Courier" panose="02060409020205020404" pitchFamily="49" charset="0"/>
              </a:rPr>
              <a:t> -</a:t>
            </a:r>
            <a:r>
              <a:rPr lang="en-US" sz="1650" b="1" dirty="0" err="1">
                <a:latin typeface="Courier" panose="02060409020205020404" pitchFamily="49" charset="0"/>
              </a:rPr>
              <a:t>br</a:t>
            </a:r>
            <a:r>
              <a:rPr lang="en-US" sz="1650" b="1" dirty="0">
                <a:latin typeface="Courier" panose="02060409020205020404" pitchFamily="49" charset="0"/>
              </a:rPr>
              <a:t> </a:t>
            </a:r>
            <a:r>
              <a:rPr lang="en-US" sz="1650" b="1" dirty="0" err="1">
                <a:latin typeface="Courier" panose="02060409020205020404" pitchFamily="49" charset="0"/>
              </a:rPr>
              <a:t>addr</a:t>
            </a:r>
            <a:r>
              <a:rPr lang="en-US" sz="1650" b="1" dirty="0">
                <a:latin typeface="Courier" panose="02060409020205020404" pitchFamily="49" charset="0"/>
              </a:rPr>
              <a:t> show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network_name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pPr hangingPunct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D2648-A871-4A50-AF3A-3884FF18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79" y="4758004"/>
            <a:ext cx="4920491" cy="2956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8622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223</TotalTime>
  <Words>559</Words>
  <Application>Microsoft Office PowerPoint</Application>
  <PresentationFormat>On-screen Show (4:3)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ip/ifconfig Lab</vt:lpstr>
      <vt:lpstr>Objectives Covered</vt:lpstr>
      <vt:lpstr>What is ip/ifconfig?</vt:lpstr>
      <vt:lpstr>The ip/ifconfig Lab</vt:lpstr>
      <vt:lpstr>Setup Environment</vt:lpstr>
      <vt:lpstr>The ip Command</vt:lpstr>
      <vt:lpstr>The ip Command</vt:lpstr>
      <vt:lpstr>The ip Command</vt:lpstr>
      <vt:lpstr>The hostname Command</vt:lpstr>
      <vt:lpstr>The ip Command (Routes)</vt:lpstr>
      <vt:lpstr>The ifconfig Command</vt:lpstr>
      <vt:lpstr>The ifconfig Command</vt:lpstr>
      <vt:lpstr>The ifconfig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163</cp:revision>
  <dcterms:modified xsi:type="dcterms:W3CDTF">2021-05-18T18:01:51Z</dcterms:modified>
</cp:coreProperties>
</file>