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315C7C-D4AC-4ED9-8664-1C8C8FDDC143}" type="datetimeFigureOut">
              <a:rPr lang="en-US" smtClean="0"/>
              <a:t>2/27/2020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B57340-E63B-4BFA-B09C-3C2F96BF37A9}" type="slidenum">
              <a:rPr lang="en-US" smtClean="0"/>
              <a:t>‹#›</a:t>
            </a:fld>
            <a:endParaRPr lang="en-US"/>
          </a:p>
        </p:txBody>
      </p:sp>
    </p:spTree>
    <p:extLst>
      <p:ext uri="{BB962C8B-B14F-4D97-AF65-F5344CB8AC3E}">
        <p14:creationId xmlns:p14="http://schemas.microsoft.com/office/powerpoint/2010/main" val="676068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B57340-E63B-4BFA-B09C-3C2F96BF37A9}" type="slidenum">
              <a:rPr lang="en-US" smtClean="0"/>
              <a:t>1</a:t>
            </a:fld>
            <a:endParaRPr lang="en-US"/>
          </a:p>
        </p:txBody>
      </p:sp>
    </p:spTree>
    <p:extLst>
      <p:ext uri="{BB962C8B-B14F-4D97-AF65-F5344CB8AC3E}">
        <p14:creationId xmlns:p14="http://schemas.microsoft.com/office/powerpoint/2010/main" val="25343627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2/27/2020</a:t>
            </a:r>
            <a:endParaRPr lang="en-US"/>
          </a:p>
        </p:txBody>
      </p:sp>
      <p:sp>
        <p:nvSpPr>
          <p:cNvPr id="5" name="Footer Placeholder 4"/>
          <p:cNvSpPr>
            <a:spLocks noGrp="1"/>
          </p:cNvSpPr>
          <p:nvPr>
            <p:ph type="ftr" sz="quarter" idx="11"/>
          </p:nvPr>
        </p:nvSpPr>
        <p:spPr/>
        <p:txBody>
          <a:bodyPr/>
          <a:lstStyle/>
          <a:p>
            <a:r>
              <a:rPr lang="en-US" dirty="0" smtClean="0"/>
              <a:t>Richard </a:t>
            </a:r>
            <a:r>
              <a:rPr lang="en-US" dirty="0" err="1" smtClean="0"/>
              <a:t>borde</a:t>
            </a:r>
            <a:endParaRPr lang="en-US" dirty="0"/>
          </a:p>
        </p:txBody>
      </p:sp>
      <p:sp>
        <p:nvSpPr>
          <p:cNvPr id="6" name="Slide Number Placeholder 5"/>
          <p:cNvSpPr>
            <a:spLocks noGrp="1"/>
          </p:cNvSpPr>
          <p:nvPr>
            <p:ph type="sldNum" sz="quarter" idx="12"/>
          </p:nvPr>
        </p:nvSpPr>
        <p:spPr/>
        <p:txBody>
          <a:bodyPr/>
          <a:lstStyle/>
          <a:p>
            <a:fld id="{CFECB3B6-97E0-4120-8986-F417723016B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054" name="Picture 6" descr="Image result for london fla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55680" y="23257"/>
            <a:ext cx="1033160" cy="670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716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2/27/2020</a:t>
            </a:r>
            <a:endParaRPr lang="en-US"/>
          </a:p>
        </p:txBody>
      </p:sp>
      <p:sp>
        <p:nvSpPr>
          <p:cNvPr id="5" name="Footer Placeholder 4"/>
          <p:cNvSpPr>
            <a:spLocks noGrp="1"/>
          </p:cNvSpPr>
          <p:nvPr>
            <p:ph type="ftr" sz="quarter" idx="11"/>
          </p:nvPr>
        </p:nvSpPr>
        <p:spPr/>
        <p:txBody>
          <a:bodyPr/>
          <a:lstStyle/>
          <a:p>
            <a:r>
              <a:rPr lang="en-US" smtClean="0"/>
              <a:t>Richard borde</a:t>
            </a:r>
            <a:endParaRPr lang="en-US"/>
          </a:p>
        </p:txBody>
      </p:sp>
      <p:sp>
        <p:nvSpPr>
          <p:cNvPr id="6" name="Slide Number Placeholder 5"/>
          <p:cNvSpPr>
            <a:spLocks noGrp="1"/>
          </p:cNvSpPr>
          <p:nvPr>
            <p:ph type="sldNum" sz="quarter" idx="12"/>
          </p:nvPr>
        </p:nvSpPr>
        <p:spPr/>
        <p:txBody>
          <a:bodyPr/>
          <a:lstStyle/>
          <a:p>
            <a:fld id="{CFECB3B6-97E0-4120-8986-F417723016B1}" type="slidenum">
              <a:rPr lang="en-US" smtClean="0"/>
              <a:t>‹#›</a:t>
            </a:fld>
            <a:endParaRPr lang="en-US"/>
          </a:p>
        </p:txBody>
      </p:sp>
    </p:spTree>
    <p:extLst>
      <p:ext uri="{BB962C8B-B14F-4D97-AF65-F5344CB8AC3E}">
        <p14:creationId xmlns:p14="http://schemas.microsoft.com/office/powerpoint/2010/main" val="2568291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2/27/2020</a:t>
            </a:r>
            <a:endParaRPr lang="en-US"/>
          </a:p>
        </p:txBody>
      </p:sp>
      <p:sp>
        <p:nvSpPr>
          <p:cNvPr id="5" name="Footer Placeholder 4"/>
          <p:cNvSpPr>
            <a:spLocks noGrp="1"/>
          </p:cNvSpPr>
          <p:nvPr>
            <p:ph type="ftr" sz="quarter" idx="11"/>
          </p:nvPr>
        </p:nvSpPr>
        <p:spPr/>
        <p:txBody>
          <a:bodyPr/>
          <a:lstStyle/>
          <a:p>
            <a:r>
              <a:rPr lang="en-US" smtClean="0"/>
              <a:t>Richard borde</a:t>
            </a:r>
            <a:endParaRPr lang="en-US"/>
          </a:p>
        </p:txBody>
      </p:sp>
      <p:sp>
        <p:nvSpPr>
          <p:cNvPr id="6" name="Slide Number Placeholder 5"/>
          <p:cNvSpPr>
            <a:spLocks noGrp="1"/>
          </p:cNvSpPr>
          <p:nvPr>
            <p:ph type="sldNum" sz="quarter" idx="12"/>
          </p:nvPr>
        </p:nvSpPr>
        <p:spPr/>
        <p:txBody>
          <a:bodyPr/>
          <a:lstStyle/>
          <a:p>
            <a:fld id="{CFECB3B6-97E0-4120-8986-F417723016B1}" type="slidenum">
              <a:rPr lang="en-US" smtClean="0"/>
              <a:t>‹#›</a:t>
            </a:fld>
            <a:endParaRPr lang="en-US"/>
          </a:p>
        </p:txBody>
      </p:sp>
    </p:spTree>
    <p:extLst>
      <p:ext uri="{BB962C8B-B14F-4D97-AF65-F5344CB8AC3E}">
        <p14:creationId xmlns:p14="http://schemas.microsoft.com/office/powerpoint/2010/main" val="726718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2/27/2020</a:t>
            </a:r>
            <a:endParaRPr lang="en-US"/>
          </a:p>
        </p:txBody>
      </p:sp>
      <p:sp>
        <p:nvSpPr>
          <p:cNvPr id="5" name="Footer Placeholder 4"/>
          <p:cNvSpPr>
            <a:spLocks noGrp="1"/>
          </p:cNvSpPr>
          <p:nvPr>
            <p:ph type="ftr" sz="quarter" idx="11"/>
          </p:nvPr>
        </p:nvSpPr>
        <p:spPr/>
        <p:txBody>
          <a:bodyPr/>
          <a:lstStyle/>
          <a:p>
            <a:r>
              <a:rPr lang="en-US" smtClean="0"/>
              <a:t>Richard borde</a:t>
            </a:r>
            <a:endParaRPr lang="en-US"/>
          </a:p>
        </p:txBody>
      </p:sp>
      <p:sp>
        <p:nvSpPr>
          <p:cNvPr id="6" name="Slide Number Placeholder 5"/>
          <p:cNvSpPr>
            <a:spLocks noGrp="1"/>
          </p:cNvSpPr>
          <p:nvPr>
            <p:ph type="sldNum" sz="quarter" idx="12"/>
          </p:nvPr>
        </p:nvSpPr>
        <p:spPr/>
        <p:txBody>
          <a:bodyPr/>
          <a:lstStyle/>
          <a:p>
            <a:fld id="{CFECB3B6-97E0-4120-8986-F417723016B1}" type="slidenum">
              <a:rPr lang="en-US" smtClean="0"/>
              <a:t>‹#›</a:t>
            </a:fld>
            <a:endParaRPr lang="en-US"/>
          </a:p>
        </p:txBody>
      </p:sp>
    </p:spTree>
    <p:extLst>
      <p:ext uri="{BB962C8B-B14F-4D97-AF65-F5344CB8AC3E}">
        <p14:creationId xmlns:p14="http://schemas.microsoft.com/office/powerpoint/2010/main" val="2609674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2/27/2020</a:t>
            </a:r>
            <a:endParaRPr lang="en-US"/>
          </a:p>
        </p:txBody>
      </p:sp>
      <p:sp>
        <p:nvSpPr>
          <p:cNvPr id="5" name="Footer Placeholder 4"/>
          <p:cNvSpPr>
            <a:spLocks noGrp="1"/>
          </p:cNvSpPr>
          <p:nvPr>
            <p:ph type="ftr" sz="quarter" idx="11"/>
          </p:nvPr>
        </p:nvSpPr>
        <p:spPr/>
        <p:txBody>
          <a:bodyPr/>
          <a:lstStyle/>
          <a:p>
            <a:r>
              <a:rPr lang="en-US" smtClean="0"/>
              <a:t>Richard borde</a:t>
            </a:r>
            <a:endParaRPr lang="en-US"/>
          </a:p>
        </p:txBody>
      </p:sp>
      <p:sp>
        <p:nvSpPr>
          <p:cNvPr id="6" name="Slide Number Placeholder 5"/>
          <p:cNvSpPr>
            <a:spLocks noGrp="1"/>
          </p:cNvSpPr>
          <p:nvPr>
            <p:ph type="sldNum" sz="quarter" idx="12"/>
          </p:nvPr>
        </p:nvSpPr>
        <p:spPr/>
        <p:txBody>
          <a:bodyPr/>
          <a:lstStyle/>
          <a:p>
            <a:fld id="{CFECB3B6-97E0-4120-8986-F417723016B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538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2/27/2020</a:t>
            </a:r>
            <a:endParaRPr lang="en-US"/>
          </a:p>
        </p:txBody>
      </p:sp>
      <p:sp>
        <p:nvSpPr>
          <p:cNvPr id="6" name="Footer Placeholder 5"/>
          <p:cNvSpPr>
            <a:spLocks noGrp="1"/>
          </p:cNvSpPr>
          <p:nvPr>
            <p:ph type="ftr" sz="quarter" idx="11"/>
          </p:nvPr>
        </p:nvSpPr>
        <p:spPr/>
        <p:txBody>
          <a:bodyPr/>
          <a:lstStyle/>
          <a:p>
            <a:r>
              <a:rPr lang="en-US" smtClean="0"/>
              <a:t>Richard borde</a:t>
            </a:r>
            <a:endParaRPr lang="en-US"/>
          </a:p>
        </p:txBody>
      </p:sp>
      <p:sp>
        <p:nvSpPr>
          <p:cNvPr id="7" name="Slide Number Placeholder 6"/>
          <p:cNvSpPr>
            <a:spLocks noGrp="1"/>
          </p:cNvSpPr>
          <p:nvPr>
            <p:ph type="sldNum" sz="quarter" idx="12"/>
          </p:nvPr>
        </p:nvSpPr>
        <p:spPr/>
        <p:txBody>
          <a:bodyPr/>
          <a:lstStyle/>
          <a:p>
            <a:fld id="{CFECB3B6-97E0-4120-8986-F417723016B1}" type="slidenum">
              <a:rPr lang="en-US" smtClean="0"/>
              <a:t>‹#›</a:t>
            </a:fld>
            <a:endParaRPr lang="en-US"/>
          </a:p>
        </p:txBody>
      </p:sp>
    </p:spTree>
    <p:extLst>
      <p:ext uri="{BB962C8B-B14F-4D97-AF65-F5344CB8AC3E}">
        <p14:creationId xmlns:p14="http://schemas.microsoft.com/office/powerpoint/2010/main" val="2916027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2/27/2020</a:t>
            </a:r>
            <a:endParaRPr lang="en-US"/>
          </a:p>
        </p:txBody>
      </p:sp>
      <p:sp>
        <p:nvSpPr>
          <p:cNvPr id="8" name="Footer Placeholder 7"/>
          <p:cNvSpPr>
            <a:spLocks noGrp="1"/>
          </p:cNvSpPr>
          <p:nvPr>
            <p:ph type="ftr" sz="quarter" idx="11"/>
          </p:nvPr>
        </p:nvSpPr>
        <p:spPr/>
        <p:txBody>
          <a:bodyPr/>
          <a:lstStyle/>
          <a:p>
            <a:r>
              <a:rPr lang="en-US" smtClean="0"/>
              <a:t>Richard borde</a:t>
            </a:r>
            <a:endParaRPr lang="en-US"/>
          </a:p>
        </p:txBody>
      </p:sp>
      <p:sp>
        <p:nvSpPr>
          <p:cNvPr id="9" name="Slide Number Placeholder 8"/>
          <p:cNvSpPr>
            <a:spLocks noGrp="1"/>
          </p:cNvSpPr>
          <p:nvPr>
            <p:ph type="sldNum" sz="quarter" idx="12"/>
          </p:nvPr>
        </p:nvSpPr>
        <p:spPr/>
        <p:txBody>
          <a:bodyPr/>
          <a:lstStyle/>
          <a:p>
            <a:fld id="{CFECB3B6-97E0-4120-8986-F417723016B1}" type="slidenum">
              <a:rPr lang="en-US" smtClean="0"/>
              <a:t>‹#›</a:t>
            </a:fld>
            <a:endParaRPr lang="en-US"/>
          </a:p>
        </p:txBody>
      </p:sp>
    </p:spTree>
    <p:extLst>
      <p:ext uri="{BB962C8B-B14F-4D97-AF65-F5344CB8AC3E}">
        <p14:creationId xmlns:p14="http://schemas.microsoft.com/office/powerpoint/2010/main" val="99144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2/27/2020</a:t>
            </a:r>
            <a:endParaRPr lang="en-US"/>
          </a:p>
        </p:txBody>
      </p:sp>
      <p:sp>
        <p:nvSpPr>
          <p:cNvPr id="4" name="Footer Placeholder 3"/>
          <p:cNvSpPr>
            <a:spLocks noGrp="1"/>
          </p:cNvSpPr>
          <p:nvPr>
            <p:ph type="ftr" sz="quarter" idx="11"/>
          </p:nvPr>
        </p:nvSpPr>
        <p:spPr/>
        <p:txBody>
          <a:bodyPr/>
          <a:lstStyle/>
          <a:p>
            <a:r>
              <a:rPr lang="en-US" smtClean="0"/>
              <a:t>Richard borde</a:t>
            </a:r>
            <a:endParaRPr lang="en-US"/>
          </a:p>
        </p:txBody>
      </p:sp>
      <p:sp>
        <p:nvSpPr>
          <p:cNvPr id="5" name="Slide Number Placeholder 4"/>
          <p:cNvSpPr>
            <a:spLocks noGrp="1"/>
          </p:cNvSpPr>
          <p:nvPr>
            <p:ph type="sldNum" sz="quarter" idx="12"/>
          </p:nvPr>
        </p:nvSpPr>
        <p:spPr/>
        <p:txBody>
          <a:bodyPr/>
          <a:lstStyle/>
          <a:p>
            <a:fld id="{CFECB3B6-97E0-4120-8986-F417723016B1}" type="slidenum">
              <a:rPr lang="en-US" smtClean="0"/>
              <a:t>‹#›</a:t>
            </a:fld>
            <a:endParaRPr lang="en-US"/>
          </a:p>
        </p:txBody>
      </p:sp>
    </p:spTree>
    <p:extLst>
      <p:ext uri="{BB962C8B-B14F-4D97-AF65-F5344CB8AC3E}">
        <p14:creationId xmlns:p14="http://schemas.microsoft.com/office/powerpoint/2010/main" val="2326836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smtClean="0"/>
              <a:t>2/27/2020</a:t>
            </a: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Richard borde</a:t>
            </a:r>
            <a:endParaRPr lang="en-US"/>
          </a:p>
        </p:txBody>
      </p:sp>
      <p:sp>
        <p:nvSpPr>
          <p:cNvPr id="9" name="Slide Number Placeholder 8"/>
          <p:cNvSpPr>
            <a:spLocks noGrp="1"/>
          </p:cNvSpPr>
          <p:nvPr>
            <p:ph type="sldNum" sz="quarter" idx="12"/>
          </p:nvPr>
        </p:nvSpPr>
        <p:spPr/>
        <p:txBody>
          <a:bodyPr/>
          <a:lstStyle/>
          <a:p>
            <a:fld id="{CFECB3B6-97E0-4120-8986-F417723016B1}" type="slidenum">
              <a:rPr lang="en-US" smtClean="0"/>
              <a:t>‹#›</a:t>
            </a:fld>
            <a:endParaRPr lang="en-US"/>
          </a:p>
        </p:txBody>
      </p:sp>
    </p:spTree>
    <p:extLst>
      <p:ext uri="{BB962C8B-B14F-4D97-AF65-F5344CB8AC3E}">
        <p14:creationId xmlns:p14="http://schemas.microsoft.com/office/powerpoint/2010/main" val="88795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smtClean="0"/>
              <a:t>2/27/2020</a:t>
            </a:r>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Richard borde</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FECB3B6-97E0-4120-8986-F417723016B1}" type="slidenum">
              <a:rPr lang="en-US" smtClean="0"/>
              <a:t>‹#›</a:t>
            </a:fld>
            <a:endParaRPr lang="en-US"/>
          </a:p>
        </p:txBody>
      </p:sp>
    </p:spTree>
    <p:extLst>
      <p:ext uri="{BB962C8B-B14F-4D97-AF65-F5344CB8AC3E}">
        <p14:creationId xmlns:p14="http://schemas.microsoft.com/office/powerpoint/2010/main" val="152032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2/27/2020</a:t>
            </a:r>
            <a:endParaRPr lang="en-US"/>
          </a:p>
        </p:txBody>
      </p:sp>
      <p:sp>
        <p:nvSpPr>
          <p:cNvPr id="6" name="Footer Placeholder 5"/>
          <p:cNvSpPr>
            <a:spLocks noGrp="1"/>
          </p:cNvSpPr>
          <p:nvPr>
            <p:ph type="ftr" sz="quarter" idx="11"/>
          </p:nvPr>
        </p:nvSpPr>
        <p:spPr/>
        <p:txBody>
          <a:bodyPr/>
          <a:lstStyle/>
          <a:p>
            <a:r>
              <a:rPr lang="en-US" smtClean="0"/>
              <a:t>Richard borde</a:t>
            </a:r>
            <a:endParaRPr lang="en-US"/>
          </a:p>
        </p:txBody>
      </p:sp>
      <p:sp>
        <p:nvSpPr>
          <p:cNvPr id="7" name="Slide Number Placeholder 6"/>
          <p:cNvSpPr>
            <a:spLocks noGrp="1"/>
          </p:cNvSpPr>
          <p:nvPr>
            <p:ph type="sldNum" sz="quarter" idx="12"/>
          </p:nvPr>
        </p:nvSpPr>
        <p:spPr/>
        <p:txBody>
          <a:bodyPr/>
          <a:lstStyle/>
          <a:p>
            <a:fld id="{CFECB3B6-97E0-4120-8986-F417723016B1}" type="slidenum">
              <a:rPr lang="en-US" smtClean="0"/>
              <a:t>‹#›</a:t>
            </a:fld>
            <a:endParaRPr lang="en-US"/>
          </a:p>
        </p:txBody>
      </p:sp>
    </p:spTree>
    <p:extLst>
      <p:ext uri="{BB962C8B-B14F-4D97-AF65-F5344CB8AC3E}">
        <p14:creationId xmlns:p14="http://schemas.microsoft.com/office/powerpoint/2010/main" val="4054876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smtClean="0"/>
              <a:t>2/27/2020</a:t>
            </a:r>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smtClean="0"/>
              <a:t>Richard </a:t>
            </a:r>
            <a:r>
              <a:rPr lang="en-US" dirty="0" err="1" smtClean="0"/>
              <a:t>borde</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FECB3B6-97E0-4120-8986-F417723016B1}"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6" descr="Image result for london fla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155680" y="23257"/>
            <a:ext cx="1033160" cy="670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915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The Battle of the </a:t>
            </a:r>
            <a:r>
              <a:rPr lang="en-US" dirty="0" err="1" smtClean="0"/>
              <a:t>Neighbourhoods</a:t>
            </a:r>
            <a:endParaRPr lang="en-US" dirty="0"/>
          </a:p>
        </p:txBody>
      </p:sp>
      <p:sp>
        <p:nvSpPr>
          <p:cNvPr id="6" name="Subtitle 5"/>
          <p:cNvSpPr>
            <a:spLocks noGrp="1"/>
          </p:cNvSpPr>
          <p:nvPr>
            <p:ph type="subTitle" idx="1"/>
          </p:nvPr>
        </p:nvSpPr>
        <p:spPr/>
        <p:txBody>
          <a:bodyPr/>
          <a:lstStyle/>
          <a:p>
            <a:r>
              <a:rPr lang="en-US" dirty="0"/>
              <a:t>CLUSTERING AND IDENTIFYING CHARACTERISTICS OF AN AREA FOR PRODUCT PLACEMENT IN INSTALLED VENDING MACHINES</a:t>
            </a:r>
          </a:p>
        </p:txBody>
      </p:sp>
      <p:sp>
        <p:nvSpPr>
          <p:cNvPr id="7" name="Date Placeholder 6"/>
          <p:cNvSpPr>
            <a:spLocks noGrp="1"/>
          </p:cNvSpPr>
          <p:nvPr>
            <p:ph type="dt" sz="half" idx="10"/>
          </p:nvPr>
        </p:nvSpPr>
        <p:spPr/>
        <p:txBody>
          <a:bodyPr/>
          <a:lstStyle/>
          <a:p>
            <a:r>
              <a:rPr lang="en-US" smtClean="0"/>
              <a:t>2/27/2020</a:t>
            </a:r>
            <a:endParaRPr lang="en-US"/>
          </a:p>
        </p:txBody>
      </p:sp>
      <p:sp>
        <p:nvSpPr>
          <p:cNvPr id="8" name="Footer Placeholder 7"/>
          <p:cNvSpPr>
            <a:spLocks noGrp="1"/>
          </p:cNvSpPr>
          <p:nvPr>
            <p:ph type="ftr" sz="quarter" idx="11"/>
          </p:nvPr>
        </p:nvSpPr>
        <p:spPr/>
        <p:txBody>
          <a:bodyPr/>
          <a:lstStyle/>
          <a:p>
            <a:r>
              <a:rPr lang="en-US" smtClean="0"/>
              <a:t>Richard borde</a:t>
            </a:r>
            <a:endParaRPr lang="en-US" dirty="0"/>
          </a:p>
        </p:txBody>
      </p:sp>
      <p:sp>
        <p:nvSpPr>
          <p:cNvPr id="9" name="Slide Number Placeholder 8"/>
          <p:cNvSpPr>
            <a:spLocks noGrp="1"/>
          </p:cNvSpPr>
          <p:nvPr>
            <p:ph type="sldNum" sz="quarter" idx="12"/>
          </p:nvPr>
        </p:nvSpPr>
        <p:spPr/>
        <p:txBody>
          <a:bodyPr/>
          <a:lstStyle/>
          <a:p>
            <a:fld id="{CFECB3B6-97E0-4120-8986-F417723016B1}" type="slidenum">
              <a:rPr lang="en-US" smtClean="0"/>
              <a:t>1</a:t>
            </a:fld>
            <a:endParaRPr lang="en-US"/>
          </a:p>
        </p:txBody>
      </p:sp>
    </p:spTree>
    <p:extLst>
      <p:ext uri="{BB962C8B-B14F-4D97-AF65-F5344CB8AC3E}">
        <p14:creationId xmlns:p14="http://schemas.microsoft.com/office/powerpoint/2010/main" val="436671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lstStyle/>
          <a:p>
            <a:r>
              <a:rPr lang="en-US" dirty="0"/>
              <a:t>As identified we have made clusters based on characteristics and will now be in a better position to identify the products to be placed in the vending machines in those areas.</a:t>
            </a:r>
          </a:p>
          <a:p>
            <a:r>
              <a:rPr lang="en-US" dirty="0"/>
              <a:t>Stocking the vending machines in the Healthy area with disposable wet wipes, water bottles, gum </a:t>
            </a:r>
            <a:r>
              <a:rPr lang="en-US" dirty="0" err="1"/>
              <a:t>etc</a:t>
            </a:r>
            <a:r>
              <a:rPr lang="en-US" dirty="0"/>
              <a:t> would may yield more sales and profits.</a:t>
            </a:r>
          </a:p>
        </p:txBody>
      </p:sp>
      <p:pic>
        <p:nvPicPr>
          <p:cNvPr id="7" name="Picture 6"/>
          <p:cNvPicPr>
            <a:picLocks noChangeAspect="1"/>
          </p:cNvPicPr>
          <p:nvPr/>
        </p:nvPicPr>
        <p:blipFill rotWithShape="1">
          <a:blip r:embed="rId2"/>
          <a:srcRect l="8934" t="33651" r="3713"/>
          <a:stretch/>
        </p:blipFill>
        <p:spPr>
          <a:xfrm>
            <a:off x="1097280" y="3281082"/>
            <a:ext cx="10058400" cy="2944906"/>
          </a:xfrm>
          <a:prstGeom prst="rect">
            <a:avLst/>
          </a:prstGeom>
        </p:spPr>
      </p:pic>
      <p:pic>
        <p:nvPicPr>
          <p:cNvPr id="1026" name="Picture 2" descr="Image result for vending machi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979" t="10638" r="22064" b="17496"/>
          <a:stretch/>
        </p:blipFill>
        <p:spPr bwMode="auto">
          <a:xfrm>
            <a:off x="9146332" y="3281082"/>
            <a:ext cx="2009348" cy="2944906"/>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r>
              <a:rPr lang="en-US" smtClean="0"/>
              <a:t>2/27/2020</a:t>
            </a:r>
            <a:endParaRPr lang="en-US"/>
          </a:p>
        </p:txBody>
      </p:sp>
      <p:sp>
        <p:nvSpPr>
          <p:cNvPr id="8" name="Footer Placeholder 7"/>
          <p:cNvSpPr>
            <a:spLocks noGrp="1"/>
          </p:cNvSpPr>
          <p:nvPr>
            <p:ph type="ftr" sz="quarter" idx="11"/>
          </p:nvPr>
        </p:nvSpPr>
        <p:spPr/>
        <p:txBody>
          <a:bodyPr/>
          <a:lstStyle/>
          <a:p>
            <a:r>
              <a:rPr lang="en-US" smtClean="0"/>
              <a:t>Richard borde</a:t>
            </a:r>
            <a:endParaRPr lang="en-US"/>
          </a:p>
        </p:txBody>
      </p:sp>
      <p:sp>
        <p:nvSpPr>
          <p:cNvPr id="9" name="Slide Number Placeholder 8"/>
          <p:cNvSpPr>
            <a:spLocks noGrp="1"/>
          </p:cNvSpPr>
          <p:nvPr>
            <p:ph type="sldNum" sz="quarter" idx="12"/>
          </p:nvPr>
        </p:nvSpPr>
        <p:spPr/>
        <p:txBody>
          <a:bodyPr/>
          <a:lstStyle/>
          <a:p>
            <a:fld id="{CFECB3B6-97E0-4120-8986-F417723016B1}" type="slidenum">
              <a:rPr lang="en-US" smtClean="0"/>
              <a:t>10</a:t>
            </a:fld>
            <a:endParaRPr lang="en-US"/>
          </a:p>
        </p:txBody>
      </p:sp>
    </p:spTree>
    <p:extLst>
      <p:ext uri="{BB962C8B-B14F-4D97-AF65-F5344CB8AC3E}">
        <p14:creationId xmlns:p14="http://schemas.microsoft.com/office/powerpoint/2010/main" val="4014079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Limitations</a:t>
            </a:r>
          </a:p>
          <a:p>
            <a:r>
              <a:rPr lang="en-US" dirty="0"/>
              <a:t>However, it obviously seems strange that the best places to install vending machines in </a:t>
            </a:r>
            <a:r>
              <a:rPr lang="en-US" dirty="0" smtClean="0"/>
              <a:t>London </a:t>
            </a:r>
            <a:r>
              <a:rPr lang="en-US" dirty="0"/>
              <a:t>are all far out suburbs. This is due to limitations this research holds. Among numerous factors that determine a good neighborhood, we only took into consideration what type of venues are popular for the sake of simplification.</a:t>
            </a:r>
          </a:p>
          <a:p>
            <a:endParaRPr lang="en-US" dirty="0"/>
          </a:p>
          <a:p>
            <a:r>
              <a:rPr lang="en-US" dirty="0"/>
              <a:t>To overcome the limitations of this study, we will need further data such as population concentration and </a:t>
            </a:r>
            <a:r>
              <a:rPr lang="en-US" dirty="0" err="1"/>
              <a:t>sqft</a:t>
            </a:r>
            <a:r>
              <a:rPr lang="en-US" dirty="0"/>
              <a:t>. rental prices. Nevertheless, this research was still meaningful in that we were able to explore the neighborhoods in depth.</a:t>
            </a:r>
          </a:p>
        </p:txBody>
      </p:sp>
      <p:sp>
        <p:nvSpPr>
          <p:cNvPr id="4" name="Date Placeholder 3"/>
          <p:cNvSpPr>
            <a:spLocks noGrp="1"/>
          </p:cNvSpPr>
          <p:nvPr>
            <p:ph type="dt" sz="half" idx="10"/>
          </p:nvPr>
        </p:nvSpPr>
        <p:spPr/>
        <p:txBody>
          <a:bodyPr/>
          <a:lstStyle/>
          <a:p>
            <a:r>
              <a:rPr lang="en-US" smtClean="0"/>
              <a:t>2/27/2020</a:t>
            </a:r>
            <a:endParaRPr lang="en-US"/>
          </a:p>
        </p:txBody>
      </p:sp>
      <p:sp>
        <p:nvSpPr>
          <p:cNvPr id="6" name="Footer Placeholder 5"/>
          <p:cNvSpPr>
            <a:spLocks noGrp="1"/>
          </p:cNvSpPr>
          <p:nvPr>
            <p:ph type="ftr" sz="quarter" idx="11"/>
          </p:nvPr>
        </p:nvSpPr>
        <p:spPr/>
        <p:txBody>
          <a:bodyPr/>
          <a:lstStyle/>
          <a:p>
            <a:r>
              <a:rPr lang="en-US" smtClean="0"/>
              <a:t>Richard borde</a:t>
            </a:r>
            <a:endParaRPr lang="en-US"/>
          </a:p>
        </p:txBody>
      </p:sp>
      <p:sp>
        <p:nvSpPr>
          <p:cNvPr id="7" name="Slide Number Placeholder 6"/>
          <p:cNvSpPr>
            <a:spLocks noGrp="1"/>
          </p:cNvSpPr>
          <p:nvPr>
            <p:ph type="sldNum" sz="quarter" idx="12"/>
          </p:nvPr>
        </p:nvSpPr>
        <p:spPr/>
        <p:txBody>
          <a:bodyPr/>
          <a:lstStyle/>
          <a:p>
            <a:fld id="{CFECB3B6-97E0-4120-8986-F417723016B1}" type="slidenum">
              <a:rPr lang="en-US" smtClean="0"/>
              <a:t>11</a:t>
            </a:fld>
            <a:endParaRPr lang="en-US"/>
          </a:p>
        </p:txBody>
      </p:sp>
    </p:spTree>
    <p:extLst>
      <p:ext uri="{BB962C8B-B14F-4D97-AF65-F5344CB8AC3E}">
        <p14:creationId xmlns:p14="http://schemas.microsoft.com/office/powerpoint/2010/main" val="374649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a:t>
            </a:r>
            <a:endParaRPr lang="en-US" dirty="0"/>
          </a:p>
        </p:txBody>
      </p:sp>
      <p:sp>
        <p:nvSpPr>
          <p:cNvPr id="3" name="Content Placeholder 2"/>
          <p:cNvSpPr>
            <a:spLocks noGrp="1"/>
          </p:cNvSpPr>
          <p:nvPr>
            <p:ph idx="1"/>
          </p:nvPr>
        </p:nvSpPr>
        <p:spPr/>
        <p:txBody>
          <a:bodyPr/>
          <a:lstStyle/>
          <a:p>
            <a:r>
              <a:rPr lang="en-US" dirty="0"/>
              <a:t>A vending machine company wants to improve sales by identifying what products would sell better in a particular area in London. Our analysis will target the problem by categorizing the different types of business areas. Since vending machines are automated retail miniature stores that offers product line flexibility we will </a:t>
            </a:r>
            <a:r>
              <a:rPr lang="en-US" dirty="0" err="1"/>
              <a:t>analyse</a:t>
            </a:r>
            <a:r>
              <a:rPr lang="en-US" dirty="0"/>
              <a:t> different clusters according to their characteristics to conclude the type of products that could be placed</a:t>
            </a:r>
            <a:r>
              <a:rPr lang="en-US" dirty="0" smtClean="0"/>
              <a:t>.</a:t>
            </a:r>
          </a:p>
          <a:p>
            <a:endParaRPr lang="en-US" dirty="0"/>
          </a:p>
          <a:p>
            <a:r>
              <a:rPr lang="en-US" dirty="0"/>
              <a:t>London has a lot of business potential for automated vending machine. Since </a:t>
            </a:r>
            <a:r>
              <a:rPr lang="en-US" dirty="0" err="1"/>
              <a:t>london</a:t>
            </a:r>
            <a:r>
              <a:rPr lang="en-US" dirty="0"/>
              <a:t> has a lot of activity, movement of people and transportation there is quite the need for quick service. London is a truly international city which is complimented with a fantastic mix of cultures and nationalities. Having accomplished that London is a great place for business, choosing the right business premises in London is imperative to stimulate sustained business growth as the cost of renting in London is higher compared to other cities.</a:t>
            </a:r>
          </a:p>
        </p:txBody>
      </p:sp>
      <p:sp>
        <p:nvSpPr>
          <p:cNvPr id="4" name="Date Placeholder 3"/>
          <p:cNvSpPr>
            <a:spLocks noGrp="1"/>
          </p:cNvSpPr>
          <p:nvPr>
            <p:ph type="dt" sz="half" idx="10"/>
          </p:nvPr>
        </p:nvSpPr>
        <p:spPr/>
        <p:txBody>
          <a:bodyPr/>
          <a:lstStyle/>
          <a:p>
            <a:r>
              <a:rPr lang="en-US" smtClean="0"/>
              <a:t>2/27/2020</a:t>
            </a:r>
            <a:endParaRPr lang="en-US"/>
          </a:p>
        </p:txBody>
      </p:sp>
      <p:sp>
        <p:nvSpPr>
          <p:cNvPr id="5" name="Footer Placeholder 4"/>
          <p:cNvSpPr>
            <a:spLocks noGrp="1"/>
          </p:cNvSpPr>
          <p:nvPr>
            <p:ph type="ftr" sz="quarter" idx="11"/>
          </p:nvPr>
        </p:nvSpPr>
        <p:spPr/>
        <p:txBody>
          <a:bodyPr/>
          <a:lstStyle/>
          <a:p>
            <a:r>
              <a:rPr lang="en-US" smtClean="0"/>
              <a:t>Richard borde</a:t>
            </a:r>
            <a:endParaRPr lang="en-US"/>
          </a:p>
        </p:txBody>
      </p:sp>
      <p:sp>
        <p:nvSpPr>
          <p:cNvPr id="6" name="Slide Number Placeholder 5"/>
          <p:cNvSpPr>
            <a:spLocks noGrp="1"/>
          </p:cNvSpPr>
          <p:nvPr>
            <p:ph type="sldNum" sz="quarter" idx="12"/>
          </p:nvPr>
        </p:nvSpPr>
        <p:spPr/>
        <p:txBody>
          <a:bodyPr/>
          <a:lstStyle/>
          <a:p>
            <a:fld id="{CFECB3B6-97E0-4120-8986-F417723016B1}" type="slidenum">
              <a:rPr lang="en-US" smtClean="0"/>
              <a:t>2</a:t>
            </a:fld>
            <a:endParaRPr lang="en-US"/>
          </a:p>
        </p:txBody>
      </p:sp>
    </p:spTree>
    <p:extLst>
      <p:ext uri="{BB962C8B-B14F-4D97-AF65-F5344CB8AC3E}">
        <p14:creationId xmlns:p14="http://schemas.microsoft.com/office/powerpoint/2010/main" val="1246174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a:t>In this project </a:t>
            </a:r>
            <a:r>
              <a:rPr lang="en-US" dirty="0" err="1"/>
              <a:t>shere</a:t>
            </a:r>
            <a:r>
              <a:rPr lang="en-US" dirty="0"/>
              <a:t> are two different data </a:t>
            </a:r>
            <a:r>
              <a:rPr lang="en-US" dirty="0" smtClean="0"/>
              <a:t>sets</a:t>
            </a:r>
          </a:p>
          <a:p>
            <a:r>
              <a:rPr lang="en-US" dirty="0"/>
              <a:t>1) List of London Boroughs where the machines would be installed</a:t>
            </a:r>
          </a:p>
          <a:p>
            <a:r>
              <a:rPr lang="en-US" dirty="0" smtClean="0"/>
              <a:t>source</a:t>
            </a:r>
            <a:r>
              <a:rPr lang="en-US" dirty="0"/>
              <a:t>: Wikipedia</a:t>
            </a:r>
          </a:p>
          <a:p>
            <a:r>
              <a:rPr lang="en-US" dirty="0"/>
              <a:t>url: https://en.wikipedia.org/wiki/List_of_London_boroughs</a:t>
            </a:r>
          </a:p>
        </p:txBody>
      </p:sp>
      <p:pic>
        <p:nvPicPr>
          <p:cNvPr id="4" name="Picture 3"/>
          <p:cNvPicPr>
            <a:picLocks noChangeAspect="1"/>
          </p:cNvPicPr>
          <p:nvPr/>
        </p:nvPicPr>
        <p:blipFill rotWithShape="1">
          <a:blip r:embed="rId2"/>
          <a:srcRect l="14448" t="16473" r="2721" b="46482"/>
          <a:stretch/>
        </p:blipFill>
        <p:spPr>
          <a:xfrm>
            <a:off x="1077109" y="3570444"/>
            <a:ext cx="10098742" cy="2407024"/>
          </a:xfrm>
          <a:prstGeom prst="rect">
            <a:avLst/>
          </a:prstGeom>
        </p:spPr>
      </p:pic>
      <p:sp>
        <p:nvSpPr>
          <p:cNvPr id="5" name="Date Placeholder 4"/>
          <p:cNvSpPr>
            <a:spLocks noGrp="1"/>
          </p:cNvSpPr>
          <p:nvPr>
            <p:ph type="dt" sz="half" idx="10"/>
          </p:nvPr>
        </p:nvSpPr>
        <p:spPr/>
        <p:txBody>
          <a:bodyPr/>
          <a:lstStyle/>
          <a:p>
            <a:r>
              <a:rPr lang="en-US" smtClean="0"/>
              <a:t>2/27/2020</a:t>
            </a:r>
            <a:endParaRPr lang="en-US"/>
          </a:p>
        </p:txBody>
      </p:sp>
      <p:sp>
        <p:nvSpPr>
          <p:cNvPr id="6" name="Footer Placeholder 5"/>
          <p:cNvSpPr>
            <a:spLocks noGrp="1"/>
          </p:cNvSpPr>
          <p:nvPr>
            <p:ph type="ftr" sz="quarter" idx="11"/>
          </p:nvPr>
        </p:nvSpPr>
        <p:spPr/>
        <p:txBody>
          <a:bodyPr/>
          <a:lstStyle/>
          <a:p>
            <a:r>
              <a:rPr lang="en-US" smtClean="0"/>
              <a:t>Richard borde</a:t>
            </a:r>
            <a:endParaRPr lang="en-US"/>
          </a:p>
        </p:txBody>
      </p:sp>
      <p:sp>
        <p:nvSpPr>
          <p:cNvPr id="7" name="Slide Number Placeholder 6"/>
          <p:cNvSpPr>
            <a:spLocks noGrp="1"/>
          </p:cNvSpPr>
          <p:nvPr>
            <p:ph type="sldNum" sz="quarter" idx="12"/>
          </p:nvPr>
        </p:nvSpPr>
        <p:spPr/>
        <p:txBody>
          <a:bodyPr/>
          <a:lstStyle/>
          <a:p>
            <a:fld id="{CFECB3B6-97E0-4120-8986-F417723016B1}" type="slidenum">
              <a:rPr lang="en-US" smtClean="0"/>
              <a:t>3</a:t>
            </a:fld>
            <a:endParaRPr lang="en-US"/>
          </a:p>
        </p:txBody>
      </p:sp>
    </p:spTree>
    <p:extLst>
      <p:ext uri="{BB962C8B-B14F-4D97-AF65-F5344CB8AC3E}">
        <p14:creationId xmlns:p14="http://schemas.microsoft.com/office/powerpoint/2010/main" val="3194413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a:t>In this project </a:t>
            </a:r>
            <a:r>
              <a:rPr lang="en-US" dirty="0" err="1"/>
              <a:t>shere</a:t>
            </a:r>
            <a:r>
              <a:rPr lang="en-US" dirty="0"/>
              <a:t> are two different data </a:t>
            </a:r>
            <a:r>
              <a:rPr lang="en-US" dirty="0" smtClean="0"/>
              <a:t>sets</a:t>
            </a:r>
          </a:p>
          <a:p>
            <a:r>
              <a:rPr lang="en-US" dirty="0" smtClean="0"/>
              <a:t>2</a:t>
            </a:r>
            <a:r>
              <a:rPr lang="en-US" dirty="0"/>
              <a:t>) Foursquare API</a:t>
            </a:r>
          </a:p>
          <a:p>
            <a:r>
              <a:rPr lang="en-US" dirty="0"/>
              <a:t>List of top 50 popular places in the neighborhood</a:t>
            </a:r>
          </a:p>
          <a:p>
            <a:r>
              <a:rPr lang="en-US" dirty="0"/>
              <a:t>source: Foursquare</a:t>
            </a:r>
          </a:p>
          <a:p>
            <a:r>
              <a:rPr lang="en-US" dirty="0"/>
              <a:t>url: https://api.foursquare.com</a:t>
            </a:r>
          </a:p>
        </p:txBody>
      </p:sp>
      <p:pic>
        <p:nvPicPr>
          <p:cNvPr id="4" name="Picture 3"/>
          <p:cNvPicPr>
            <a:picLocks noChangeAspect="1"/>
          </p:cNvPicPr>
          <p:nvPr/>
        </p:nvPicPr>
        <p:blipFill rotWithShape="1">
          <a:blip r:embed="rId2"/>
          <a:srcRect l="8162" t="51656" r="36029" b="18129"/>
          <a:stretch/>
        </p:blipFill>
        <p:spPr>
          <a:xfrm>
            <a:off x="1210234" y="4014197"/>
            <a:ext cx="9945445" cy="2198344"/>
          </a:xfrm>
          <a:prstGeom prst="rect">
            <a:avLst/>
          </a:prstGeom>
        </p:spPr>
      </p:pic>
      <p:sp>
        <p:nvSpPr>
          <p:cNvPr id="5" name="Date Placeholder 4"/>
          <p:cNvSpPr>
            <a:spLocks noGrp="1"/>
          </p:cNvSpPr>
          <p:nvPr>
            <p:ph type="dt" sz="half" idx="10"/>
          </p:nvPr>
        </p:nvSpPr>
        <p:spPr/>
        <p:txBody>
          <a:bodyPr/>
          <a:lstStyle/>
          <a:p>
            <a:r>
              <a:rPr lang="en-US" smtClean="0"/>
              <a:t>2/27/2020</a:t>
            </a:r>
            <a:endParaRPr lang="en-US"/>
          </a:p>
        </p:txBody>
      </p:sp>
      <p:sp>
        <p:nvSpPr>
          <p:cNvPr id="6" name="Footer Placeholder 5"/>
          <p:cNvSpPr>
            <a:spLocks noGrp="1"/>
          </p:cNvSpPr>
          <p:nvPr>
            <p:ph type="ftr" sz="quarter" idx="11"/>
          </p:nvPr>
        </p:nvSpPr>
        <p:spPr/>
        <p:txBody>
          <a:bodyPr/>
          <a:lstStyle/>
          <a:p>
            <a:r>
              <a:rPr lang="en-US" smtClean="0"/>
              <a:t>Richard borde</a:t>
            </a:r>
            <a:endParaRPr lang="en-US"/>
          </a:p>
        </p:txBody>
      </p:sp>
      <p:sp>
        <p:nvSpPr>
          <p:cNvPr id="7" name="Slide Number Placeholder 6"/>
          <p:cNvSpPr>
            <a:spLocks noGrp="1"/>
          </p:cNvSpPr>
          <p:nvPr>
            <p:ph type="sldNum" sz="quarter" idx="12"/>
          </p:nvPr>
        </p:nvSpPr>
        <p:spPr/>
        <p:txBody>
          <a:bodyPr/>
          <a:lstStyle/>
          <a:p>
            <a:fld id="{CFECB3B6-97E0-4120-8986-F417723016B1}" type="slidenum">
              <a:rPr lang="en-US" smtClean="0"/>
              <a:t>4</a:t>
            </a:fld>
            <a:endParaRPr lang="en-US"/>
          </a:p>
        </p:txBody>
      </p:sp>
    </p:spTree>
    <p:extLst>
      <p:ext uri="{BB962C8B-B14F-4D97-AF65-F5344CB8AC3E}">
        <p14:creationId xmlns:p14="http://schemas.microsoft.com/office/powerpoint/2010/main" val="230794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1 </a:t>
            </a:r>
            <a:r>
              <a:rPr lang="en-US" sz="2000" dirty="0" smtClean="0"/>
              <a:t>Exploratory Analysis: Map of London</a:t>
            </a:r>
            <a:endParaRPr lang="en-US" dirty="0"/>
          </a:p>
        </p:txBody>
      </p:sp>
      <p:sp>
        <p:nvSpPr>
          <p:cNvPr id="3" name="Content Placeholder 2"/>
          <p:cNvSpPr>
            <a:spLocks noGrp="1"/>
          </p:cNvSpPr>
          <p:nvPr>
            <p:ph idx="1"/>
          </p:nvPr>
        </p:nvSpPr>
        <p:spPr/>
        <p:txBody>
          <a:bodyPr/>
          <a:lstStyle/>
          <a:p>
            <a:r>
              <a:rPr lang="en-US" dirty="0" smtClean="0"/>
              <a:t>Plotted Coordinates of each borough to visualize them on the map</a:t>
            </a:r>
            <a:endParaRPr lang="en-US" dirty="0"/>
          </a:p>
        </p:txBody>
      </p:sp>
      <p:pic>
        <p:nvPicPr>
          <p:cNvPr id="4" name="Picture 3"/>
          <p:cNvPicPr>
            <a:picLocks noChangeAspect="1"/>
          </p:cNvPicPr>
          <p:nvPr/>
        </p:nvPicPr>
        <p:blipFill rotWithShape="1">
          <a:blip r:embed="rId2"/>
          <a:srcRect l="8934" t="33651" r="3713"/>
          <a:stretch/>
        </p:blipFill>
        <p:spPr>
          <a:xfrm>
            <a:off x="1097280" y="2221454"/>
            <a:ext cx="10650070" cy="4131734"/>
          </a:xfrm>
          <a:prstGeom prst="rect">
            <a:avLst/>
          </a:prstGeom>
        </p:spPr>
      </p:pic>
      <p:sp>
        <p:nvSpPr>
          <p:cNvPr id="5" name="Date Placeholder 4"/>
          <p:cNvSpPr>
            <a:spLocks noGrp="1"/>
          </p:cNvSpPr>
          <p:nvPr>
            <p:ph type="dt" sz="half" idx="10"/>
          </p:nvPr>
        </p:nvSpPr>
        <p:spPr/>
        <p:txBody>
          <a:bodyPr/>
          <a:lstStyle/>
          <a:p>
            <a:r>
              <a:rPr lang="en-US" smtClean="0"/>
              <a:t>2/27/2020</a:t>
            </a:r>
            <a:endParaRPr lang="en-US"/>
          </a:p>
        </p:txBody>
      </p:sp>
      <p:sp>
        <p:nvSpPr>
          <p:cNvPr id="6" name="Footer Placeholder 5"/>
          <p:cNvSpPr>
            <a:spLocks noGrp="1"/>
          </p:cNvSpPr>
          <p:nvPr>
            <p:ph type="ftr" sz="quarter" idx="11"/>
          </p:nvPr>
        </p:nvSpPr>
        <p:spPr/>
        <p:txBody>
          <a:bodyPr/>
          <a:lstStyle/>
          <a:p>
            <a:r>
              <a:rPr lang="en-US" smtClean="0"/>
              <a:t>Richard borde</a:t>
            </a:r>
            <a:endParaRPr lang="en-US"/>
          </a:p>
        </p:txBody>
      </p:sp>
      <p:sp>
        <p:nvSpPr>
          <p:cNvPr id="7" name="Slide Number Placeholder 6"/>
          <p:cNvSpPr>
            <a:spLocks noGrp="1"/>
          </p:cNvSpPr>
          <p:nvPr>
            <p:ph type="sldNum" sz="quarter" idx="12"/>
          </p:nvPr>
        </p:nvSpPr>
        <p:spPr/>
        <p:txBody>
          <a:bodyPr/>
          <a:lstStyle/>
          <a:p>
            <a:fld id="{CFECB3B6-97E0-4120-8986-F417723016B1}" type="slidenum">
              <a:rPr lang="en-US" smtClean="0"/>
              <a:t>5</a:t>
            </a:fld>
            <a:endParaRPr lang="en-US"/>
          </a:p>
        </p:txBody>
      </p:sp>
    </p:spTree>
    <p:extLst>
      <p:ext uri="{BB962C8B-B14F-4D97-AF65-F5344CB8AC3E}">
        <p14:creationId xmlns:p14="http://schemas.microsoft.com/office/powerpoint/2010/main" val="461035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2 </a:t>
            </a:r>
            <a:r>
              <a:rPr lang="en-US" sz="2000" dirty="0" smtClean="0"/>
              <a:t>Cluster Analysis: Popular Venues</a:t>
            </a:r>
            <a:endParaRPr lang="en-US" dirty="0"/>
          </a:p>
        </p:txBody>
      </p:sp>
      <p:sp>
        <p:nvSpPr>
          <p:cNvPr id="3" name="Content Placeholder 2"/>
          <p:cNvSpPr>
            <a:spLocks noGrp="1"/>
          </p:cNvSpPr>
          <p:nvPr>
            <p:ph idx="1"/>
          </p:nvPr>
        </p:nvSpPr>
        <p:spPr/>
        <p:txBody>
          <a:bodyPr/>
          <a:lstStyle/>
          <a:p>
            <a:r>
              <a:rPr lang="en-US" dirty="0" smtClean="0"/>
              <a:t>Used one hot encoding to find the most popular venue categories from top 50 venues acquired from Foursquare. Grouped by borough names while frequency identifies popularity of the venue</a:t>
            </a:r>
            <a:endParaRPr lang="en-US" dirty="0"/>
          </a:p>
        </p:txBody>
      </p:sp>
      <p:pic>
        <p:nvPicPr>
          <p:cNvPr id="5" name="Picture 4"/>
          <p:cNvPicPr>
            <a:picLocks noChangeAspect="1"/>
          </p:cNvPicPr>
          <p:nvPr/>
        </p:nvPicPr>
        <p:blipFill rotWithShape="1">
          <a:blip r:embed="rId2"/>
          <a:srcRect l="3640" t="49172" r="71654" b="18543"/>
          <a:stretch/>
        </p:blipFill>
        <p:spPr>
          <a:xfrm>
            <a:off x="1210234" y="3106271"/>
            <a:ext cx="3012141" cy="2762822"/>
          </a:xfrm>
          <a:prstGeom prst="rect">
            <a:avLst/>
          </a:prstGeom>
        </p:spPr>
      </p:pic>
      <p:pic>
        <p:nvPicPr>
          <p:cNvPr id="6" name="Picture 5"/>
          <p:cNvPicPr>
            <a:picLocks noChangeAspect="1"/>
          </p:cNvPicPr>
          <p:nvPr/>
        </p:nvPicPr>
        <p:blipFill rotWithShape="1">
          <a:blip r:embed="rId3"/>
          <a:srcRect l="9596" t="47103" r="2720" b="16888"/>
          <a:stretch/>
        </p:blipFill>
        <p:spPr>
          <a:xfrm>
            <a:off x="4335329" y="2985246"/>
            <a:ext cx="6933305" cy="2883847"/>
          </a:xfrm>
          <a:prstGeom prst="rect">
            <a:avLst/>
          </a:prstGeom>
        </p:spPr>
      </p:pic>
      <p:sp>
        <p:nvSpPr>
          <p:cNvPr id="7" name="Date Placeholder 6"/>
          <p:cNvSpPr>
            <a:spLocks noGrp="1"/>
          </p:cNvSpPr>
          <p:nvPr>
            <p:ph type="dt" sz="half" idx="10"/>
          </p:nvPr>
        </p:nvSpPr>
        <p:spPr/>
        <p:txBody>
          <a:bodyPr/>
          <a:lstStyle/>
          <a:p>
            <a:r>
              <a:rPr lang="en-US" smtClean="0"/>
              <a:t>2/27/2020</a:t>
            </a:r>
            <a:endParaRPr lang="en-US"/>
          </a:p>
        </p:txBody>
      </p:sp>
      <p:sp>
        <p:nvSpPr>
          <p:cNvPr id="8" name="Footer Placeholder 7"/>
          <p:cNvSpPr>
            <a:spLocks noGrp="1"/>
          </p:cNvSpPr>
          <p:nvPr>
            <p:ph type="ftr" sz="quarter" idx="11"/>
          </p:nvPr>
        </p:nvSpPr>
        <p:spPr/>
        <p:txBody>
          <a:bodyPr/>
          <a:lstStyle/>
          <a:p>
            <a:r>
              <a:rPr lang="en-US" smtClean="0"/>
              <a:t>Richard borde</a:t>
            </a:r>
            <a:endParaRPr lang="en-US"/>
          </a:p>
        </p:txBody>
      </p:sp>
      <p:sp>
        <p:nvSpPr>
          <p:cNvPr id="9" name="Slide Number Placeholder 8"/>
          <p:cNvSpPr>
            <a:spLocks noGrp="1"/>
          </p:cNvSpPr>
          <p:nvPr>
            <p:ph type="sldNum" sz="quarter" idx="12"/>
          </p:nvPr>
        </p:nvSpPr>
        <p:spPr/>
        <p:txBody>
          <a:bodyPr/>
          <a:lstStyle/>
          <a:p>
            <a:fld id="{CFECB3B6-97E0-4120-8986-F417723016B1}" type="slidenum">
              <a:rPr lang="en-US" smtClean="0"/>
              <a:t>6</a:t>
            </a:fld>
            <a:endParaRPr lang="en-US"/>
          </a:p>
        </p:txBody>
      </p:sp>
    </p:spTree>
    <p:extLst>
      <p:ext uri="{BB962C8B-B14F-4D97-AF65-F5344CB8AC3E}">
        <p14:creationId xmlns:p14="http://schemas.microsoft.com/office/powerpoint/2010/main" val="325331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3 </a:t>
            </a:r>
            <a:r>
              <a:rPr lang="en-US" sz="2000" dirty="0" smtClean="0"/>
              <a:t>Cluster Analysis: K-Means Clustering</a:t>
            </a:r>
            <a:endParaRPr lang="en-US" dirty="0"/>
          </a:p>
        </p:txBody>
      </p:sp>
      <p:sp>
        <p:nvSpPr>
          <p:cNvPr id="3" name="Content Placeholder 2"/>
          <p:cNvSpPr>
            <a:spLocks noGrp="1"/>
          </p:cNvSpPr>
          <p:nvPr>
            <p:ph idx="1"/>
          </p:nvPr>
        </p:nvSpPr>
        <p:spPr/>
        <p:txBody>
          <a:bodyPr/>
          <a:lstStyle/>
          <a:p>
            <a:r>
              <a:rPr lang="en-US" dirty="0" smtClean="0"/>
              <a:t>Based on common venue categories, boroughs were grouped into five clusters as displayed</a:t>
            </a:r>
            <a:endParaRPr lang="en-US" dirty="0"/>
          </a:p>
        </p:txBody>
      </p:sp>
      <p:pic>
        <p:nvPicPr>
          <p:cNvPr id="8" name="Picture 7"/>
          <p:cNvPicPr>
            <a:picLocks noChangeAspect="1"/>
          </p:cNvPicPr>
          <p:nvPr/>
        </p:nvPicPr>
        <p:blipFill rotWithShape="1">
          <a:blip r:embed="rId2"/>
          <a:srcRect l="9595" t="47103" r="57176" b="16888"/>
          <a:stretch/>
        </p:blipFill>
        <p:spPr>
          <a:xfrm>
            <a:off x="6406342" y="2985247"/>
            <a:ext cx="4749338" cy="2883847"/>
          </a:xfrm>
          <a:prstGeom prst="rect">
            <a:avLst/>
          </a:prstGeom>
        </p:spPr>
      </p:pic>
      <p:pic>
        <p:nvPicPr>
          <p:cNvPr id="4" name="Picture 3"/>
          <p:cNvPicPr>
            <a:picLocks noChangeAspect="1"/>
          </p:cNvPicPr>
          <p:nvPr/>
        </p:nvPicPr>
        <p:blipFill rotWithShape="1">
          <a:blip r:embed="rId3"/>
          <a:srcRect l="28125" t="39445" r="25110" b="3849"/>
          <a:stretch/>
        </p:blipFill>
        <p:spPr>
          <a:xfrm>
            <a:off x="901035" y="2487706"/>
            <a:ext cx="5701553" cy="3684494"/>
          </a:xfrm>
          <a:prstGeom prst="rect">
            <a:avLst/>
          </a:prstGeom>
        </p:spPr>
      </p:pic>
      <p:sp>
        <p:nvSpPr>
          <p:cNvPr id="10" name="Date Placeholder 9"/>
          <p:cNvSpPr>
            <a:spLocks noGrp="1"/>
          </p:cNvSpPr>
          <p:nvPr>
            <p:ph type="dt" sz="half" idx="10"/>
          </p:nvPr>
        </p:nvSpPr>
        <p:spPr/>
        <p:txBody>
          <a:bodyPr/>
          <a:lstStyle/>
          <a:p>
            <a:r>
              <a:rPr lang="en-US" smtClean="0"/>
              <a:t>2/27/2020</a:t>
            </a:r>
            <a:endParaRPr lang="en-US"/>
          </a:p>
        </p:txBody>
      </p:sp>
      <p:sp>
        <p:nvSpPr>
          <p:cNvPr id="11" name="Footer Placeholder 10"/>
          <p:cNvSpPr>
            <a:spLocks noGrp="1"/>
          </p:cNvSpPr>
          <p:nvPr>
            <p:ph type="ftr" sz="quarter" idx="11"/>
          </p:nvPr>
        </p:nvSpPr>
        <p:spPr/>
        <p:txBody>
          <a:bodyPr/>
          <a:lstStyle/>
          <a:p>
            <a:r>
              <a:rPr lang="en-US" smtClean="0"/>
              <a:t>Richard borde</a:t>
            </a:r>
            <a:endParaRPr lang="en-US"/>
          </a:p>
        </p:txBody>
      </p:sp>
      <p:sp>
        <p:nvSpPr>
          <p:cNvPr id="12" name="Slide Number Placeholder 11"/>
          <p:cNvSpPr>
            <a:spLocks noGrp="1"/>
          </p:cNvSpPr>
          <p:nvPr>
            <p:ph type="sldNum" sz="quarter" idx="12"/>
          </p:nvPr>
        </p:nvSpPr>
        <p:spPr/>
        <p:txBody>
          <a:bodyPr/>
          <a:lstStyle/>
          <a:p>
            <a:fld id="{CFECB3B6-97E0-4120-8986-F417723016B1}" type="slidenum">
              <a:rPr lang="en-US" smtClean="0"/>
              <a:t>7</a:t>
            </a:fld>
            <a:endParaRPr lang="en-US"/>
          </a:p>
        </p:txBody>
      </p:sp>
    </p:spTree>
    <p:extLst>
      <p:ext uri="{BB962C8B-B14F-4D97-AF65-F5344CB8AC3E}">
        <p14:creationId xmlns:p14="http://schemas.microsoft.com/office/powerpoint/2010/main" val="1769725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3 </a:t>
            </a:r>
            <a:r>
              <a:rPr lang="en-US" sz="2000" dirty="0" smtClean="0"/>
              <a:t>Cluster Analysis: K-Means Clustering</a:t>
            </a:r>
            <a:endParaRPr lang="en-US" dirty="0"/>
          </a:p>
        </p:txBody>
      </p:sp>
      <p:sp>
        <p:nvSpPr>
          <p:cNvPr id="3" name="Content Placeholder 2"/>
          <p:cNvSpPr>
            <a:spLocks noGrp="1"/>
          </p:cNvSpPr>
          <p:nvPr>
            <p:ph idx="1"/>
          </p:nvPr>
        </p:nvSpPr>
        <p:spPr/>
        <p:txBody>
          <a:bodyPr/>
          <a:lstStyle/>
          <a:p>
            <a:r>
              <a:rPr lang="en-US" dirty="0" smtClean="0"/>
              <a:t>Each cluster was then given a name according to the characteristics they displayed</a:t>
            </a:r>
            <a:endParaRPr lang="en-US" dirty="0"/>
          </a:p>
        </p:txBody>
      </p:sp>
      <p:pic>
        <p:nvPicPr>
          <p:cNvPr id="5" name="Picture 4"/>
          <p:cNvPicPr>
            <a:picLocks noChangeAspect="1"/>
          </p:cNvPicPr>
          <p:nvPr/>
        </p:nvPicPr>
        <p:blipFill rotWithShape="1">
          <a:blip r:embed="rId2"/>
          <a:srcRect l="8383" t="38824" r="3162"/>
          <a:stretch/>
        </p:blipFill>
        <p:spPr>
          <a:xfrm>
            <a:off x="1097279" y="2191869"/>
            <a:ext cx="10058401" cy="3974961"/>
          </a:xfrm>
          <a:prstGeom prst="rect">
            <a:avLst/>
          </a:prstGeom>
        </p:spPr>
      </p:pic>
      <p:sp>
        <p:nvSpPr>
          <p:cNvPr id="6" name="Date Placeholder 5"/>
          <p:cNvSpPr>
            <a:spLocks noGrp="1"/>
          </p:cNvSpPr>
          <p:nvPr>
            <p:ph type="dt" sz="half" idx="10"/>
          </p:nvPr>
        </p:nvSpPr>
        <p:spPr/>
        <p:txBody>
          <a:bodyPr/>
          <a:lstStyle/>
          <a:p>
            <a:r>
              <a:rPr lang="en-US" smtClean="0"/>
              <a:t>2/27/2020</a:t>
            </a:r>
            <a:endParaRPr lang="en-US"/>
          </a:p>
        </p:txBody>
      </p:sp>
      <p:sp>
        <p:nvSpPr>
          <p:cNvPr id="7" name="Footer Placeholder 6"/>
          <p:cNvSpPr>
            <a:spLocks noGrp="1"/>
          </p:cNvSpPr>
          <p:nvPr>
            <p:ph type="ftr" sz="quarter" idx="11"/>
          </p:nvPr>
        </p:nvSpPr>
        <p:spPr/>
        <p:txBody>
          <a:bodyPr/>
          <a:lstStyle/>
          <a:p>
            <a:r>
              <a:rPr lang="en-US" smtClean="0"/>
              <a:t>Richard borde</a:t>
            </a:r>
            <a:endParaRPr lang="en-US"/>
          </a:p>
        </p:txBody>
      </p:sp>
      <p:sp>
        <p:nvSpPr>
          <p:cNvPr id="9" name="Slide Number Placeholder 8"/>
          <p:cNvSpPr>
            <a:spLocks noGrp="1"/>
          </p:cNvSpPr>
          <p:nvPr>
            <p:ph type="sldNum" sz="quarter" idx="12"/>
          </p:nvPr>
        </p:nvSpPr>
        <p:spPr/>
        <p:txBody>
          <a:bodyPr/>
          <a:lstStyle/>
          <a:p>
            <a:fld id="{CFECB3B6-97E0-4120-8986-F417723016B1}" type="slidenum">
              <a:rPr lang="en-US" smtClean="0"/>
              <a:t>8</a:t>
            </a:fld>
            <a:endParaRPr lang="en-US"/>
          </a:p>
        </p:txBody>
      </p:sp>
    </p:spTree>
    <p:extLst>
      <p:ext uri="{BB962C8B-B14F-4D97-AF65-F5344CB8AC3E}">
        <p14:creationId xmlns:p14="http://schemas.microsoft.com/office/powerpoint/2010/main" val="2257102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3 </a:t>
            </a:r>
            <a:r>
              <a:rPr lang="en-US" sz="2000" dirty="0" smtClean="0"/>
              <a:t>Cluster Analysis: K-Means Clustering</a:t>
            </a:r>
            <a:endParaRPr lang="en-US" dirty="0"/>
          </a:p>
        </p:txBody>
      </p:sp>
      <p:sp>
        <p:nvSpPr>
          <p:cNvPr id="3" name="Content Placeholder 2"/>
          <p:cNvSpPr>
            <a:spLocks noGrp="1"/>
          </p:cNvSpPr>
          <p:nvPr>
            <p:ph idx="1"/>
          </p:nvPr>
        </p:nvSpPr>
        <p:spPr/>
        <p:txBody>
          <a:bodyPr/>
          <a:lstStyle/>
          <a:p>
            <a:r>
              <a:rPr lang="en-US" dirty="0" smtClean="0"/>
              <a:t>Each cluster was then given a name according to the characteristics they displayed</a:t>
            </a:r>
            <a:endParaRPr lang="en-US" dirty="0"/>
          </a:p>
        </p:txBody>
      </p:sp>
      <p:pic>
        <p:nvPicPr>
          <p:cNvPr id="4" name="Picture 3"/>
          <p:cNvPicPr>
            <a:picLocks noChangeAspect="1"/>
          </p:cNvPicPr>
          <p:nvPr/>
        </p:nvPicPr>
        <p:blipFill rotWithShape="1">
          <a:blip r:embed="rId2"/>
          <a:srcRect l="9044" t="38618" r="3493" b="8195"/>
          <a:stretch/>
        </p:blipFill>
        <p:spPr>
          <a:xfrm>
            <a:off x="1097280" y="2129467"/>
            <a:ext cx="10663517" cy="2886286"/>
          </a:xfrm>
          <a:prstGeom prst="rect">
            <a:avLst/>
          </a:prstGeom>
        </p:spPr>
      </p:pic>
      <p:pic>
        <p:nvPicPr>
          <p:cNvPr id="6" name="Picture 5"/>
          <p:cNvPicPr>
            <a:picLocks noChangeAspect="1"/>
          </p:cNvPicPr>
          <p:nvPr/>
        </p:nvPicPr>
        <p:blipFill rotWithShape="1">
          <a:blip r:embed="rId3"/>
          <a:srcRect l="8934" t="74421" r="3934"/>
          <a:stretch/>
        </p:blipFill>
        <p:spPr>
          <a:xfrm>
            <a:off x="1097280" y="5015754"/>
            <a:ext cx="10623176" cy="1245448"/>
          </a:xfrm>
          <a:prstGeom prst="rect">
            <a:avLst/>
          </a:prstGeom>
        </p:spPr>
      </p:pic>
      <p:sp>
        <p:nvSpPr>
          <p:cNvPr id="7" name="Date Placeholder 6"/>
          <p:cNvSpPr>
            <a:spLocks noGrp="1"/>
          </p:cNvSpPr>
          <p:nvPr>
            <p:ph type="dt" sz="half" idx="10"/>
          </p:nvPr>
        </p:nvSpPr>
        <p:spPr/>
        <p:txBody>
          <a:bodyPr/>
          <a:lstStyle/>
          <a:p>
            <a:r>
              <a:rPr lang="en-US" smtClean="0"/>
              <a:t>2/27/2020</a:t>
            </a:r>
            <a:endParaRPr lang="en-US"/>
          </a:p>
        </p:txBody>
      </p:sp>
      <p:sp>
        <p:nvSpPr>
          <p:cNvPr id="8" name="Footer Placeholder 7"/>
          <p:cNvSpPr>
            <a:spLocks noGrp="1"/>
          </p:cNvSpPr>
          <p:nvPr>
            <p:ph type="ftr" sz="quarter" idx="11"/>
          </p:nvPr>
        </p:nvSpPr>
        <p:spPr/>
        <p:txBody>
          <a:bodyPr/>
          <a:lstStyle/>
          <a:p>
            <a:r>
              <a:rPr lang="en-US" smtClean="0"/>
              <a:t>Richard borde</a:t>
            </a:r>
            <a:endParaRPr lang="en-US"/>
          </a:p>
        </p:txBody>
      </p:sp>
      <p:sp>
        <p:nvSpPr>
          <p:cNvPr id="9" name="Slide Number Placeholder 8"/>
          <p:cNvSpPr>
            <a:spLocks noGrp="1"/>
          </p:cNvSpPr>
          <p:nvPr>
            <p:ph type="sldNum" sz="quarter" idx="12"/>
          </p:nvPr>
        </p:nvSpPr>
        <p:spPr/>
        <p:txBody>
          <a:bodyPr/>
          <a:lstStyle/>
          <a:p>
            <a:fld id="{CFECB3B6-97E0-4120-8986-F417723016B1}" type="slidenum">
              <a:rPr lang="en-US" smtClean="0"/>
              <a:t>9</a:t>
            </a:fld>
            <a:endParaRPr lang="en-US"/>
          </a:p>
        </p:txBody>
      </p:sp>
    </p:spTree>
    <p:extLst>
      <p:ext uri="{BB962C8B-B14F-4D97-AF65-F5344CB8AC3E}">
        <p14:creationId xmlns:p14="http://schemas.microsoft.com/office/powerpoint/2010/main" val="300207340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99</TotalTime>
  <Words>564</Words>
  <Application>Microsoft Office PowerPoint</Application>
  <PresentationFormat>Widescreen</PresentationFormat>
  <Paragraphs>69</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Retrospect</vt:lpstr>
      <vt:lpstr>The Battle of the Neighbourhoods</vt:lpstr>
      <vt:lpstr>Issue</vt:lpstr>
      <vt:lpstr>Data</vt:lpstr>
      <vt:lpstr>Data</vt:lpstr>
      <vt:lpstr>Methodology 1 Exploratory Analysis: Map of London</vt:lpstr>
      <vt:lpstr>Methodology 2 Cluster Analysis: Popular Venues</vt:lpstr>
      <vt:lpstr>Methodology 3 Cluster Analysis: K-Means Clustering</vt:lpstr>
      <vt:lpstr>Methodology 3 Cluster Analysis: K-Means Clustering</vt:lpstr>
      <vt:lpstr>Methodology 3 Cluster Analysis: K-Means Clustering</vt:lpstr>
      <vt:lpstr>Result</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the Neighbourhoods</dc:title>
  <dc:creator>Dhofar-Dataanalyst</dc:creator>
  <cp:lastModifiedBy>Dhofar-Dataanalyst</cp:lastModifiedBy>
  <cp:revision>9</cp:revision>
  <dcterms:created xsi:type="dcterms:W3CDTF">2020-02-27T13:01:01Z</dcterms:created>
  <dcterms:modified xsi:type="dcterms:W3CDTF">2020-02-27T14:40:26Z</dcterms:modified>
</cp:coreProperties>
</file>