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8" r:id="rId2"/>
    <p:sldId id="256" r:id="rId3"/>
    <p:sldId id="292" r:id="rId4"/>
    <p:sldId id="307" r:id="rId5"/>
    <p:sldId id="309" r:id="rId6"/>
    <p:sldId id="310" r:id="rId7"/>
    <p:sldId id="312" r:id="rId8"/>
    <p:sldId id="313" r:id="rId9"/>
    <p:sldId id="317" r:id="rId10"/>
    <p:sldId id="315" r:id="rId11"/>
    <p:sldId id="314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6448" autoAdjust="0"/>
  </p:normalViewPr>
  <p:slideViewPr>
    <p:cSldViewPr snapToGrid="0">
      <p:cViewPr varScale="1">
        <p:scale>
          <a:sx n="58" d="100"/>
          <a:sy n="58" d="100"/>
        </p:scale>
        <p:origin x="12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2C520-5799-41DB-9B74-EF08749DFEA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E0A8-483E-437F-AD5E-F655CB37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4846-C018-4554-A939-129B21A3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E51F-58F9-43A6-B03F-FF874D00D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F3E8-42ED-43ED-9BE7-FE1B670A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B3C7-6D7C-49A7-AA99-36E69DAF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3E17-3D39-4326-ABB7-C5B436B7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D08-3149-4271-9D47-4AAA2DAB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D062-8DDC-4246-B7DF-8FFE82C6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E09D-773A-4406-A469-174837C2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5162-EB58-486D-B3AE-5FA0B9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39BE-02D9-473E-86AC-AC0B546A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6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F291E-4658-480E-BD92-95198F12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BBBB-244D-42F8-B1AB-8242DFCC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6A20-D30D-4ABE-A896-C84DFDC6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40FB-0CDC-4ADF-8C6A-026B4D89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E848-C996-4980-8B54-7F358709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E19C-3844-4EB9-8C45-01134206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4905-7AFE-4419-89E8-9DD32D01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FC59-9E23-4BD9-A988-608EF826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928D-8A00-4454-A7C9-28A3BD61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B31A-4511-4EA0-BBA3-B245731A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4AE8-09E2-4F22-BF72-867EBBF0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7565-5037-4979-A445-47D4C9FF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DDB3-812B-462F-BBB2-E832F916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C5DB-94A7-446B-BA3D-2032799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48F1-0BC5-4577-9B86-8B23E82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5EBB-52A8-4FDF-B12C-EE74C92D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CCEA-20DE-492B-8B27-747F1607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C410A-E5B7-4EB3-B024-91C17A5A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91E3-80BE-4FE4-AD47-FAB36906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BE28E-0F57-42A6-A812-A180B077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34C4-3F5B-475C-98AC-F7D3F1BE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9A1-D513-4FAB-A0B3-49ACDCF3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C0FD6-E6C7-47EB-9EC5-ED3F6378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AE571-F337-4F57-A381-15560D0B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6D02C-1970-414A-ADC8-33DC65189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02CD3-C8C9-4151-B3F0-813EC38B5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0E980-6143-4457-AB7F-8CA001D5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F9D33-DD55-4675-9F94-B74C48A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8E001-140A-4048-8299-AAA92235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5195-E259-467D-9FA1-2474E268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49F5-E160-4B98-A46C-A47C70CC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78374-55C0-4D4D-848D-96F5006D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19884-CE58-4B70-A381-38D9657A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AAF24-C679-40D3-BF19-180A449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5255F-AB27-479E-B2FB-6C69071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C19B-F09C-4DC4-995F-29803820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50EE-9574-4349-8EA2-94380122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4F61-FF38-4371-84A1-2C4F63E2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A90A-63AD-477C-9861-F776BB6F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E677-A1CE-4833-9095-45AF8C04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8020-895B-40AA-AAB1-8FD3B21E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9228-EAD9-44F3-A0C7-7C4E6CDF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9CF3-7E6D-44B0-9605-CA29A19C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412C2-D57D-4D69-A754-CA39B65AF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FC598-A67B-40B1-B983-792BD00D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91ED-14B2-4695-9220-5CA2513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6C83-6B2A-4DB8-9A79-FE9D0806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E4B6-8549-465F-A007-FF18AEF6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A31E3-9662-4D1A-892A-0B8C1E0D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6A130-50AA-4463-B474-F961D9ED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0FE3-F52F-4F49-805A-500AE1772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56CD-2CFD-413D-98D0-3548F797268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35FA-268A-4F0A-B912-8172602C4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6AD6-9CC5-4BDD-B73E-A98126020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cast-and-convert-transact-sql?view=sql-server-2016" TargetMode="External"/><Relationship Id="rId2" Type="http://schemas.openxmlformats.org/officeDocument/2006/relationships/hyperlink" Target="https://docs.microsoft.com/en-us/sql/t-sql/language-elements/like-transact-sql?view=sql-server-20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hambers312@acme.net" TargetMode="External"/><Relationship Id="rId2" Type="http://schemas.openxmlformats.org/officeDocument/2006/relationships/hyperlink" Target="mailto:smalone@gmal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orm!@acme.ne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s-transact-sql?view=sql-server-201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B139-9D9D-432B-AC82-6F9DBFA1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Coding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6DB3-CE4D-4785-AF65-74A8097E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Validates your understanding of required concepts</a:t>
            </a:r>
          </a:p>
          <a:p>
            <a:r>
              <a:rPr lang="en-US" dirty="0"/>
              <a:t>Prepares you for on-site assessments during interviews</a:t>
            </a:r>
          </a:p>
          <a:p>
            <a:r>
              <a:rPr lang="en-US" dirty="0"/>
              <a:t>This is an </a:t>
            </a:r>
            <a:r>
              <a:rPr lang="en-US" b="1" i="1" dirty="0"/>
              <a:t>Individual</a:t>
            </a:r>
            <a:r>
              <a:rPr lang="en-US" dirty="0"/>
              <a:t> Assessment</a:t>
            </a:r>
          </a:p>
          <a:p>
            <a:pPr lvl="1"/>
            <a:r>
              <a:rPr lang="en-US" dirty="0"/>
              <a:t>No collaboration on this one</a:t>
            </a:r>
          </a:p>
          <a:p>
            <a:pPr lvl="1"/>
            <a:r>
              <a:rPr lang="en-US" dirty="0"/>
              <a:t>You will do </a:t>
            </a:r>
            <a:r>
              <a:rPr lang="en-US" i="1" dirty="0"/>
              <a:t>one</a:t>
            </a:r>
            <a:r>
              <a:rPr lang="en-US" dirty="0"/>
              <a:t> of the assessments included in the folder</a:t>
            </a:r>
          </a:p>
          <a:p>
            <a:r>
              <a:rPr lang="en-US" dirty="0"/>
              <a:t>In-class, One hour</a:t>
            </a:r>
          </a:p>
          <a:p>
            <a:pPr lvl="1"/>
            <a:r>
              <a:rPr lang="en-US" dirty="0"/>
              <a:t>Push your code when finished!</a:t>
            </a:r>
          </a:p>
          <a:p>
            <a:pPr lvl="1"/>
            <a:r>
              <a:rPr lang="en-US" dirty="0"/>
              <a:t>Make sure your code compiles!</a:t>
            </a:r>
          </a:p>
          <a:p>
            <a:r>
              <a:rPr lang="en-US" dirty="0"/>
              <a:t>Project is in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{student-c}\module-1\Assessment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4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781-94CA-463D-8FFE-E7B6BDA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5171-186F-4C9C-ADF6-7517E5CC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866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Declarative</a:t>
            </a:r>
            <a:r>
              <a:rPr lang="en-US" dirty="0"/>
              <a:t> language (C# is </a:t>
            </a:r>
            <a:r>
              <a:rPr lang="en-US" i="1" dirty="0"/>
              <a:t>imperative</a:t>
            </a:r>
            <a:r>
              <a:rPr lang="en-US" dirty="0"/>
              <a:t>)</a:t>
            </a:r>
          </a:p>
          <a:p>
            <a:r>
              <a:rPr lang="en-US" dirty="0"/>
              <a:t>DDL – Data Definition Language</a:t>
            </a:r>
          </a:p>
          <a:p>
            <a:pPr lvl="1"/>
            <a:r>
              <a:rPr lang="en-US" dirty="0"/>
              <a:t>Create Table, Create Index, Create Constraint, Alter Table</a:t>
            </a:r>
          </a:p>
          <a:p>
            <a:r>
              <a:rPr lang="en-US" dirty="0"/>
              <a:t>DML – Data Manipulation Language</a:t>
            </a:r>
          </a:p>
          <a:p>
            <a:pPr lvl="1"/>
            <a:r>
              <a:rPr lang="en-US" sz="3200" b="1" dirty="0"/>
              <a:t>C</a:t>
            </a:r>
            <a:r>
              <a:rPr lang="en-US" dirty="0"/>
              <a:t>reate, </a:t>
            </a:r>
            <a:r>
              <a:rPr lang="en-US" sz="3200" b="1" dirty="0"/>
              <a:t>R</a:t>
            </a:r>
            <a:r>
              <a:rPr lang="en-US" dirty="0"/>
              <a:t>ead, </a:t>
            </a:r>
            <a:r>
              <a:rPr lang="en-US" sz="3200" b="1" dirty="0"/>
              <a:t>U</a:t>
            </a:r>
            <a:r>
              <a:rPr lang="en-US" dirty="0"/>
              <a:t>pdate and </a:t>
            </a:r>
            <a:r>
              <a:rPr lang="en-US" sz="3200" b="1" dirty="0"/>
              <a:t>D</a:t>
            </a:r>
            <a:r>
              <a:rPr lang="en-US" dirty="0"/>
              <a:t>elete data</a:t>
            </a:r>
          </a:p>
          <a:p>
            <a:pPr lvl="1"/>
            <a:r>
              <a:rPr lang="en-US" dirty="0"/>
              <a:t>Create – Insert</a:t>
            </a:r>
          </a:p>
          <a:p>
            <a:pPr lvl="1"/>
            <a:r>
              <a:rPr lang="en-US" dirty="0"/>
              <a:t>Read – Select</a:t>
            </a:r>
          </a:p>
          <a:p>
            <a:pPr lvl="1"/>
            <a:r>
              <a:rPr lang="en-US" dirty="0"/>
              <a:t>Update – Update</a:t>
            </a:r>
          </a:p>
          <a:p>
            <a:pPr lvl="1"/>
            <a:r>
              <a:rPr lang="en-US" dirty="0"/>
              <a:t>Delete – Delete</a:t>
            </a:r>
          </a:p>
          <a:p>
            <a:r>
              <a:rPr lang="en-US" dirty="0"/>
              <a:t>DCL – Data Control Language</a:t>
            </a:r>
          </a:p>
          <a:p>
            <a:pPr lvl="1"/>
            <a:r>
              <a:rPr lang="en-US" dirty="0"/>
              <a:t>Used for controlling access to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0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781-94CA-463D-8FFE-E7B6BDA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5171-186F-4C9C-ADF6-7517E5CC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86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Launching SSMS</a:t>
            </a:r>
          </a:p>
          <a:p>
            <a:r>
              <a:rPr lang="en-US" dirty="0"/>
              <a:t>What you see:</a:t>
            </a:r>
          </a:p>
          <a:p>
            <a:pPr lvl="1"/>
            <a:r>
              <a:rPr lang="en-US" dirty="0"/>
              <a:t>Current database</a:t>
            </a:r>
          </a:p>
          <a:p>
            <a:pPr lvl="1"/>
            <a:r>
              <a:rPr lang="en-US" dirty="0"/>
              <a:t>Object Explorer</a:t>
            </a:r>
          </a:p>
          <a:p>
            <a:pPr lvl="1"/>
            <a:r>
              <a:rPr lang="en-US" dirty="0"/>
              <a:t>Query windows</a:t>
            </a:r>
          </a:p>
          <a:p>
            <a:pPr lvl="1"/>
            <a:r>
              <a:rPr lang="en-US" dirty="0"/>
              <a:t>Results window</a:t>
            </a:r>
          </a:p>
          <a:p>
            <a:r>
              <a:rPr lang="en-US" dirty="0"/>
              <a:t>Creating a database from the UI</a:t>
            </a:r>
          </a:p>
          <a:p>
            <a:r>
              <a:rPr lang="en-US" dirty="0"/>
              <a:t>Creating a database from a script</a:t>
            </a:r>
          </a:p>
          <a:p>
            <a:r>
              <a:rPr lang="en-US" dirty="0"/>
              <a:t>Running one or many queries – Select / F5 / Execute</a:t>
            </a:r>
          </a:p>
          <a:p>
            <a:r>
              <a:rPr lang="en-US" dirty="0"/>
              <a:t>Comments </a:t>
            </a:r>
            <a:r>
              <a:rPr lang="en-US" dirty="0">
                <a:solidFill>
                  <a:srgbClr val="00B050"/>
                </a:solidFill>
              </a:rPr>
              <a:t>--</a:t>
            </a:r>
          </a:p>
        </p:txBody>
      </p:sp>
      <p:sp>
        <p:nvSpPr>
          <p:cNvPr id="4" name="Ribbon: Curved and Tilted Up 3">
            <a:extLst>
              <a:ext uri="{FF2B5EF4-FFF2-40B4-BE49-F238E27FC236}">
                <a16:creationId xmlns:a16="http://schemas.microsoft.com/office/drawing/2014/main" id="{4FD1A737-7B60-4F38-ACA2-810FCFC9FD2D}"/>
              </a:ext>
            </a:extLst>
          </p:cNvPr>
          <p:cNvSpPr/>
          <p:nvPr/>
        </p:nvSpPr>
        <p:spPr>
          <a:xfrm>
            <a:off x="10187301" y="5753966"/>
            <a:ext cx="1692564" cy="738909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196465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781-94CA-463D-8FFE-E7B6BDA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Read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5171-186F-4C9C-ADF6-7517E5CC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866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column1, column 2… | </a:t>
            </a:r>
            <a:r>
              <a:rPr lang="en-US" dirty="0">
                <a:solidFill>
                  <a:srgbClr val="0070C0"/>
                </a:solidFill>
              </a:rPr>
              <a:t>*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table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search_condition1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|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search_condition2…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ORDER BY</a:t>
            </a:r>
            <a:r>
              <a:rPr lang="en-US" dirty="0"/>
              <a:t> column3, column4…</a:t>
            </a:r>
          </a:p>
          <a:p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search condition</a:t>
            </a:r>
          </a:p>
          <a:p>
            <a:pPr lvl="1"/>
            <a:r>
              <a:rPr lang="en-US" dirty="0"/>
              <a:t>=, &lt;&gt;, !=, &gt;, &gt;=, &lt;, &lt;=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( values / select ), </a:t>
            </a:r>
            <a:r>
              <a:rPr lang="en-US" dirty="0">
                <a:solidFill>
                  <a:srgbClr val="0070C0"/>
                </a:solidFill>
              </a:rPr>
              <a:t>NOT IN</a:t>
            </a:r>
            <a:r>
              <a:rPr lang="en-US" dirty="0"/>
              <a:t> (…)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BETWEEN</a:t>
            </a:r>
            <a:r>
              <a:rPr lang="en-US" dirty="0"/>
              <a:t> value1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value2 (this is inclusive)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IS NULL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IS NOT NULL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LIKE</a:t>
            </a:r>
            <a:r>
              <a:rPr lang="en-US" dirty="0"/>
              <a:t> 'search string' (</a:t>
            </a:r>
            <a:r>
              <a:rPr lang="en-US" dirty="0">
                <a:hlinkClick r:id="rId2"/>
              </a:rPr>
              <a:t>see docs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'Col-Name'</a:t>
            </a:r>
          </a:p>
          <a:p>
            <a:r>
              <a:rPr lang="en-US" dirty="0">
                <a:solidFill>
                  <a:srgbClr val="0070C0"/>
                </a:solidFill>
              </a:rPr>
              <a:t>DISTINCT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TOP</a:t>
            </a:r>
            <a:r>
              <a:rPr lang="en-US" dirty="0"/>
              <a:t> </a:t>
            </a:r>
            <a:r>
              <a:rPr lang="en-US" dirty="0" err="1"/>
              <a:t>nnn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CAST</a:t>
            </a:r>
            <a:r>
              <a:rPr lang="en-US" dirty="0"/>
              <a:t> / </a:t>
            </a:r>
            <a:r>
              <a:rPr lang="en-US" dirty="0">
                <a:solidFill>
                  <a:srgbClr val="0070C0"/>
                </a:solidFill>
              </a:rPr>
              <a:t>CONVERT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see docs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Ribbon: Curved and Tilted Up 6">
            <a:extLst>
              <a:ext uri="{FF2B5EF4-FFF2-40B4-BE49-F238E27FC236}">
                <a16:creationId xmlns:a16="http://schemas.microsoft.com/office/drawing/2014/main" id="{A8900605-A94F-4BD3-AF06-C4F770664391}"/>
              </a:ext>
            </a:extLst>
          </p:cNvPr>
          <p:cNvSpPr/>
          <p:nvPr/>
        </p:nvSpPr>
        <p:spPr>
          <a:xfrm>
            <a:off x="10187301" y="5753966"/>
            <a:ext cx="1692564" cy="738909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63299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AD91-D147-4584-8F92-BFF79C86A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AAE7-6DB9-4E95-B542-68A62982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36628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6A4AE8-5FDF-4D06-8D24-A0C47223CC7F}"/>
              </a:ext>
            </a:extLst>
          </p:cNvPr>
          <p:cNvSpPr/>
          <p:nvPr/>
        </p:nvSpPr>
        <p:spPr>
          <a:xfrm>
            <a:off x="6181436" y="1690688"/>
            <a:ext cx="4920674" cy="3287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E3FCA-8814-4104-9C23-596DE7C3AA94}"/>
              </a:ext>
            </a:extLst>
          </p:cNvPr>
          <p:cNvSpPr/>
          <p:nvPr/>
        </p:nvSpPr>
        <p:spPr>
          <a:xfrm>
            <a:off x="838199" y="3810434"/>
            <a:ext cx="5017655" cy="2433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6A307-2659-46AD-BD00-7E2F3F4A6F8E}"/>
              </a:ext>
            </a:extLst>
          </p:cNvPr>
          <p:cNvSpPr/>
          <p:nvPr/>
        </p:nvSpPr>
        <p:spPr>
          <a:xfrm>
            <a:off x="838200" y="1690688"/>
            <a:ext cx="5017655" cy="2040803"/>
          </a:xfrm>
          <a:prstGeom prst="rect">
            <a:avLst/>
          </a:prstGeom>
          <a:ln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BB69-73CF-44DC-87C8-FDCBA4A7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FA07-D7BE-4D37-8A60-5343A5AB0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5963"/>
          </a:xfrm>
          <a:effectLst>
            <a:softEdge rad="31750"/>
          </a:effectLst>
        </p:spPr>
        <p:txBody>
          <a:bodyPr numCol="2" spcCol="457200">
            <a:normAutofit/>
          </a:bodyPr>
          <a:lstStyle/>
          <a:p>
            <a:pPr lvl="0"/>
            <a:r>
              <a:rPr lang="en-US" sz="2400" dirty="0"/>
              <a:t>Program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Variables &amp; .NET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Arrays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More Collections (list, dictionary, stack, queue)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Classes and objects (OOP)</a:t>
            </a:r>
          </a:p>
          <a:p>
            <a:pPr lvl="0"/>
            <a:r>
              <a:rPr lang="en-US" sz="2400" dirty="0"/>
              <a:t>Program Logic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Statements and expressions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Conditional logic (if)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Repeating logic (for, foreach, do, while)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Methods (functions / procedures)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Classes and objects (OOP)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Frameworks (MVC)</a:t>
            </a:r>
          </a:p>
          <a:p>
            <a:pPr lvl="0"/>
            <a:r>
              <a:rPr lang="en-US" sz="2400" dirty="0"/>
              <a:t>Input / Output</a:t>
            </a:r>
          </a:p>
          <a:p>
            <a:pPr lvl="1"/>
            <a:r>
              <a:rPr lang="en-US" sz="2000" dirty="0"/>
              <a:t>User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Console read / write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HTML / CSS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Front-end frameworks (HTML / CSS / JavaScript)</a:t>
            </a:r>
          </a:p>
          <a:p>
            <a:pPr lvl="1"/>
            <a:r>
              <a:rPr lang="en-US" sz="2000" dirty="0"/>
              <a:t>Storage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File I/O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70C0"/>
                </a:solidFill>
              </a:rPr>
              <a:t>Relational database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674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B81E-A927-4614-8A86-EC99D098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5F83-A728-440B-A808-F7321483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Persistence: We were able to save and load program or object state</a:t>
            </a:r>
          </a:p>
          <a:p>
            <a:r>
              <a:rPr lang="en-US" dirty="0"/>
              <a:t>Read in, update data, write out</a:t>
            </a:r>
          </a:p>
          <a:p>
            <a:r>
              <a:rPr lang="en-US" dirty="0"/>
              <a:t>However:</a:t>
            </a:r>
          </a:p>
          <a:p>
            <a:pPr lvl="1"/>
            <a:r>
              <a:rPr lang="en-US" dirty="0"/>
              <a:t>We could not easily “share” the data among many users</a:t>
            </a:r>
          </a:p>
          <a:p>
            <a:pPr lvl="1"/>
            <a:r>
              <a:rPr lang="en-US" dirty="0"/>
              <a:t>We could not easily locate one small piece of the file and update only that</a:t>
            </a:r>
          </a:p>
          <a:p>
            <a:pPr lvl="2"/>
            <a:r>
              <a:rPr lang="en-US" dirty="0"/>
              <a:t>E.g., Just to complete one task, we had to write them all back out.</a:t>
            </a:r>
          </a:p>
          <a:p>
            <a:pPr lvl="1"/>
            <a:r>
              <a:rPr lang="en-US" dirty="0"/>
              <a:t>What if we had a lot of data?</a:t>
            </a:r>
          </a:p>
          <a:p>
            <a:pPr lvl="2"/>
            <a:r>
              <a:rPr lang="en-US" dirty="0"/>
              <a:t>What if I had tasks that I had completed over the past year? I’d have to load all that data just to find the current tasks</a:t>
            </a:r>
          </a:p>
          <a:p>
            <a:pPr lvl="2"/>
            <a:r>
              <a:rPr lang="en-US" dirty="0"/>
              <a:t>What if we stored tasks for thousands of users? How would we find mine?</a:t>
            </a:r>
          </a:p>
        </p:txBody>
      </p:sp>
    </p:spTree>
    <p:extLst>
      <p:ext uri="{BB962C8B-B14F-4D97-AF65-F5344CB8AC3E}">
        <p14:creationId xmlns:p14="http://schemas.microsoft.com/office/powerpoint/2010/main" val="8090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781-94CA-463D-8FFE-E7B6BDA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 -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5171-186F-4C9C-ADF6-7517E5CC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8668"/>
          </a:xfrm>
        </p:spPr>
        <p:txBody>
          <a:bodyPr>
            <a:normAutofit/>
          </a:bodyPr>
          <a:lstStyle/>
          <a:p>
            <a:r>
              <a:rPr lang="en-US" dirty="0"/>
              <a:t>Special software specifically designed to </a:t>
            </a:r>
            <a:r>
              <a:rPr lang="en-US" b="1" u="sng" dirty="0"/>
              <a:t>manage data</a:t>
            </a:r>
          </a:p>
          <a:p>
            <a:r>
              <a:rPr lang="en-US" dirty="0"/>
              <a:t>Handles very large amounts of data</a:t>
            </a:r>
          </a:p>
          <a:p>
            <a:r>
              <a:rPr lang="en-US" dirty="0"/>
              <a:t>Shared access</a:t>
            </a:r>
          </a:p>
          <a:p>
            <a:r>
              <a:rPr lang="en-US" dirty="0"/>
              <a:t>Quick retrieval and update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Data Integrity – constraints and transactions</a:t>
            </a:r>
          </a:p>
          <a:p>
            <a:r>
              <a:rPr lang="en-US" dirty="0"/>
              <a:t>Various types of DBMS</a:t>
            </a:r>
          </a:p>
          <a:p>
            <a:pPr lvl="1"/>
            <a:r>
              <a:rPr lang="en-US" dirty="0"/>
              <a:t>Relational, No-SQL, OO, Hierarchical, Analytical</a:t>
            </a:r>
          </a:p>
        </p:txBody>
      </p:sp>
    </p:spTree>
    <p:extLst>
      <p:ext uri="{BB962C8B-B14F-4D97-AF65-F5344CB8AC3E}">
        <p14:creationId xmlns:p14="http://schemas.microsoft.com/office/powerpoint/2010/main" val="19635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781-94CA-463D-8FFE-E7B6BDA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DBMS -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5171-186F-4C9C-ADF6-7517E5CC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8668"/>
          </a:xfrm>
        </p:spPr>
        <p:txBody>
          <a:bodyPr>
            <a:normAutofit/>
          </a:bodyPr>
          <a:lstStyle/>
          <a:p>
            <a:r>
              <a:rPr lang="en-US" dirty="0"/>
              <a:t>Microsoft SQL Server, PostgreSQL, Oracle, MySQL, DB2</a:t>
            </a:r>
          </a:p>
          <a:p>
            <a:r>
              <a:rPr lang="en-US" dirty="0"/>
              <a:t>SQL – Structured Query Language </a:t>
            </a:r>
          </a:p>
          <a:p>
            <a:pPr lvl="1"/>
            <a:r>
              <a:rPr lang="en-US" dirty="0"/>
              <a:t>To define database structure </a:t>
            </a:r>
          </a:p>
          <a:p>
            <a:pPr lvl="1"/>
            <a:r>
              <a:rPr lang="en-US" dirty="0"/>
              <a:t>To Create, Read, Update and Delete data</a:t>
            </a:r>
          </a:p>
          <a:p>
            <a:pPr lvl="1"/>
            <a:r>
              <a:rPr lang="en-US" dirty="0"/>
              <a:t>To manage data access</a:t>
            </a:r>
          </a:p>
          <a:p>
            <a:r>
              <a:rPr lang="en-US" b="1" dirty="0"/>
              <a:t>Table</a:t>
            </a:r>
            <a:r>
              <a:rPr lang="en-US" dirty="0"/>
              <a:t> - Stores all the data for a specific type of entity (e.g., a Car)</a:t>
            </a:r>
          </a:p>
          <a:p>
            <a:r>
              <a:rPr lang="en-US" b="1" dirty="0"/>
              <a:t>Column</a:t>
            </a:r>
            <a:r>
              <a:rPr lang="en-US" dirty="0"/>
              <a:t> - Represents a data field (make, model, year)</a:t>
            </a:r>
          </a:p>
          <a:p>
            <a:r>
              <a:rPr lang="en-US" b="1" dirty="0"/>
              <a:t>Row</a:t>
            </a:r>
            <a:r>
              <a:rPr lang="en-US" dirty="0"/>
              <a:t> - represents a single entity (‘Honda’, ‘CRV’, 2005)</a:t>
            </a:r>
          </a:p>
          <a:p>
            <a:r>
              <a:rPr lang="en-US" dirty="0"/>
              <a:t>Think spreadsheet</a:t>
            </a:r>
          </a:p>
        </p:txBody>
      </p:sp>
    </p:spTree>
    <p:extLst>
      <p:ext uri="{BB962C8B-B14F-4D97-AF65-F5344CB8AC3E}">
        <p14:creationId xmlns:p14="http://schemas.microsoft.com/office/powerpoint/2010/main" val="154473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CC84-F4F9-4305-9827-EC9641379249}"/>
              </a:ext>
            </a:extLst>
          </p:cNvPr>
          <p:cNvSpPr/>
          <p:nvPr/>
        </p:nvSpPr>
        <p:spPr>
          <a:xfrm>
            <a:off x="2362204" y="1634835"/>
            <a:ext cx="8520547" cy="51227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Server instance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3CF143-7795-4B92-94D7-C6CE37B43906}"/>
              </a:ext>
            </a:extLst>
          </p:cNvPr>
          <p:cNvSpPr/>
          <p:nvPr/>
        </p:nvSpPr>
        <p:spPr>
          <a:xfrm>
            <a:off x="2178631" y="1451262"/>
            <a:ext cx="8520547" cy="51227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Server instance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84A779-1E48-4D3F-ADE6-B223E9274D6A}"/>
              </a:ext>
            </a:extLst>
          </p:cNvPr>
          <p:cNvSpPr/>
          <p:nvPr/>
        </p:nvSpPr>
        <p:spPr>
          <a:xfrm>
            <a:off x="1995058" y="1267689"/>
            <a:ext cx="8520547" cy="512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Server instance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50781-94CA-463D-8FFE-E7B6BDA2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136"/>
            <a:ext cx="10515600" cy="1325563"/>
          </a:xfrm>
        </p:spPr>
        <p:txBody>
          <a:bodyPr/>
          <a:lstStyle/>
          <a:p>
            <a:r>
              <a:rPr lang="en-US" dirty="0"/>
              <a:t>Relational DBMS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737D4-8A01-4419-8F1C-D543E20B4E94}"/>
              </a:ext>
            </a:extLst>
          </p:cNvPr>
          <p:cNvSpPr/>
          <p:nvPr/>
        </p:nvSpPr>
        <p:spPr>
          <a:xfrm>
            <a:off x="426027" y="1454727"/>
            <a:ext cx="592282" cy="520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Application (SSMS or C# program)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463A1E-0DEF-4A33-900C-D3C31659C90F}"/>
              </a:ext>
            </a:extLst>
          </p:cNvPr>
          <p:cNvSpPr/>
          <p:nvPr/>
        </p:nvSpPr>
        <p:spPr>
          <a:xfrm>
            <a:off x="2265224" y="1374577"/>
            <a:ext cx="3955473" cy="4379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Order Management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2272D4-5E67-4557-8CBC-861164B65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25384"/>
              </p:ext>
            </p:extLst>
          </p:nvPr>
        </p:nvGraphicFramePr>
        <p:xfrm>
          <a:off x="2447379" y="2221219"/>
          <a:ext cx="3644321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512">
                  <a:extLst>
                    <a:ext uri="{9D8B030D-6E8A-4147-A177-3AD203B41FA5}">
                      <a16:colId xmlns:a16="http://schemas.microsoft.com/office/drawing/2014/main" val="289742147"/>
                    </a:ext>
                  </a:extLst>
                </a:gridCol>
                <a:gridCol w="1122219">
                  <a:extLst>
                    <a:ext uri="{9D8B030D-6E8A-4147-A177-3AD203B41FA5}">
                      <a16:colId xmlns:a16="http://schemas.microsoft.com/office/drawing/2014/main" val="4224604480"/>
                    </a:ext>
                  </a:extLst>
                </a:gridCol>
                <a:gridCol w="1610590">
                  <a:extLst>
                    <a:ext uri="{9D8B030D-6E8A-4147-A177-3AD203B41FA5}">
                      <a16:colId xmlns:a16="http://schemas.microsoft.com/office/drawing/2014/main" val="291519849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036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12344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Sam Malone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2"/>
                        </a:rPr>
                        <a:t>smalone@gmall.com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6624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Diane Chambers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3"/>
                        </a:rPr>
                        <a:t>chambers312@acme.net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745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12346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 Pederson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Norm!@acme.net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10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214797-147F-4344-A826-A5C5E237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61815"/>
              </p:ext>
            </p:extLst>
          </p:nvPr>
        </p:nvGraphicFramePr>
        <p:xfrm>
          <a:off x="2469604" y="4031076"/>
          <a:ext cx="2314284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431">
                  <a:extLst>
                    <a:ext uri="{9D8B030D-6E8A-4147-A177-3AD203B41FA5}">
                      <a16:colId xmlns:a16="http://schemas.microsoft.com/office/drawing/2014/main" val="289742147"/>
                    </a:ext>
                  </a:extLst>
                </a:gridCol>
                <a:gridCol w="841663">
                  <a:extLst>
                    <a:ext uri="{9D8B030D-6E8A-4147-A177-3AD203B41FA5}">
                      <a16:colId xmlns:a16="http://schemas.microsoft.com/office/drawing/2014/main" val="4224604480"/>
                    </a:ext>
                  </a:extLst>
                </a:gridCol>
                <a:gridCol w="696190">
                  <a:extLst>
                    <a:ext uri="{9D8B030D-6E8A-4147-A177-3AD203B41FA5}">
                      <a16:colId xmlns:a16="http://schemas.microsoft.com/office/drawing/2014/main" val="291519849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036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$45.34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6624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$134.56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745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$201.99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1054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E1BFE0-D778-4FC7-9A08-14647A6991F0}"/>
              </a:ext>
            </a:extLst>
          </p:cNvPr>
          <p:cNvSpPr/>
          <p:nvPr/>
        </p:nvSpPr>
        <p:spPr>
          <a:xfrm>
            <a:off x="6338456" y="1374576"/>
            <a:ext cx="3955473" cy="4379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World Database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C806BB-4889-4F13-ABFB-AC34E8B25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30205"/>
              </p:ext>
            </p:extLst>
          </p:nvPr>
        </p:nvGraphicFramePr>
        <p:xfrm>
          <a:off x="6520611" y="2221218"/>
          <a:ext cx="3644321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512">
                  <a:extLst>
                    <a:ext uri="{9D8B030D-6E8A-4147-A177-3AD203B41FA5}">
                      <a16:colId xmlns:a16="http://schemas.microsoft.com/office/drawing/2014/main" val="289742147"/>
                    </a:ext>
                  </a:extLst>
                </a:gridCol>
                <a:gridCol w="1122219">
                  <a:extLst>
                    <a:ext uri="{9D8B030D-6E8A-4147-A177-3AD203B41FA5}">
                      <a16:colId xmlns:a16="http://schemas.microsoft.com/office/drawing/2014/main" val="4224604480"/>
                    </a:ext>
                  </a:extLst>
                </a:gridCol>
                <a:gridCol w="1610590">
                  <a:extLst>
                    <a:ext uri="{9D8B030D-6E8A-4147-A177-3AD203B41FA5}">
                      <a16:colId xmlns:a16="http://schemas.microsoft.com/office/drawing/2014/main" val="291519849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036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278357000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6624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82164700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745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ZMB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Zambia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9169000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105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81E022-F734-468A-BE00-A9FA7EFF0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99183"/>
              </p:ext>
            </p:extLst>
          </p:nvPr>
        </p:nvGraphicFramePr>
        <p:xfrm>
          <a:off x="6542836" y="4031075"/>
          <a:ext cx="2314284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431">
                  <a:extLst>
                    <a:ext uri="{9D8B030D-6E8A-4147-A177-3AD203B41FA5}">
                      <a16:colId xmlns:a16="http://schemas.microsoft.com/office/drawing/2014/main" val="289742147"/>
                    </a:ext>
                  </a:extLst>
                </a:gridCol>
                <a:gridCol w="841663">
                  <a:extLst>
                    <a:ext uri="{9D8B030D-6E8A-4147-A177-3AD203B41FA5}">
                      <a16:colId xmlns:a16="http://schemas.microsoft.com/office/drawing/2014/main" val="4224604480"/>
                    </a:ext>
                  </a:extLst>
                </a:gridCol>
                <a:gridCol w="696190">
                  <a:extLst>
                    <a:ext uri="{9D8B030D-6E8A-4147-A177-3AD203B41FA5}">
                      <a16:colId xmlns:a16="http://schemas.microsoft.com/office/drawing/2014/main" val="291519849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City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036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3793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6624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3794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745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000" dirty="0"/>
                        <a:t>3795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1054"/>
                  </a:ext>
                </a:extLst>
              </a:tr>
            </a:tbl>
          </a:graphicData>
        </a:graphic>
      </p:graphicFrame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13AF224-A087-4DC9-B7C1-8CBB8CE178E6}"/>
              </a:ext>
            </a:extLst>
          </p:cNvPr>
          <p:cNvSpPr/>
          <p:nvPr/>
        </p:nvSpPr>
        <p:spPr>
          <a:xfrm>
            <a:off x="1132605" y="3757288"/>
            <a:ext cx="762000" cy="4779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F41AC-60E1-466F-922A-07847A61DA4F}"/>
              </a:ext>
            </a:extLst>
          </p:cNvPr>
          <p:cNvSpPr txBox="1"/>
          <p:nvPr/>
        </p:nvSpPr>
        <p:spPr>
          <a:xfrm>
            <a:off x="2362932" y="1919312"/>
            <a:ext cx="142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Customer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9E096-5280-4D68-87BB-EEDA4713B0E1}"/>
              </a:ext>
            </a:extLst>
          </p:cNvPr>
          <p:cNvSpPr txBox="1"/>
          <p:nvPr/>
        </p:nvSpPr>
        <p:spPr>
          <a:xfrm>
            <a:off x="6435062" y="1916377"/>
            <a:ext cx="142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Country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A237D-71A0-4905-ADA3-5C278FFE1F7E}"/>
              </a:ext>
            </a:extLst>
          </p:cNvPr>
          <p:cNvSpPr txBox="1"/>
          <p:nvPr/>
        </p:nvSpPr>
        <p:spPr>
          <a:xfrm>
            <a:off x="2362932" y="3723298"/>
            <a:ext cx="142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Order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71BBB-798D-4899-8ED8-D333DA05D729}"/>
              </a:ext>
            </a:extLst>
          </p:cNvPr>
          <p:cNvSpPr txBox="1"/>
          <p:nvPr/>
        </p:nvSpPr>
        <p:spPr>
          <a:xfrm>
            <a:off x="6435062" y="3751930"/>
            <a:ext cx="142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City table</a:t>
            </a:r>
          </a:p>
        </p:txBody>
      </p:sp>
    </p:spTree>
    <p:extLst>
      <p:ext uri="{BB962C8B-B14F-4D97-AF65-F5344CB8AC3E}">
        <p14:creationId xmlns:p14="http://schemas.microsoft.com/office/powerpoint/2010/main" val="323089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781-94CA-463D-8FFE-E7B6BDA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Column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5171-186F-4C9C-ADF6-7517E5CC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8668"/>
          </a:xfrm>
        </p:spPr>
        <p:txBody>
          <a:bodyPr>
            <a:normAutofit/>
          </a:bodyPr>
          <a:lstStyle/>
          <a:p>
            <a:r>
              <a:rPr lang="en-US" dirty="0"/>
              <a:t>char, varchar, </a:t>
            </a:r>
            <a:r>
              <a:rPr lang="en-US" dirty="0" err="1"/>
              <a:t>nchar</a:t>
            </a:r>
            <a:r>
              <a:rPr lang="en-US" dirty="0"/>
              <a:t>, </a:t>
            </a:r>
            <a:r>
              <a:rPr lang="en-US" dirty="0" err="1"/>
              <a:t>nvarchar</a:t>
            </a:r>
            <a:endParaRPr lang="en-US" dirty="0"/>
          </a:p>
          <a:p>
            <a:r>
              <a:rPr lang="en-US" dirty="0"/>
              <a:t>int, decimal, </a:t>
            </a:r>
            <a:r>
              <a:rPr lang="en-US" dirty="0" err="1"/>
              <a:t>bigint</a:t>
            </a:r>
            <a:r>
              <a:rPr lang="en-US" dirty="0"/>
              <a:t>, money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date, datetime</a:t>
            </a:r>
          </a:p>
          <a:p>
            <a:r>
              <a:rPr lang="en-US" dirty="0"/>
              <a:t>bit</a:t>
            </a:r>
          </a:p>
          <a:p>
            <a:r>
              <a:rPr lang="en-US" dirty="0">
                <a:hlinkClick r:id="rId2"/>
              </a:rPr>
              <a:t>https://docs.microsoft.com/en-us/sql/t-sql/data-types/data-types-transact-sql?view=sql-server-2016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7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781-94CA-463D-8FFE-E7B6BDA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/ C#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5171-186F-4C9C-ADF6-7517E5CC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03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https://docs.microsoft.com/en-us/dotnet/framework/data/adonet/sql-server-data-type-mappings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EFF512-FA05-48EC-BD99-86FB444E8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8799"/>
              </p:ext>
            </p:extLst>
          </p:nvPr>
        </p:nvGraphicFramePr>
        <p:xfrm>
          <a:off x="838199" y="2815936"/>
          <a:ext cx="10515600" cy="33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189654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65684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03369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87674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2148967"/>
                    </a:ext>
                  </a:extLst>
                </a:gridCol>
              </a:tblGrid>
              <a:tr h="479466"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01709"/>
                  </a:ext>
                </a:extLst>
              </a:tr>
              <a:tr h="479466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char/</a:t>
                      </a:r>
                      <a:r>
                        <a:rPr lang="en-US" dirty="0" err="1"/>
                        <a:t>nchar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74403"/>
                  </a:ext>
                </a:extLst>
              </a:tr>
              <a:tr h="479466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6719"/>
                  </a:ext>
                </a:extLst>
              </a:tr>
              <a:tr h="479466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89644"/>
                  </a:ext>
                </a:extLst>
              </a:tr>
              <a:tr h="47946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98542"/>
                  </a:ext>
                </a:extLst>
              </a:tr>
              <a:tr h="479466">
                <a:tc>
                  <a:txBody>
                    <a:bodyPr/>
                    <a:lstStyle/>
                    <a:p>
                      <a:r>
                        <a:rPr lang="en-US" dirty="0" err="1"/>
                        <a:t>ntext</a:t>
                      </a:r>
                      <a:r>
                        <a:rPr lang="en-US" dirty="0"/>
                        <a:t>/text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nvarchar</a:t>
                      </a:r>
                      <a:r>
                        <a:rPr lang="en-US" dirty="0"/>
                        <a:t>/ 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6778"/>
                  </a:ext>
                </a:extLst>
              </a:tr>
              <a:tr h="479466">
                <a:tc>
                  <a:txBody>
                    <a:bodyPr/>
                    <a:lstStyle/>
                    <a:p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08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837</Words>
  <Application>Microsoft Office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Module 1 Coding Assessment</vt:lpstr>
      <vt:lpstr>Module 2 Day 1</vt:lpstr>
      <vt:lpstr>What makes an application?</vt:lpstr>
      <vt:lpstr>File I/O</vt:lpstr>
      <vt:lpstr>Database Management Systems - DBMS</vt:lpstr>
      <vt:lpstr>Relational DBMS - RDBMS</vt:lpstr>
      <vt:lpstr>Relational DBMS Structure</vt:lpstr>
      <vt:lpstr>SQL Server Column Data Types</vt:lpstr>
      <vt:lpstr>SQL Server / C# Data Types</vt:lpstr>
      <vt:lpstr>Structured Query Language - SQL</vt:lpstr>
      <vt:lpstr>SQL Server Management Studio</vt:lpstr>
      <vt:lpstr>SELECT – Read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Day 3</dc:title>
  <dc:creator>Michael Morel</dc:creator>
  <cp:lastModifiedBy>Michael Morel</cp:lastModifiedBy>
  <cp:revision>202</cp:revision>
  <dcterms:created xsi:type="dcterms:W3CDTF">2019-05-15T00:47:49Z</dcterms:created>
  <dcterms:modified xsi:type="dcterms:W3CDTF">2020-10-11T18:29:17Z</dcterms:modified>
</cp:coreProperties>
</file>