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lvl1pPr algn="ctr" defTabSz="584200">
      <a:defRPr sz="4200">
        <a:latin typeface="Gill Sans"/>
        <a:ea typeface="Gill Sans"/>
        <a:cs typeface="Gill Sans"/>
        <a:sym typeface="Gill Sans"/>
      </a:defRPr>
    </a:lvl1pPr>
    <a:lvl2pPr indent="342900" algn="ctr" defTabSz="584200">
      <a:defRPr sz="4200">
        <a:latin typeface="Gill Sans"/>
        <a:ea typeface="Gill Sans"/>
        <a:cs typeface="Gill Sans"/>
        <a:sym typeface="Gill Sans"/>
      </a:defRPr>
    </a:lvl2pPr>
    <a:lvl3pPr indent="685800" algn="ctr" defTabSz="584200">
      <a:defRPr sz="4200">
        <a:latin typeface="Gill Sans"/>
        <a:ea typeface="Gill Sans"/>
        <a:cs typeface="Gill Sans"/>
        <a:sym typeface="Gill Sans"/>
      </a:defRPr>
    </a:lvl3pPr>
    <a:lvl4pPr indent="1028700" algn="ctr" defTabSz="584200">
      <a:defRPr sz="4200">
        <a:latin typeface="Gill Sans"/>
        <a:ea typeface="Gill Sans"/>
        <a:cs typeface="Gill Sans"/>
        <a:sym typeface="Gill Sans"/>
      </a:defRPr>
    </a:lvl4pPr>
    <a:lvl5pPr indent="1371600" algn="ctr" defTabSz="584200">
      <a:defRPr sz="4200">
        <a:latin typeface="Gill Sans"/>
        <a:ea typeface="Gill Sans"/>
        <a:cs typeface="Gill Sans"/>
        <a:sym typeface="Gill Sans"/>
      </a:defRPr>
    </a:lvl5pPr>
    <a:lvl6pPr indent="1714500" algn="ctr" defTabSz="584200">
      <a:defRPr sz="4200">
        <a:latin typeface="Gill Sans"/>
        <a:ea typeface="Gill Sans"/>
        <a:cs typeface="Gill Sans"/>
        <a:sym typeface="Gill Sans"/>
      </a:defRPr>
    </a:lvl6pPr>
    <a:lvl7pPr indent="2057400" algn="ctr" defTabSz="584200">
      <a:defRPr sz="4200">
        <a:latin typeface="Gill Sans"/>
        <a:ea typeface="Gill Sans"/>
        <a:cs typeface="Gill Sans"/>
        <a:sym typeface="Gill Sans"/>
      </a:defRPr>
    </a:lvl7pPr>
    <a:lvl8pPr indent="2400300" algn="ctr" defTabSz="584200">
      <a:defRPr sz="4200">
        <a:latin typeface="Gill Sans"/>
        <a:ea typeface="Gill Sans"/>
        <a:cs typeface="Gill Sans"/>
        <a:sym typeface="Gill Sans"/>
      </a:defRPr>
    </a:lvl8pPr>
    <a:lvl9pPr indent="2743200" algn="ctr" defTabSz="584200">
      <a:defRPr sz="4200"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53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604205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標題文字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內文層級一</a:t>
            </a:r>
          </a:p>
          <a:p>
            <a:pPr lvl="1">
              <a:defRPr sz="1800"/>
            </a:pPr>
            <a:r>
              <a:rPr sz="3400"/>
              <a:t>內文層級二</a:t>
            </a:r>
          </a:p>
          <a:p>
            <a:pPr lvl="2">
              <a:defRPr sz="1800"/>
            </a:pPr>
            <a:r>
              <a:rPr sz="3400"/>
              <a:t>內文層級三</a:t>
            </a:r>
          </a:p>
          <a:p>
            <a:pPr lvl="3">
              <a:defRPr sz="1800"/>
            </a:pPr>
            <a:r>
              <a:rPr sz="3400"/>
              <a:t>內文層級四</a:t>
            </a:r>
          </a:p>
          <a:p>
            <a:pPr lvl="4">
              <a:defRPr sz="1800"/>
            </a:pPr>
            <a:r>
              <a:rPr sz="34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反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標題文字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內文層級一</a:t>
            </a:r>
          </a:p>
          <a:p>
            <a:pPr lvl="1">
              <a:defRPr sz="1800"/>
            </a:pPr>
            <a:r>
              <a:rPr sz="3400"/>
              <a:t>內文層級二</a:t>
            </a:r>
          </a:p>
          <a:p>
            <a:pPr lvl="2">
              <a:defRPr sz="1800"/>
            </a:pPr>
            <a:r>
              <a:rPr sz="3400"/>
              <a:t>內文層級三</a:t>
            </a:r>
          </a:p>
          <a:p>
            <a:pPr lvl="3">
              <a:defRPr sz="1800"/>
            </a:pPr>
            <a:r>
              <a:rPr sz="3400"/>
              <a:t>內文層級四</a:t>
            </a:r>
          </a:p>
          <a:p>
            <a:pPr lvl="4">
              <a:defRPr sz="1800"/>
            </a:pPr>
            <a:r>
              <a:rPr sz="34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</a:p>
          <a:p>
            <a:pPr lvl="1">
              <a:defRPr sz="1800"/>
            </a:pPr>
            <a:r>
              <a:rPr sz="3200"/>
              <a:t>內文層級二</a:t>
            </a:r>
          </a:p>
          <a:p>
            <a:pPr lvl="2">
              <a:defRPr sz="1800"/>
            </a:pPr>
            <a:r>
              <a:rPr sz="3200"/>
              <a:t>內文層級三</a:t>
            </a:r>
          </a:p>
          <a:p>
            <a:pPr lvl="3">
              <a:defRPr sz="1800"/>
            </a:pPr>
            <a:r>
              <a:rPr sz="3200"/>
              <a:t>內文層級四</a:t>
            </a:r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 - 左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</a:p>
          <a:p>
            <a:pPr lvl="1">
              <a:defRPr sz="1800"/>
            </a:pPr>
            <a:r>
              <a:rPr sz="3200"/>
              <a:t>內文層級二</a:t>
            </a:r>
          </a:p>
          <a:p>
            <a:pPr lvl="2">
              <a:defRPr sz="1800"/>
            </a:pPr>
            <a:r>
              <a:rPr sz="3200"/>
              <a:t>內文層級三</a:t>
            </a:r>
          </a:p>
          <a:p>
            <a:pPr lvl="3">
              <a:defRPr sz="1800"/>
            </a:pPr>
            <a:r>
              <a:rPr sz="3200"/>
              <a:t>內文層級四</a:t>
            </a:r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 - 右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</a:p>
          <a:p>
            <a:pPr lvl="1">
              <a:defRPr sz="1800"/>
            </a:pPr>
            <a:r>
              <a:rPr sz="3200"/>
              <a:t>內文層級二</a:t>
            </a:r>
          </a:p>
          <a:p>
            <a:pPr lvl="2">
              <a:defRPr sz="1800"/>
            </a:pPr>
            <a:r>
              <a:rPr sz="3200"/>
              <a:t>內文層級三</a:t>
            </a:r>
          </a:p>
          <a:p>
            <a:pPr lvl="3">
              <a:defRPr sz="1800"/>
            </a:pPr>
            <a:r>
              <a:rPr sz="3200"/>
              <a:t>內文層級四</a:t>
            </a:r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內文層級一</a:t>
            </a:r>
          </a:p>
          <a:p>
            <a:pPr lvl="1">
              <a:defRPr sz="1800"/>
            </a:pPr>
            <a:r>
              <a:rPr sz="4200"/>
              <a:t>內文層級二</a:t>
            </a:r>
          </a:p>
          <a:p>
            <a:pPr lvl="2">
              <a:defRPr sz="1800"/>
            </a:pPr>
            <a:r>
              <a:rPr sz="4200"/>
              <a:t>內文層級三</a:t>
            </a:r>
          </a:p>
          <a:p>
            <a:pPr lvl="3">
              <a:defRPr sz="1800"/>
            </a:pPr>
            <a:r>
              <a:rPr sz="4200"/>
              <a:t>內文層級四</a:t>
            </a:r>
          </a:p>
          <a:p>
            <a:pPr lvl="4">
              <a:defRPr sz="1800"/>
            </a:pPr>
            <a:r>
              <a:rPr sz="4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 - 2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內文層級一</a:t>
            </a:r>
          </a:p>
          <a:p>
            <a:pPr lvl="1">
              <a:defRPr sz="1800"/>
            </a:pPr>
            <a:r>
              <a:rPr sz="3200"/>
              <a:t>內文層級二</a:t>
            </a:r>
          </a:p>
          <a:p>
            <a:pPr lvl="2">
              <a:defRPr sz="1800"/>
            </a:pPr>
            <a:r>
              <a:rPr sz="3200"/>
              <a:t>內文層級三</a:t>
            </a:r>
          </a:p>
          <a:p>
            <a:pPr lvl="3">
              <a:defRPr sz="1800"/>
            </a:pPr>
            <a:r>
              <a:rPr sz="3200"/>
              <a:t>內文層級四</a:t>
            </a:r>
          </a:p>
          <a:p>
            <a:pPr lvl="4">
              <a:defRPr sz="1800"/>
            </a:pPr>
            <a:r>
              <a:rPr sz="3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內文層級一</a:t>
            </a:r>
          </a:p>
          <a:p>
            <a:pPr lvl="1">
              <a:defRPr sz="1800"/>
            </a:pPr>
            <a:r>
              <a:rPr sz="4200"/>
              <a:t>內文層級二</a:t>
            </a:r>
          </a:p>
          <a:p>
            <a:pPr lvl="2">
              <a:defRPr sz="1800"/>
            </a:pPr>
            <a:r>
              <a:rPr sz="4200"/>
              <a:t>內文層級三</a:t>
            </a:r>
          </a:p>
          <a:p>
            <a:pPr lvl="3">
              <a:defRPr sz="1800"/>
            </a:pPr>
            <a:r>
              <a:rPr sz="4200"/>
              <a:t>內文層級四</a:t>
            </a:r>
          </a:p>
          <a:p>
            <a:pPr lvl="4">
              <a:defRPr sz="1800"/>
            </a:pPr>
            <a:r>
              <a:rPr sz="4200"/>
              <a:t>內文層級五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橫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反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d_02.png"/>
          <p:cNvPicPr/>
          <p:nvPr/>
        </p:nvPicPr>
        <p:blipFill>
          <a:blip r:embed="rId16">
            <a:extLst/>
          </a:blip>
          <a:srcRect l="784" t="10294" r="72213"/>
          <a:stretch>
            <a:fillRect/>
          </a:stretch>
        </p:blipFill>
        <p:spPr>
          <a:xfrm>
            <a:off x="9955161" y="8542226"/>
            <a:ext cx="2832101" cy="10044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標題文字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內文層級一</a:t>
            </a:r>
          </a:p>
          <a:p>
            <a:pPr lvl="1">
              <a:defRPr sz="1800"/>
            </a:pPr>
            <a:r>
              <a:rPr sz="4200"/>
              <a:t>內文層級二</a:t>
            </a:r>
          </a:p>
          <a:p>
            <a:pPr lvl="2">
              <a:defRPr sz="1800"/>
            </a:pPr>
            <a:r>
              <a:rPr sz="4200"/>
              <a:t>內文層級三</a:t>
            </a:r>
          </a:p>
          <a:p>
            <a:pPr lvl="3">
              <a:defRPr sz="1800"/>
            </a:pPr>
            <a:r>
              <a:rPr sz="4200"/>
              <a:t>內文層級四</a:t>
            </a:r>
          </a:p>
          <a:p>
            <a:pPr lvl="4">
              <a:defRPr sz="1800"/>
            </a:pPr>
            <a:r>
              <a:rPr sz="4200"/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584200">
        <a:defRPr sz="8400">
          <a:latin typeface="+mn-lt"/>
          <a:ea typeface="+mn-ea"/>
          <a:cs typeface="+mn-cs"/>
          <a:sym typeface="Helvetica"/>
        </a:defRPr>
      </a:lvl1pPr>
      <a:lvl2pPr indent="228600" algn="ctr" defTabSz="584200">
        <a:defRPr sz="8400">
          <a:latin typeface="+mn-lt"/>
          <a:ea typeface="+mn-ea"/>
          <a:cs typeface="+mn-cs"/>
          <a:sym typeface="Helvetica"/>
        </a:defRPr>
      </a:lvl2pPr>
      <a:lvl3pPr indent="457200" algn="ctr" defTabSz="584200">
        <a:defRPr sz="8400">
          <a:latin typeface="+mn-lt"/>
          <a:ea typeface="+mn-ea"/>
          <a:cs typeface="+mn-cs"/>
          <a:sym typeface="Helvetica"/>
        </a:defRPr>
      </a:lvl3pPr>
      <a:lvl4pPr indent="685800" algn="ctr" defTabSz="584200">
        <a:defRPr sz="8400">
          <a:latin typeface="+mn-lt"/>
          <a:ea typeface="+mn-ea"/>
          <a:cs typeface="+mn-cs"/>
          <a:sym typeface="Helvetica"/>
        </a:defRPr>
      </a:lvl4pPr>
      <a:lvl5pPr indent="914400" algn="ctr" defTabSz="584200">
        <a:defRPr sz="8400">
          <a:latin typeface="+mn-lt"/>
          <a:ea typeface="+mn-ea"/>
          <a:cs typeface="+mn-cs"/>
          <a:sym typeface="Helvetica"/>
        </a:defRPr>
      </a:lvl5pPr>
      <a:lvl6pPr indent="1143000" algn="ctr" defTabSz="584200">
        <a:defRPr sz="8400">
          <a:latin typeface="+mn-lt"/>
          <a:ea typeface="+mn-ea"/>
          <a:cs typeface="+mn-cs"/>
          <a:sym typeface="Helvetica"/>
        </a:defRPr>
      </a:lvl6pPr>
      <a:lvl7pPr indent="1371600" algn="ctr" defTabSz="584200">
        <a:defRPr sz="8400">
          <a:latin typeface="+mn-lt"/>
          <a:ea typeface="+mn-ea"/>
          <a:cs typeface="+mn-cs"/>
          <a:sym typeface="Helvetica"/>
        </a:defRPr>
      </a:lvl7pPr>
      <a:lvl8pPr indent="1600200" algn="ctr" defTabSz="584200">
        <a:defRPr sz="8400">
          <a:latin typeface="+mn-lt"/>
          <a:ea typeface="+mn-ea"/>
          <a:cs typeface="+mn-cs"/>
          <a:sym typeface="Helvetica"/>
        </a:defRPr>
      </a:lvl8pPr>
      <a:lvl9pPr indent="1828800" algn="ctr" defTabSz="584200">
        <a:defRPr sz="8400">
          <a:latin typeface="+mn-lt"/>
          <a:ea typeface="+mn-ea"/>
          <a:cs typeface="+mn-cs"/>
          <a:sym typeface="Helvetica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Helvetica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270000" y="3141773"/>
            <a:ext cx="10464800" cy="13970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8400" b="1"/>
              <a:t>SD Card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1270000" y="5841999"/>
            <a:ext cx="10464800" cy="2057744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  <a:lvl2pPr>
              <a:defRPr sz="4000" b="1"/>
            </a:lvl2pPr>
          </a:lstStyle>
          <a:p>
            <a:pPr lvl="0">
              <a:defRPr sz="1800" b="0"/>
            </a:pPr>
            <a:r>
              <a:rPr sz="4000" b="1" dirty="0"/>
              <a:t>Speaker: Richard Chen</a:t>
            </a:r>
          </a:p>
          <a:p>
            <a:pPr lvl="1">
              <a:defRPr sz="1800" b="0"/>
            </a:pPr>
            <a:r>
              <a:rPr sz="4000" b="1" dirty="0"/>
              <a:t> Team: </a:t>
            </a:r>
            <a:r>
              <a:rPr sz="4000" b="1" dirty="0" smtClean="0"/>
              <a:t>Firmware</a:t>
            </a:r>
            <a:endParaRPr lang="en-US" sz="4000" b="1" dirty="0" smtClean="0"/>
          </a:p>
          <a:p>
            <a:pPr lvl="1">
              <a:defRPr sz="1800" b="0"/>
            </a:pPr>
            <a:r>
              <a:rPr lang="en-US" sz="4000" b="1" dirty="0" smtClean="0"/>
              <a:t>Report Date: 2014/4/14 – 4/18</a:t>
            </a:r>
            <a:endParaRPr sz="4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Ioctl Test Result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896970" y="2637234"/>
            <a:ext cx="11210860" cy="4479132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4200" b="1" u="sng"/>
              <a:t>Dmegs Result</a:t>
            </a:r>
          </a:p>
          <a:p>
            <a:pPr lvl="0">
              <a:defRPr sz="1800"/>
            </a:pPr>
            <a:r>
              <a:rPr sz="4200"/>
              <a:t>Program a.out is using a deprecated SCSI ioctl, please convert to SG_IO.</a:t>
            </a:r>
          </a:p>
          <a:p>
            <a:pPr marL="0" lvl="0" indent="0">
              <a:buSzTx/>
              <a:buNone/>
              <a:defRPr sz="1800"/>
            </a:pPr>
            <a:r>
              <a:rPr sz="4200" b="1">
                <a:solidFill>
                  <a:srgbClr val="FF2600"/>
                </a:solidFill>
              </a:rPr>
              <a:t>Can not add cmm I/O control.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sz="1800" b="0"/>
            </a:pPr>
            <a:r>
              <a:rPr sz="8400" b="1"/>
              <a:t>Structure</a:t>
            </a:r>
          </a:p>
        </p:txBody>
      </p:sp>
      <p:grpSp>
        <p:nvGrpSpPr>
          <p:cNvPr id="59" name="Group 59"/>
          <p:cNvGrpSpPr/>
          <p:nvPr/>
        </p:nvGrpSpPr>
        <p:grpSpPr>
          <a:xfrm>
            <a:off x="1788740" y="2623939"/>
            <a:ext cx="9427320" cy="4505722"/>
            <a:chOff x="-69850" y="-69849"/>
            <a:chExt cx="9427319" cy="4505721"/>
          </a:xfrm>
        </p:grpSpPr>
        <p:pic>
          <p:nvPicPr>
            <p:cNvPr id="47" name="圖片 46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21050" y="-69850"/>
              <a:ext cx="2645520" cy="1543844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8" name="圖片 4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21050" y="2892028"/>
              <a:ext cx="2645520" cy="1543844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49" name="圖片 48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11950" y="2892028"/>
              <a:ext cx="2645520" cy="1543844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0" name="圖片 49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69850" y="2892028"/>
              <a:ext cx="2645520" cy="1543844"/>
            </a:xfrm>
            <a:prstGeom prst="rect">
              <a:avLst/>
            </a:prstGeom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51" name="圖片 50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200000">
              <a:off x="3821087" y="2132657"/>
              <a:ext cx="1645445" cy="101601"/>
            </a:xfrm>
            <a:prstGeom prst="rect">
              <a:avLst/>
            </a:prstGeom>
            <a:effectLst/>
          </p:spPr>
        </p:pic>
        <p:pic>
          <p:nvPicPr>
            <p:cNvPr id="53" name="圖片 52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200000">
              <a:off x="814759" y="2506860"/>
              <a:ext cx="876301" cy="101601"/>
            </a:xfrm>
            <a:prstGeom prst="rect">
              <a:avLst/>
            </a:prstGeom>
            <a:effectLst/>
          </p:spPr>
        </p:pic>
        <p:pic>
          <p:nvPicPr>
            <p:cNvPr id="55" name="圖片 54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6200000">
              <a:off x="7604546" y="2506061"/>
              <a:ext cx="860327" cy="101601"/>
            </a:xfrm>
            <a:prstGeom prst="rect">
              <a:avLst/>
            </a:prstGeom>
            <a:effectLst/>
          </p:spPr>
        </p:pic>
        <p:pic>
          <p:nvPicPr>
            <p:cNvPr id="57" name="圖片 56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08012" y="2120095"/>
              <a:ext cx="6871594" cy="101601"/>
            </a:xfrm>
            <a:prstGeom prst="rect">
              <a:avLst/>
            </a:prstGeom>
            <a:effectLst/>
          </p:spPr>
        </p:pic>
      </p:grpSp>
      <p:sp>
        <p:nvSpPr>
          <p:cNvPr id="60" name="Shape 60"/>
          <p:cNvSpPr/>
          <p:nvPr/>
        </p:nvSpPr>
        <p:spPr>
          <a:xfrm>
            <a:off x="1037152" y="7727949"/>
            <a:ext cx="3996296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 b="1">
                <a:solidFill>
                  <a:srgbClr val="C82506"/>
                </a:solidFill>
                <a:latin typeface="+mn-lt"/>
                <a:ea typeface="+mn-ea"/>
                <a:cs typeface="+mn-cs"/>
                <a:sym typeface="Helvetica"/>
              </a:rPr>
              <a:t>SD Card </a:t>
            </a:r>
          </a:p>
          <a:p>
            <a:pPr lvl="0">
              <a:defRPr sz="1800"/>
            </a:pPr>
            <a:r>
              <a:rPr sz="4200" b="1">
                <a:solidFill>
                  <a:srgbClr val="C82506"/>
                </a:solidFill>
                <a:latin typeface="+mn-lt"/>
                <a:ea typeface="+mn-ea"/>
                <a:cs typeface="+mn-cs"/>
                <a:sym typeface="Helvetica"/>
              </a:rPr>
              <a:t>Host Controller</a:t>
            </a:r>
          </a:p>
        </p:txBody>
      </p:sp>
      <p:pic>
        <p:nvPicPr>
          <p:cNvPr id="61" name="圖片 60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2643645" y="7179778"/>
            <a:ext cx="783961" cy="4579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9334500" y="8409471"/>
            <a:ext cx="355054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Host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-55034" y="2442575"/>
            <a:ext cx="4640776" cy="556283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SD Card Host Controller</a:t>
            </a:r>
          </a:p>
          <a:p>
            <a:pPr lvl="1">
              <a:defRPr sz="1800"/>
            </a:pPr>
            <a:r>
              <a:rPr sz="4200" u="sng"/>
              <a:t>Initial Set for SD Card</a:t>
            </a:r>
          </a:p>
          <a:p>
            <a:pPr lvl="1">
              <a:defRPr sz="1800"/>
            </a:pPr>
            <a:r>
              <a:rPr sz="4200" u="sng"/>
              <a:t>Register a Host to MMC</a:t>
            </a:r>
          </a:p>
        </p:txBody>
      </p:sp>
      <p:pic>
        <p:nvPicPr>
          <p:cNvPr id="67" name="ishot-11.png"/>
          <p:cNvPicPr/>
          <p:nvPr/>
        </p:nvPicPr>
        <p:blipFill>
          <a:blip r:embed="rId2">
            <a:extLst/>
          </a:blip>
          <a:srcRect l="15612" t="6017" r="17071" b="15648"/>
          <a:stretch>
            <a:fillRect/>
          </a:stretch>
        </p:blipFill>
        <p:spPr>
          <a:xfrm>
            <a:off x="5095535" y="2794669"/>
            <a:ext cx="6710261" cy="4880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圖片 6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3206750"/>
            <a:ext cx="1151781" cy="1469083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69" name="圖片 6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5600" y="4891558"/>
            <a:ext cx="1992611" cy="1469084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70" name="圖片 69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46800" y="6229350"/>
            <a:ext cx="1992611" cy="1469083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Core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270000" y="1916393"/>
            <a:ext cx="10464800" cy="74194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MMC Initial</a:t>
            </a:r>
          </a:p>
          <a:p>
            <a:pPr lvl="0">
              <a:defRPr sz="1800"/>
            </a:pPr>
            <a:r>
              <a:rPr sz="4200"/>
              <a:t>Scan and Rescan Device</a:t>
            </a:r>
          </a:p>
          <a:p>
            <a:pPr lvl="0">
              <a:defRPr sz="1800"/>
            </a:pPr>
            <a:r>
              <a:rPr sz="4200"/>
              <a:t>Maintain command process</a:t>
            </a:r>
          </a:p>
          <a:p>
            <a:pPr lvl="1">
              <a:defRPr sz="1800"/>
            </a:pPr>
            <a:r>
              <a:rPr sz="4200" b="1" u="sng"/>
              <a:t>Key program:</a:t>
            </a:r>
          </a:p>
          <a:p>
            <a:pPr lvl="3">
              <a:defRPr sz="1800"/>
            </a:pPr>
            <a:r>
              <a:rPr sz="4200"/>
              <a:t>core.c(mmc_init, mmc_rescan)</a:t>
            </a:r>
          </a:p>
          <a:p>
            <a:pPr lvl="3">
              <a:defRPr sz="1800"/>
            </a:pPr>
            <a:r>
              <a:rPr sz="4200"/>
              <a:t>mmc_ops.c(mmc commands)</a:t>
            </a:r>
          </a:p>
          <a:p>
            <a:pPr lvl="3">
              <a:defRPr sz="1800"/>
            </a:pPr>
            <a:r>
              <a:rPr sz="4200"/>
              <a:t>sd_ops.c( sd commands) </a:t>
            </a:r>
          </a:p>
          <a:p>
            <a:pPr lvl="3">
              <a:defRPr sz="1800"/>
            </a:pPr>
            <a:r>
              <a:rPr sz="4200"/>
              <a:t>sd.c ( attach and initial sd)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Card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468775" y="2637234"/>
            <a:ext cx="3832226" cy="447913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MMC Block Device Register</a:t>
            </a:r>
          </a:p>
          <a:p>
            <a:pPr lvl="0">
              <a:defRPr sz="1800"/>
            </a:pPr>
            <a:r>
              <a:rPr sz="4200"/>
              <a:t>(Ioctl)</a:t>
            </a:r>
          </a:p>
          <a:p>
            <a:pPr lvl="0">
              <a:defRPr sz="1800"/>
            </a:pPr>
            <a:r>
              <a:rPr sz="4200"/>
              <a:t>Queue</a:t>
            </a:r>
          </a:p>
        </p:txBody>
      </p:sp>
      <p:pic>
        <p:nvPicPr>
          <p:cNvPr id="77" name="ishot-12.png"/>
          <p:cNvPicPr/>
          <p:nvPr/>
        </p:nvPicPr>
        <p:blipFill>
          <a:blip r:embed="rId2">
            <a:extLst/>
          </a:blip>
          <a:srcRect l="13346" t="5491" r="18610" b="25068"/>
          <a:stretch>
            <a:fillRect/>
          </a:stretch>
        </p:blipFill>
        <p:spPr>
          <a:xfrm>
            <a:off x="4728272" y="2374900"/>
            <a:ext cx="7845225" cy="5003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圖片 7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2733" y="4142258"/>
            <a:ext cx="1742663" cy="801342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79" name="圖片 78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82733" y="4980458"/>
            <a:ext cx="3293518" cy="801342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0" y="254000"/>
            <a:ext cx="12992100" cy="2438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SD Working Process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114538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STEP1</a:t>
            </a:r>
            <a:r>
              <a:rPr sz="4200"/>
              <a:t>: mmc_init [core/core.c]</a:t>
            </a:r>
          </a:p>
        </p:txBody>
      </p:sp>
      <p:sp>
        <p:nvSpPr>
          <p:cNvPr id="83" name="Shape 83"/>
          <p:cNvSpPr/>
          <p:nvPr/>
        </p:nvSpPr>
        <p:spPr>
          <a:xfrm>
            <a:off x="1270000" y="3454400"/>
            <a:ext cx="10464800" cy="114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STEP2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mmc_blk_init [card/block.c]</a:t>
            </a:r>
          </a:p>
        </p:txBody>
      </p:sp>
      <p:sp>
        <p:nvSpPr>
          <p:cNvPr id="84" name="Shape 84"/>
          <p:cNvSpPr/>
          <p:nvPr/>
        </p:nvSpPr>
        <p:spPr>
          <a:xfrm>
            <a:off x="1270000" y="4159514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STEP3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ftsdc021_probe [sdhci-ftsdc021.c]</a:t>
            </a:r>
          </a:p>
        </p:txBody>
      </p:sp>
      <p:sp>
        <p:nvSpPr>
          <p:cNvPr id="85" name="Shape 85"/>
          <p:cNvSpPr/>
          <p:nvPr/>
        </p:nvSpPr>
        <p:spPr>
          <a:xfrm>
            <a:off x="1270000" y="4858356"/>
            <a:ext cx="11204245" cy="114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STEP4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mmc_rescan [core/core.c]</a:t>
            </a:r>
          </a:p>
        </p:txBody>
      </p:sp>
      <p:sp>
        <p:nvSpPr>
          <p:cNvPr id="86" name="Shape 86"/>
          <p:cNvSpPr/>
          <p:nvPr/>
        </p:nvSpPr>
        <p:spPr>
          <a:xfrm>
            <a:off x="1574800" y="5550429"/>
            <a:ext cx="11204245" cy="114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Start to Attach Card and Init</a:t>
            </a:r>
          </a:p>
        </p:txBody>
      </p:sp>
      <p:sp>
        <p:nvSpPr>
          <p:cNvPr id="87" name="Shape 87"/>
          <p:cNvSpPr/>
          <p:nvPr/>
        </p:nvSpPr>
        <p:spPr>
          <a:xfrm>
            <a:off x="1270000" y="6262311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STEP5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mmc_attach_sd [core/sd.c]</a:t>
            </a:r>
          </a:p>
        </p:txBody>
      </p:sp>
      <p:sp>
        <p:nvSpPr>
          <p:cNvPr id="88" name="Shape 88"/>
          <p:cNvSpPr/>
          <p:nvPr/>
        </p:nvSpPr>
        <p:spPr>
          <a:xfrm>
            <a:off x="1270000" y="6941343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STEP6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mmc_sd_init_card [core/sd.c]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0" y="254000"/>
            <a:ext cx="12992100" cy="2438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SD Working Process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99066" y="3324524"/>
            <a:ext cx="10854003" cy="114538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STEP7</a:t>
            </a:r>
            <a:r>
              <a:rPr sz="4200"/>
              <a:t>: mmc_go_idle [core/mmc_ops.c]</a:t>
            </a:r>
          </a:p>
        </p:txBody>
      </p:sp>
      <p:sp>
        <p:nvSpPr>
          <p:cNvPr id="92" name="Shape 92"/>
          <p:cNvSpPr/>
          <p:nvPr/>
        </p:nvSpPr>
        <p:spPr>
          <a:xfrm>
            <a:off x="999066" y="4819914"/>
            <a:ext cx="11602840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STEP8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mmc_send_if_cond  [core/sd_ops.c]</a:t>
            </a:r>
          </a:p>
        </p:txBody>
      </p:sp>
      <p:sp>
        <p:nvSpPr>
          <p:cNvPr id="93" name="Shape 93"/>
          <p:cNvSpPr/>
          <p:nvPr/>
        </p:nvSpPr>
        <p:spPr>
          <a:xfrm>
            <a:off x="960139" y="6385786"/>
            <a:ext cx="12828391" cy="161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STEP9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mmc_send_app_op_cond                 [core/sd_ops.c]</a:t>
            </a:r>
          </a:p>
        </p:txBody>
      </p:sp>
      <p:sp>
        <p:nvSpPr>
          <p:cNvPr id="94" name="Shape 94"/>
          <p:cNvSpPr/>
          <p:nvPr/>
        </p:nvSpPr>
        <p:spPr>
          <a:xfrm>
            <a:off x="1388533" y="2593326"/>
            <a:ext cx="11204245" cy="114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CMD0 : Reset all card to idle</a:t>
            </a:r>
          </a:p>
        </p:txBody>
      </p:sp>
      <p:sp>
        <p:nvSpPr>
          <p:cNvPr id="95" name="Shape 95"/>
          <p:cNvSpPr/>
          <p:nvPr/>
        </p:nvSpPr>
        <p:spPr>
          <a:xfrm>
            <a:off x="1388533" y="4121196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CMD8 : Compare SD Card Version</a:t>
            </a:r>
          </a:p>
        </p:txBody>
      </p:sp>
      <p:sp>
        <p:nvSpPr>
          <p:cNvPr id="96" name="Shape 96"/>
          <p:cNvSpPr/>
          <p:nvPr/>
        </p:nvSpPr>
        <p:spPr>
          <a:xfrm>
            <a:off x="1388533" y="5567609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CMD55 and ACMD41: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0" y="254000"/>
            <a:ext cx="12992100" cy="2438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SD Working Process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999066" y="3324524"/>
            <a:ext cx="12109914" cy="114538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 u="sng"/>
              <a:t>STEP10</a:t>
            </a:r>
            <a:r>
              <a:rPr sz="4200"/>
              <a:t>: mmc_all_send_cid [core/sd_ops.c]</a:t>
            </a:r>
          </a:p>
        </p:txBody>
      </p:sp>
      <p:sp>
        <p:nvSpPr>
          <p:cNvPr id="100" name="Shape 100"/>
          <p:cNvSpPr/>
          <p:nvPr/>
        </p:nvSpPr>
        <p:spPr>
          <a:xfrm>
            <a:off x="1002340" y="4846688"/>
            <a:ext cx="13269186" cy="145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889000" lvl="0" indent="-571500" algn="l">
              <a:spcBef>
                <a:spcPts val="2400"/>
              </a:spcBef>
              <a:buSzPct val="171000"/>
              <a:buChar char="•"/>
              <a:defRPr sz="1800"/>
            </a:pPr>
            <a:r>
              <a:rPr sz="4200" u="sng">
                <a:latin typeface="+mn-lt"/>
                <a:ea typeface="+mn-ea"/>
                <a:cs typeface="+mn-cs"/>
                <a:sym typeface="Helvetica"/>
              </a:rPr>
              <a:t>STEP11</a:t>
            </a:r>
            <a:r>
              <a:rPr sz="4200">
                <a:latin typeface="+mn-lt"/>
                <a:ea typeface="+mn-ea"/>
                <a:cs typeface="+mn-cs"/>
                <a:sym typeface="Helvetica"/>
              </a:rPr>
              <a:t>: mmc_send_relative_addr                   [core/sd_ops.c]</a:t>
            </a:r>
          </a:p>
        </p:txBody>
      </p:sp>
      <p:sp>
        <p:nvSpPr>
          <p:cNvPr id="101" name="Shape 101"/>
          <p:cNvSpPr/>
          <p:nvPr/>
        </p:nvSpPr>
        <p:spPr>
          <a:xfrm>
            <a:off x="1388533" y="2593326"/>
            <a:ext cx="11204245" cy="114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CMD2 : Ask CID Number</a:t>
            </a:r>
          </a:p>
        </p:txBody>
      </p:sp>
      <p:sp>
        <p:nvSpPr>
          <p:cNvPr id="102" name="Shape 102"/>
          <p:cNvSpPr/>
          <p:nvPr/>
        </p:nvSpPr>
        <p:spPr>
          <a:xfrm>
            <a:off x="1388533" y="4121196"/>
            <a:ext cx="11204245" cy="114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24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4200" b="1"/>
              <a:t>CMD3 : Ask Relative Address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shot-13.png"/>
          <p:cNvPicPr/>
          <p:nvPr/>
        </p:nvPicPr>
        <p:blipFill>
          <a:blip r:embed="rId2">
            <a:extLst/>
          </a:blip>
          <a:srcRect t="8579" r="52345" b="13522"/>
          <a:stretch>
            <a:fillRect/>
          </a:stretch>
        </p:blipFill>
        <p:spPr>
          <a:xfrm>
            <a:off x="304799" y="2451441"/>
            <a:ext cx="6197337" cy="633161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Ioctl Test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7309842" y="3377747"/>
            <a:ext cx="5060487" cy="447913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MMC Ioctl Test and Debug Print</a:t>
            </a:r>
          </a:p>
        </p:txBody>
      </p:sp>
      <p:pic>
        <p:nvPicPr>
          <p:cNvPr id="107" name="圖片 10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6487525"/>
            <a:ext cx="4516686" cy="801341"/>
          </a:xfrm>
          <a:prstGeom prst="rect">
            <a:avLst/>
          </a:prstGeom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08" name="圖片 107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9939611">
            <a:off x="5080987" y="5970377"/>
            <a:ext cx="2585057" cy="4579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自訂</PresentationFormat>
  <Paragraphs>50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White</vt:lpstr>
      <vt:lpstr>SD Card</vt:lpstr>
      <vt:lpstr>Structure</vt:lpstr>
      <vt:lpstr>Host</vt:lpstr>
      <vt:lpstr>Core</vt:lpstr>
      <vt:lpstr>Card</vt:lpstr>
      <vt:lpstr>SD Working Process</vt:lpstr>
      <vt:lpstr>SD Working Process</vt:lpstr>
      <vt:lpstr>SD Working Process</vt:lpstr>
      <vt:lpstr>Ioctl Test</vt:lpstr>
      <vt:lpstr>Ioctl Test 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Card</dc:title>
  <cp:lastModifiedBy>Chen Richard</cp:lastModifiedBy>
  <cp:revision>1</cp:revision>
  <dcterms:modified xsi:type="dcterms:W3CDTF">2014-04-21T01:13:19Z</dcterms:modified>
</cp:coreProperties>
</file>