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39" r:id="rId2"/>
    <p:sldId id="340" r:id="rId3"/>
    <p:sldId id="344" r:id="rId4"/>
    <p:sldId id="345" r:id="rId5"/>
    <p:sldId id="347" r:id="rId6"/>
    <p:sldId id="348" r:id="rId7"/>
    <p:sldId id="364" r:id="rId8"/>
    <p:sldId id="349" r:id="rId9"/>
    <p:sldId id="360" r:id="rId10"/>
    <p:sldId id="273" r:id="rId11"/>
    <p:sldId id="275" r:id="rId12"/>
    <p:sldId id="271" r:id="rId13"/>
    <p:sldId id="362" r:id="rId14"/>
    <p:sldId id="276" r:id="rId15"/>
    <p:sldId id="283" r:id="rId16"/>
    <p:sldId id="329" r:id="rId17"/>
    <p:sldId id="277" r:id="rId18"/>
    <p:sldId id="285" r:id="rId19"/>
    <p:sldId id="282" r:id="rId20"/>
    <p:sldId id="286" r:id="rId21"/>
    <p:sldId id="287" r:id="rId22"/>
    <p:sldId id="288" r:id="rId23"/>
    <p:sldId id="284" r:id="rId24"/>
    <p:sldId id="316" r:id="rId25"/>
    <p:sldId id="289" r:id="rId26"/>
    <p:sldId id="292" r:id="rId27"/>
    <p:sldId id="293" r:id="rId28"/>
    <p:sldId id="291" r:id="rId29"/>
    <p:sldId id="296" r:id="rId30"/>
    <p:sldId id="295" r:id="rId31"/>
    <p:sldId id="297" r:id="rId32"/>
    <p:sldId id="363" r:id="rId33"/>
    <p:sldId id="298" r:id="rId34"/>
    <p:sldId id="317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99" r:id="rId45"/>
    <p:sldId id="313" r:id="rId46"/>
    <p:sldId id="309" r:id="rId47"/>
    <p:sldId id="311" r:id="rId48"/>
    <p:sldId id="312" r:id="rId49"/>
    <p:sldId id="314" r:id="rId50"/>
    <p:sldId id="36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6" autoAdjust="0"/>
    <p:restoredTop sz="94660"/>
  </p:normalViewPr>
  <p:slideViewPr>
    <p:cSldViewPr>
      <p:cViewPr varScale="1">
        <p:scale>
          <a:sx n="67" d="100"/>
          <a:sy n="67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01E3EB1-CF73-4D8F-9AB0-EAB210580BE1}" type="datetimeFigureOut">
              <a:rPr lang="zh-CN" altLang="en-US"/>
              <a:pPr>
                <a:defRPr/>
              </a:pPr>
              <a:t>2013-03-27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826042-6578-4F07-B4DA-8661985D5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13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752ED-B309-4730-89A4-F4EC6CAA67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8A6E0B-AAB9-4EBB-8A0C-E0810D7EE63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37CBF7-CD5E-4983-B5DE-EEB79E453B8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950A03-DF53-4620-A093-A00FAB6E9C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B1039-E024-4FCC-98AF-7AFC575959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534F5-B0F8-4B05-BD5F-8A18BB94595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B1039-E024-4FCC-98AF-7AFC575959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B1039-E024-4FCC-98AF-7AFC575959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B1039-E024-4FCC-98AF-7AFC575959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B1039-E024-4FCC-98AF-7AFC575959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CA93D-FB64-4B23-8F87-90F6F4D5F4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26042-6578-4F07-B4DA-8661985D58F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2FDF74-4152-4AA0-8A7A-B3503D2CF567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D4EEA5-12B9-43F5-9A87-804A3E85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F97DE-5CA6-464F-8B6A-0FC07EF99A64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5793-D196-42DE-A5C0-72842BD32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E988-AFDC-45F9-ADE0-91EBA9C8B6B2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AA45-4C50-4DF6-A75B-53A6B6930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F5ACE-E405-47E6-B9F8-1827B3D47748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06FEA-CA59-42BC-A7EA-542B6026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C17513-780C-4867-9D3C-DC5C3E0482BC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04D84D-B146-4E93-B290-976C56BE9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2CE5C1-87D6-4614-9197-52484AB27E1E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BC6DF1-DCAE-47A0-B81E-1E4AD4F8B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5250D8-7EC1-4F0C-A568-957C6CD0963A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78B4AB-27AE-47EA-B742-3CB2DD321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6CFB-B188-4FB7-AFBF-6186E975DD4B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080E-C7FA-45EF-87EC-32C882EA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563BA3-C074-402B-B15E-2C6DCAFB3CDA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6DC3B4-3255-4AAC-941A-5BAB1B58B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616DC-76DC-4871-AB96-CF32B0864D16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F6AD-A3C9-4F0F-A7B5-6D522AF29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D0B6C8-F3B0-442D-9F08-B7399CBB32E7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719A64-9EC3-4C09-B3A6-08FE6603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D65EDB8-0917-4481-A541-577E03670099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D4426C-E2BD-43FB-A7C7-16D2F44F1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8" r:id="rId9"/>
    <p:sldLayoutId id="2147483681" r:id="rId10"/>
    <p:sldLayoutId id="214748368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CFFFF"/>
          </a:solidFill>
          <a:latin typeface="+mj-lt"/>
          <a:ea typeface="+mj-ea"/>
          <a:cs typeface="华文楷体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0BD0D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gchen@s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pads.se.sjtu.edu.cn/courses/ics/tutorials/gdb-ref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11096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UTORIAL </a:t>
            </a: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L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ESSON</a:t>
            </a:r>
            <a:r>
              <a:rPr lang="en-US" altLang="zh-CN" sz="5600" cap="none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/>
            </a:r>
            <a:br>
              <a:rPr lang="en-US" altLang="zh-CN" sz="5600" cap="none" smtClean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r>
              <a:rPr lang="en-US" altLang="zh-CN" sz="7200" cap="none" smtClean="0">
                <a:solidFill>
                  <a:srgbClr val="FF3F8D"/>
                </a:solidFill>
                <a:latin typeface="Tempus Sans ITC" pitchFamily="82" charset="0"/>
                <a:ea typeface="Verdana" pitchFamily="34" charset="0"/>
                <a:cs typeface="Verdana" pitchFamily="34" charset="0"/>
              </a:rPr>
              <a:t>Assembly</a:t>
            </a:r>
            <a:endParaRPr lang="zh-CN" altLang="en-US" sz="6000" cap="none" dirty="0">
              <a:solidFill>
                <a:srgbClr val="FF3F8D"/>
              </a:solidFill>
              <a:latin typeface="Tempus Sans ITC" pitchFamily="82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772400" cy="2209800"/>
          </a:xfrm>
        </p:spPr>
        <p:txBody>
          <a:bodyPr anchor="t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Institute of Parallel and Distributed Systems (iPads)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Shanghai Jiao Tong University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Rong Chen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>
                <a:hlinkClick r:id="rId3"/>
              </a:rPr>
              <a:t>rongchen</a:t>
            </a:r>
            <a:r>
              <a:rPr lang="en-US" altLang="zh-CN" dirty="0" smtClean="0">
                <a:latin typeface="+mj-lt"/>
                <a:hlinkClick r:id="rId3"/>
              </a:rPr>
              <a:t>@</a:t>
            </a:r>
            <a:r>
              <a:rPr lang="en-US" altLang="zh-CN" dirty="0" smtClean="0">
                <a:hlinkClick r:id="rId3"/>
              </a:rPr>
              <a:t>sjtu.edu.cn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318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 rot="405239">
            <a:off x="2125999" y="301359"/>
            <a:ext cx="2223395" cy="1325096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Defuse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Bomb 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What is Bomb ?</a:t>
            </a:r>
          </a:p>
          <a:p>
            <a:pPr lvl="1"/>
            <a:r>
              <a:rPr lang="en-US" altLang="zh-CN" dirty="0" smtClean="0"/>
              <a:t>Only a binary file</a:t>
            </a:r>
          </a:p>
          <a:p>
            <a:pPr lvl="4"/>
            <a:endParaRPr lang="en-US" altLang="zh-CN" dirty="0" smtClean="0"/>
          </a:p>
          <a:p>
            <a:r>
              <a:rPr lang="en-US" altLang="zh-CN" dirty="0" smtClean="0"/>
              <a:t>What should you do ?</a:t>
            </a:r>
          </a:p>
          <a:p>
            <a:pPr lvl="1"/>
            <a:r>
              <a:rPr lang="en-US" altLang="zh-CN" dirty="0" smtClean="0"/>
              <a:t>Find the key and defuse the bomb !</a:t>
            </a:r>
          </a:p>
          <a:p>
            <a:pPr lvl="4"/>
            <a:endParaRPr lang="en-US" altLang="zh-CN" dirty="0" smtClean="0"/>
          </a:p>
          <a:p>
            <a:r>
              <a:rPr lang="en-US" altLang="zh-CN" dirty="0" smtClean="0"/>
              <a:t>What can you use ?</a:t>
            </a:r>
          </a:p>
          <a:p>
            <a:pPr lvl="1"/>
            <a:r>
              <a:rPr lang="en-US" altLang="zh-CN" dirty="0" smtClean="0"/>
              <a:t>Anything from ICS course</a:t>
            </a:r>
          </a:p>
          <a:p>
            <a:pPr lvl="1"/>
            <a:r>
              <a:rPr lang="en-US" altLang="zh-CN" dirty="0" smtClean="0"/>
              <a:t>Any tools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747838"/>
            <a:ext cx="1447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Right key</a:t>
            </a:r>
            <a:endParaRPr lang="zh-CN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1976438"/>
            <a:ext cx="457200" cy="1587"/>
          </a:xfrm>
          <a:prstGeom prst="straightConnector1">
            <a:avLst/>
          </a:prstGeom>
          <a:ln w="571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34200" y="1747838"/>
            <a:ext cx="1447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FF00"/>
                </a:solidFill>
                <a:latin typeface="Corbel" pitchFamily="34" charset="0"/>
              </a:rPr>
              <a:t>Survive</a:t>
            </a:r>
            <a:endParaRPr lang="zh-CN" altLang="en-US" sz="2600" b="1" dirty="0">
              <a:solidFill>
                <a:srgbClr val="00FF0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281238"/>
            <a:ext cx="1828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Wrong key</a:t>
            </a:r>
            <a:endParaRPr lang="zh-CN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00800" y="2509838"/>
            <a:ext cx="457200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4200" y="2281238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Corbel" pitchFamily="34" charset="0"/>
              </a:rPr>
              <a:t>Bomb !</a:t>
            </a:r>
            <a:endParaRPr lang="zh-CN" altLang="en-US" sz="2600" b="1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1676400"/>
            <a:ext cx="38862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4648200"/>
            <a:ext cx="2514600" cy="1295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4648200"/>
            <a:ext cx="182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gdb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5024438"/>
            <a:ext cx="12192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strings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4648200"/>
            <a:ext cx="1600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calculator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9000" y="5405438"/>
            <a:ext cx="12192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pencil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0" y="5405438"/>
            <a:ext cx="12192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paper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5029200"/>
            <a:ext cx="1447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</a:rPr>
              <a:t>objdump</a:t>
            </a:r>
            <a:endParaRPr lang="zh-CN" altLang="en-US" sz="2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Please See Carefully !</a:t>
            </a:r>
          </a:p>
          <a:p>
            <a:pPr lvl="1"/>
            <a:r>
              <a:rPr lang="en-US" altLang="zh-CN" dirty="0" smtClean="0"/>
              <a:t>A binary bomb</a:t>
            </a:r>
          </a:p>
          <a:p>
            <a:pPr lvl="1"/>
            <a:r>
              <a:rPr lang="en-US" altLang="zh-CN" dirty="0" smtClean="0"/>
              <a:t>Need a </a:t>
            </a:r>
            <a:r>
              <a:rPr lang="en-US" altLang="zh-CN" u="sng" dirty="0" smtClean="0"/>
              <a:t>password</a:t>
            </a:r>
            <a:r>
              <a:rPr lang="en-US" altLang="zh-CN" dirty="0" smtClean="0"/>
              <a:t> to defuse it</a:t>
            </a:r>
          </a:p>
          <a:p>
            <a:pPr lvl="1"/>
            <a:endParaRPr lang="en-US" altLang="zh-CN" sz="1200" dirty="0" smtClean="0"/>
          </a:p>
          <a:p>
            <a:r>
              <a:rPr lang="en-US" altLang="zh-CN" dirty="0" smtClean="0"/>
              <a:t>Demo</a:t>
            </a:r>
          </a:p>
          <a:p>
            <a:pPr lvl="1">
              <a:buNone/>
            </a:pPr>
            <a:endParaRPr lang="en-US" altLang="zh-CN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76400" y="4114800"/>
            <a:ext cx="74676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$./bomb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input password: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bomb!...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./bomb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survive!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7559" y="44958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224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59" y="594002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123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Demo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09800" y="3733800"/>
            <a:ext cx="48006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ln w="1905"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HACKER</a:t>
            </a:r>
            <a:endParaRPr lang="zh-CN" altLang="en-US" sz="9600" b="1" dirty="0">
              <a:ln w="1905">
                <a:solidFill>
                  <a:srgbClr val="FFC000"/>
                </a:solidFill>
              </a:ln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Bomb!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066800"/>
            <a:ext cx="4038600" cy="3962400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Binary Bomb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Defuse Bomb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Using GDB</a:t>
            </a: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752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Step by Step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953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Machine Code to Assembly Code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objdump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-D bomb &gt; asm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objdump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- display information from object files.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endParaRPr lang="en-US" altLang="zh-CN" sz="1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objdump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[-d|--disassemble]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[-D|--disassemble-all]</a:t>
            </a:r>
          </a:p>
          <a:p>
            <a:pPr marL="412052" fontAlgn="auto"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8001000" cy="2895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Step by Step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functions and parameters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 where does the password store ?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which the instruction will print “bomb” ?</a:t>
            </a:r>
            <a:endParaRPr lang="zh-CN" altLang="en-US" dirty="0" smtClean="0"/>
          </a:p>
          <a:p>
            <a:pPr marL="411480" fontAlgn="auto">
              <a:spcAft>
                <a:spcPts val="0"/>
              </a:spcAft>
              <a:buNone/>
              <a:defRPr/>
            </a:pPr>
            <a:endParaRPr lang="en-US" altLang="zh-CN" sz="1200" dirty="0" smtClean="0"/>
          </a:p>
          <a:p>
            <a:pPr marL="411480" fontAlgn="auto">
              <a:spcAft>
                <a:spcPts val="0"/>
              </a:spcAft>
              <a:buNone/>
              <a:defRPr/>
            </a:pP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OUTLINE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50241-9EDC-4206-B910-25D004FBA4D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/>
          </a:p>
        </p:txBody>
      </p:sp>
      <p:sp>
        <p:nvSpPr>
          <p:cNvPr id="10245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/>
          <a:lstStyle/>
          <a:p>
            <a:pPr>
              <a:lnSpc>
                <a:spcPts val="4500"/>
              </a:lnSpc>
              <a:buSzPct val="50000"/>
              <a:buNone/>
            </a:pPr>
            <a:r>
              <a:rPr lang="en-US" altLang="zh-CN" sz="3200" dirty="0" smtClean="0"/>
              <a:t>Pre-requisite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 smtClean="0"/>
              <a:t>Bomb!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75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$0x8048538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$0x804854b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$0x8048554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Step by Step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functions and parameters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 where does the password store ?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which the instruction will print “bomb” ?</a:t>
            </a:r>
            <a:endParaRPr lang="zh-CN" altLang="en-US" dirty="0" smtClean="0"/>
          </a:p>
          <a:p>
            <a:pPr marL="411480" fontAlgn="auto">
              <a:spcAft>
                <a:spcPts val="0"/>
              </a:spcAft>
              <a:buNone/>
              <a:defRPr/>
            </a:pPr>
            <a:endParaRPr lang="en-US" altLang="zh-CN" sz="1200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strings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bomb</a:t>
            </a:r>
            <a:r>
              <a:rPr lang="en-US" altLang="zh-CN" dirty="0" smtClean="0"/>
              <a:t>”, 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survive</a:t>
            </a:r>
            <a:r>
              <a:rPr lang="en-US" altLang="zh-CN" dirty="0" smtClean="0"/>
              <a:t>” and 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altLang="zh-CN" dirty="0" smtClean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$0x8048538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$0x804854b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$0x8048554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8048538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69 6e 70 75 74 20 70    imul   $0x70207475,0x70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804853f:   61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popa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8048540:   73 73			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8048542:   77 6f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8048544:   72 64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8048546:   3a 00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8048548:   25 64 00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804854b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73 75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804854d:   72 76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804854f:   69 76 65 21 00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8048554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62 6f 6d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8048557:   62 21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8048559:   2e   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804855a:   2e   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804855b:   2e                     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14414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  p  u  t    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54506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9120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12930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6424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9928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27408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309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345713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 e  !  \0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38100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  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4171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34876" y="45380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34876" y="488846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34876" y="526946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$0x8048538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$0x804854b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$0x8048554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bomb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Step by Step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functions and parameters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 where does the password store ?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/>
              <a:t> which the instruction will print “bomb” ?</a:t>
            </a:r>
            <a:endParaRPr lang="zh-CN" altLang="en-US" dirty="0" smtClean="0"/>
          </a:p>
          <a:p>
            <a:pPr marL="411480" fontAlgn="auto">
              <a:spcAft>
                <a:spcPts val="0"/>
              </a:spcAft>
              <a:buNone/>
              <a:defRPr/>
            </a:pPr>
            <a:endParaRPr lang="en-US" altLang="zh-CN" sz="1200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strings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 smtClean="0"/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bomb</a:t>
            </a:r>
            <a:r>
              <a:rPr lang="en-US" altLang="zh-CN" dirty="0" smtClean="0"/>
              <a:t>”, 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survive</a:t>
            </a:r>
            <a:r>
              <a:rPr lang="en-US" altLang="zh-CN" dirty="0" smtClean="0"/>
              <a:t>” and 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altLang="zh-CN" dirty="0" smtClean="0"/>
              <a:t>”</a:t>
            </a:r>
          </a:p>
          <a:p>
            <a:pPr lvl="7">
              <a:defRPr/>
            </a:pPr>
            <a:endParaRPr lang="en-US" altLang="zh-CN" sz="1200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dirty="0" smtClean="0"/>
              <a:t>Find key operators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altLang="zh-CN" dirty="0" smtClean="0"/>
              <a:t>, change control flow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zh-CN" dirty="0" smtClean="0"/>
              <a:t>, how to judgment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 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omb 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 smtClean="0"/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Bomb!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82EDCB-D4B8-4294-BD83-CDD2B6F5CBC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3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omb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password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cmp    </a:t>
            </a:r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$0x7b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 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omb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2667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Password !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Bomb!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066800"/>
            <a:ext cx="4038600" cy="3962400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Binary Bomb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Defuse Bomb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Using GDB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752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7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Defuse bomb using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GDB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set </a:t>
            </a:r>
            <a:r>
              <a:rPr lang="en-US" altLang="zh-CN" sz="2800" dirty="0" smtClean="0">
                <a:solidFill>
                  <a:srgbClr val="FFC000"/>
                </a:solidFill>
              </a:rPr>
              <a:t>breakpoint</a:t>
            </a:r>
            <a:r>
              <a:rPr lang="en-US" altLang="zh-CN" sz="2800" dirty="0" smtClean="0"/>
              <a:t> on the critical path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srgbClr val="FFC000"/>
                </a:solidFill>
              </a:rPr>
              <a:t>watch</a:t>
            </a:r>
            <a:r>
              <a:rPr lang="en-US" altLang="zh-CN" sz="2800" dirty="0" smtClean="0"/>
              <a:t> registers and/or memories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srgbClr val="FFC000"/>
                </a:solidFill>
              </a:rPr>
              <a:t>terminate</a:t>
            </a:r>
            <a:r>
              <a:rPr lang="en-US" altLang="zh-CN" sz="2800" dirty="0" smtClean="0"/>
              <a:t> program on demand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single step execution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 smtClean="0"/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endParaRPr lang="zh-CN" alt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512763"/>
            <a:ext cx="82296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CFFFF"/>
                </a:solidFill>
                <a:latin typeface="+mj-lt"/>
                <a:ea typeface="+mj-ea"/>
                <a:cs typeface="华文楷体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CFFFF"/>
                </a:solidFill>
                <a:latin typeface="Calibri" pitchFamily="34" charset="0"/>
                <a:ea typeface="华文楷体"/>
                <a:cs typeface="华文楷体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Can we do it more efficiently and safely?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8077200" cy="914400"/>
          </a:xfrm>
        </p:spPr>
        <p:txBody>
          <a:bodyPr vert="horz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Command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GDB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gdb  &lt;file&gt;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break  FUNC | *ADDR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run 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print&lt;/?&gt;  $REG | ADDR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continue | </a:t>
            </a:r>
            <a:r>
              <a:rPr lang="en-US" altLang="zh-CN" sz="2800" b="1" dirty="0" err="1" smtClean="0">
                <a:latin typeface="Courier New" pitchFamily="49" charset="0"/>
                <a:cs typeface="Courier New" pitchFamily="49" charset="0"/>
              </a:rPr>
              <a:t>stepi</a:t>
            </a: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altLang="zh-CN" sz="2800" b="1" dirty="0" err="1" smtClean="0">
                <a:latin typeface="Courier New" pitchFamily="49" charset="0"/>
                <a:cs typeface="Courier New" pitchFamily="49" charset="0"/>
              </a:rPr>
              <a:t>nexti</a:t>
            </a:r>
            <a:endParaRPr lang="en-US" altLang="zh-CN" sz="2800" b="1" dirty="0" smtClean="0">
              <a:latin typeface="Courier New" pitchFamily="49" charset="0"/>
              <a:cs typeface="Courier New" pitchFamily="49" charset="0"/>
            </a:endParaRP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quit</a:t>
            </a:r>
          </a:p>
          <a:p>
            <a:pPr marL="1261364" lvl="3" fontAlgn="auto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80483dc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80483f7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83 f8 7b             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survive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8048403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omb </a:t>
            </a:r>
            <a:r>
              <a:rPr lang="en-US" altLang="zh-CN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,(%esp)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8048411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GNU Tools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GDB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9966"/>
                </a:solidFill>
              </a:rPr>
              <a:t>G</a:t>
            </a:r>
            <a:r>
              <a:rPr lang="en-US" altLang="zh-CN" sz="2800" dirty="0" smtClean="0"/>
              <a:t>nu 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D</a:t>
            </a:r>
            <a:r>
              <a:rPr lang="en-US" altLang="zh-CN" sz="2800" dirty="0" err="1" smtClean="0"/>
              <a:t>e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B</a:t>
            </a:r>
            <a:r>
              <a:rPr lang="en-US" altLang="zh-CN" sz="2800" dirty="0" err="1" smtClean="0"/>
              <a:t>ugger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your program</a:t>
            </a:r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on special conditions</a:t>
            </a:r>
            <a:endParaRPr lang="en-US" altLang="zh-CN" sz="2200" i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Exams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what has happened</a:t>
            </a:r>
            <a:endParaRPr lang="en-US" altLang="zh-CN" sz="22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thing in your program</a:t>
            </a:r>
            <a:endParaRPr lang="en-US" altLang="zh-CN" sz="2200" i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6773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 at 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 at 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run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Starting program: /home/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/tut1/bomb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1, 0x080483dc in main ()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 at 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run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Starting program: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/tut1/bomb</a:t>
            </a: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1, 0x080483dc in main ()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print/c *0x8048538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$3 = 105 '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 at 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run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Starting program: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/tut1/bomb</a:t>
            </a: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1, 0x080483dc in main ()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print/c *0x8048538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$3 = 105 '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print/c *0x8048539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$4 = 110 'n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bomb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 at 0x80483dc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 at 0x80483f7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3 at 0x8048403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break *0x8048411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 at 0x8048411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run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Starting program: 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altLang="zh-CN" sz="18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altLang="zh-CN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/tut1/bomb</a:t>
            </a: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1, 0x080483dc in main ()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print/c *0x8048538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$3 = 105 '</a:t>
            </a:r>
            <a:r>
              <a:rPr lang="en-US" sz="18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print/c *0x8048539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$4 = 110 'n'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print/s (char *)0x8048538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$5 = 0</a:t>
            </a:r>
            <a:r>
              <a:rPr lang="en-US" altLang="zh-CN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x8048538</a:t>
            </a: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“input password:”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password:224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2, 0x080483f7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1524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38800" y="455612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password:224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2, 0x080483f7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print/d $eax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$8 = 224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455612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password:224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2, 0x080483f7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print/d $eax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$8 = 224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4, 0x08048411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455612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38800" y="9906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input password:224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2, 0x080483f7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print/d $eax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$8 = 224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>
              <a:buNone/>
            </a:pPr>
            <a:endParaRPr lang="en-US" sz="18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Breakpoint 4, 0x08048411 in main 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(gdb) q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The program is running.  Exit anyway? (y or n) 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0"/>
            <a:ext cx="3124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0x80483dc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“password”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0x80483f7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“compare”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0x8048403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“survive”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0x8048411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“bomb”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990600"/>
            <a:ext cx="381000" cy="1588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GNU Tools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GDB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9966"/>
                </a:solidFill>
              </a:rPr>
              <a:t>G</a:t>
            </a:r>
            <a:r>
              <a:rPr lang="en-US" altLang="zh-CN" sz="2800" dirty="0" smtClean="0"/>
              <a:t>nu 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D</a:t>
            </a:r>
            <a:r>
              <a:rPr lang="en-US" altLang="zh-CN" sz="2800" dirty="0" err="1" smtClean="0"/>
              <a:t>e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B</a:t>
            </a:r>
            <a:r>
              <a:rPr lang="en-US" altLang="zh-CN" sz="2800" dirty="0" err="1" smtClean="0"/>
              <a:t>ugger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srgbClr val="FFC000"/>
                </a:solidFill>
                <a:cs typeface="Courier New" pitchFamily="49" charset="0"/>
              </a:rPr>
              <a:t>Commands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&lt;file&gt;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break  FUNC | *ADDR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run 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print&lt;/?&gt;  $REG | ADDR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continue |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stepi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nexti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quit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263" indent="0">
              <a:buNone/>
            </a:pPr>
            <a:r>
              <a:rPr lang="en-US" altLang="zh-CN" sz="2400" i="1" dirty="0">
                <a:solidFill>
                  <a:prstClr val="white"/>
                </a:solidFill>
                <a:latin typeface="Corbel"/>
                <a:ea typeface="宋体"/>
              </a:rPr>
              <a:t>Reference</a:t>
            </a:r>
            <a:endParaRPr lang="en-US" altLang="zh-CN" sz="2400" b="1" i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  <a:hlinkClick r:id="rId3"/>
            </a:endParaRPr>
          </a:p>
          <a:p>
            <a:pPr marL="68263" indent="0">
              <a:buNone/>
            </a:pPr>
            <a:r>
              <a:rPr lang="en-US" altLang="zh-CN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en-US" altLang="zh-CN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hlinkClick r:id="rId3"/>
              </a:rPr>
              <a:t>://ipads.se.sjtu.edu.cn/courses/ics/tutorials/gdb-ref.txt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836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B55B8-1AC0-4A94-95E1-52F6648AD8D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zh-CN" smtClean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048000" y="3286124"/>
            <a:ext cx="2928958" cy="9286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600" spc="-100" dirty="0">
                <a:latin typeface="+mj-lt"/>
                <a:ea typeface="+mj-ea"/>
                <a:cs typeface="+mj-cs"/>
              </a:rPr>
              <a:t>Thanks</a:t>
            </a:r>
            <a:endParaRPr lang="zh-CN" altLang="en-US" sz="5600" spc="-1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34407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GNU Tools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B0F0"/>
                </a:solidFill>
              </a:rPr>
              <a:t>OBJDUMP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OBJ</a:t>
            </a:r>
            <a:r>
              <a:rPr lang="en-US" altLang="zh-CN" sz="2800" dirty="0" err="1" smtClean="0"/>
              <a:t>ect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file </a:t>
            </a:r>
            <a:r>
              <a:rPr lang="en-US" altLang="zh-CN" sz="2800" dirty="0" smtClean="0">
                <a:solidFill>
                  <a:srgbClr val="00B0F0"/>
                </a:solidFill>
              </a:rPr>
              <a:t>DUMP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800" dirty="0" smtClean="0">
                <a:cs typeface="Courier New" pitchFamily="49" charset="0"/>
              </a:rPr>
              <a:t>Display information from object files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Disassemble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object file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Show file headers</a:t>
            </a:r>
            <a:endParaRPr lang="en-US" altLang="zh-CN" sz="2000" i="1" dirty="0" smtClean="0">
              <a:latin typeface="Courier New" pitchFamily="49" charset="0"/>
              <a:cs typeface="Courier New" pitchFamily="49" charset="0"/>
            </a:endParaRP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Show symbol table 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800" dirty="0" smtClean="0">
                <a:cs typeface="Courier New" pitchFamily="49" charset="0"/>
              </a:rPr>
              <a:t>Commands</a:t>
            </a:r>
            <a:endParaRPr lang="en-US" altLang="zh-CN" sz="2800" dirty="0">
              <a:cs typeface="Courier New" pitchFamily="49" charset="0"/>
            </a:endParaRP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objdump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–d | -D &lt;object-file&gt;</a:t>
            </a:r>
            <a:endParaRPr lang="en-US" altLang="zh-CN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16675"/>
            <a:ext cx="4572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3929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080483c4 &lt;main&gt;: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80483d5:   c7 04 24 38 85 04 08    movl   $0x8048538,(%esp)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80483dc:   e8 17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80482f8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80483e1:   8d 45 f8                lea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80483e4:   89 44 24 04             mov    %eax,0x4(%esp)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80483e8:   c7 04 24 48 85 04 08    movl   $0x8048548,(%esp)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80483ef:   e8 e4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80482d8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scanf@plt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80483f4:   8b 45 f8                mov    0xfffffff8(%ebp),%eax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80483f7:   83 f8 7b                cmp    $0x7b,%eax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80483fa:   75 0e                   jne    804840a &lt;main+0x46&gt;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80483fc:   c7 04 24 4b 85 04 08    movl   $0x804854b,(%esp)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8048403:   e8 c0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8048408: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0c                   jmp    8048416 &lt;main+0x52&gt;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804840a:   c7 04 24 54 85 04 08    movl   $0x8048554,(%esp)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8048411:   e8 b2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call   80482c8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puts@plt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8048416:   b8 00 00 00 00          mov    $0x0,%eax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8048423:   c3                      ret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4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GNU Tools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Install GNU Tools</a:t>
            </a:r>
            <a:endParaRPr lang="en-US" altLang="zh-CN" sz="2800" dirty="0" smtClean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apt-get install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build-essential</a:t>
            </a:r>
            <a:endParaRPr lang="en-US" altLang="zh-CN" b="1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altLang="zh-CN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gdb</a:t>
            </a:r>
            <a:endParaRPr lang="en-US" altLang="zh-CN" sz="2000" i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767652" lvl="2" indent="0" fontAlgn="auto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85074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Bomb!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066800"/>
            <a:ext cx="4038600" cy="3962400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Binary Bomb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Defuse Bomb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Using GDB</a:t>
            </a: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752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86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ng.Chen.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ng.Chen.Presentation">
      <a:majorFont>
        <a:latin typeface="Calibri"/>
        <a:ea typeface="华文楷体"/>
        <a:cs typeface=""/>
      </a:majorFont>
      <a:minorFont>
        <a:latin typeface="Corbel"/>
        <a:ea typeface="宋体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Rong.Chen.Presentation</Template>
  <TotalTime>3328</TotalTime>
  <Words>4616</Words>
  <Application>Microsoft Office PowerPoint</Application>
  <PresentationFormat>On-screen Show (4:3)</PresentationFormat>
  <Paragraphs>734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Rong.Chen.Presentation</vt:lpstr>
      <vt:lpstr>TUTORIAL LESSON Assembly</vt:lpstr>
      <vt:lpstr>OUTLINE</vt:lpstr>
      <vt:lpstr>PowerPoint Presentation</vt:lpstr>
      <vt:lpstr>GNU Tools</vt:lpstr>
      <vt:lpstr>GNU Tools</vt:lpstr>
      <vt:lpstr>GNU Tools</vt:lpstr>
      <vt:lpstr>PowerPoint Presentation</vt:lpstr>
      <vt:lpstr>GNU Tools</vt:lpstr>
      <vt:lpstr>PowerPoint Presentation</vt:lpstr>
      <vt:lpstr>Defuse  Bomb </vt:lpstr>
      <vt:lpstr>Demo</vt:lpstr>
      <vt:lpstr>PowerPoint Presentation</vt:lpstr>
      <vt:lpstr>PowerPoint Presentation</vt:lpstr>
      <vt:lpstr>Step by Step</vt:lpstr>
      <vt:lpstr>PowerPoint Presentation</vt:lpstr>
      <vt:lpstr>PowerPoint Presentation</vt:lpstr>
      <vt:lpstr>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by Step</vt:lpstr>
      <vt:lpstr>PowerPoint Presentation</vt:lpstr>
      <vt:lpstr>PowerPoint Presentation</vt:lpstr>
      <vt:lpstr>PowerPoint Presentation</vt:lpstr>
      <vt:lpstr>PowerPoint Presentation</vt:lpstr>
      <vt:lpstr>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Vagrant: Live Migration of virtual machines among Heterogeneous VMMs </dc:title>
  <dc:creator/>
  <cp:lastModifiedBy>Rong</cp:lastModifiedBy>
  <cp:revision>78</cp:revision>
  <dcterms:created xsi:type="dcterms:W3CDTF">2006-08-16T00:00:00Z</dcterms:created>
  <dcterms:modified xsi:type="dcterms:W3CDTF">2013-03-27T09:11:13Z</dcterms:modified>
</cp:coreProperties>
</file>