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39" r:id="rId2"/>
    <p:sldId id="340" r:id="rId3"/>
    <p:sldId id="344" r:id="rId4"/>
    <p:sldId id="349" r:id="rId5"/>
    <p:sldId id="350" r:id="rId6"/>
    <p:sldId id="351" r:id="rId7"/>
    <p:sldId id="353" r:id="rId8"/>
    <p:sldId id="352" r:id="rId9"/>
    <p:sldId id="357" r:id="rId10"/>
    <p:sldId id="354" r:id="rId11"/>
    <p:sldId id="356" r:id="rId12"/>
    <p:sldId id="359" r:id="rId13"/>
    <p:sldId id="358" r:id="rId14"/>
    <p:sldId id="362" r:id="rId15"/>
    <p:sldId id="363" r:id="rId16"/>
    <p:sldId id="36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6" autoAdjust="0"/>
    <p:restoredTop sz="94660"/>
  </p:normalViewPr>
  <p:slideViewPr>
    <p:cSldViewPr>
      <p:cViewPr varScale="1">
        <p:scale>
          <a:sx n="69" d="100"/>
          <a:sy n="69" d="100"/>
        </p:scale>
        <p:origin x="-1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01E3EB1-CF73-4D8F-9AB0-EAB210580BE1}" type="datetimeFigureOut">
              <a:rPr lang="zh-CN" altLang="en-US"/>
              <a:pPr>
                <a:defRPr/>
              </a:pPr>
              <a:t>2015-07-09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F826042-6578-4F07-B4DA-8661985D58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113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8752ED-B309-4730-89A4-F4EC6CAA67D8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2E573D-C993-4E39-911F-25803C0C79D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2F30B44-D5F8-4732-AF64-F64EF4839BE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2F30B44-D5F8-4732-AF64-F64EF4839BE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2F30B44-D5F8-4732-AF64-F64EF4839BE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2F30B44-D5F8-4732-AF64-F64EF4839BE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2F30B44-D5F8-4732-AF64-F64EF4839BE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ECA93D-FB64-4B23-8F87-90F6F4D5F40D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0534F5-B0F8-4B05-BD5F-8A18BB94595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30F8D8-07B4-465A-9C3C-D892406EF92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2E573D-C993-4E39-911F-25803C0C79D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2E573D-C993-4E39-911F-25803C0C79D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F2FDF74-4152-4AA0-8A7A-B3503D2CF567}" type="datetimeFigureOut">
              <a:rPr lang="en-US"/>
              <a:pPr>
                <a:defRPr/>
              </a:pPr>
              <a:t>7/9/2015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8D4EEA5-12B9-43F5-9A87-804A3E85D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F97DE-5CA6-464F-8B6A-0FC07EF99A64}" type="datetimeFigureOut">
              <a:rPr lang="en-US"/>
              <a:pPr>
                <a:defRPr/>
              </a:pPr>
              <a:t>7/9/2015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C5793-D196-42DE-A5C0-72842BD32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FE988-AFDC-45F9-ADE0-91EBA9C8B6B2}" type="datetimeFigureOut">
              <a:rPr lang="en-US"/>
              <a:pPr>
                <a:defRPr/>
              </a:pPr>
              <a:t>7/9/2015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8AA45-4C50-4DF6-A75B-53A6B6930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F5ACE-E405-47E6-B9F8-1827B3D47748}" type="datetimeFigureOut">
              <a:rPr lang="en-US"/>
              <a:pPr>
                <a:defRPr/>
              </a:pPr>
              <a:t>7/9/2015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06FEA-CA59-42BC-A7EA-542B6026C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6C17513-780C-4867-9D3C-DC5C3E0482BC}" type="datetimeFigureOut">
              <a:rPr lang="en-US"/>
              <a:pPr>
                <a:defRPr/>
              </a:pPr>
              <a:t>7/9/2015</a:t>
            </a:fld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104D84D-B146-4E93-B290-976C56BE9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E2CE5C1-87D6-4614-9197-52484AB27E1E}" type="datetimeFigureOut">
              <a:rPr lang="en-US"/>
              <a:pPr>
                <a:defRPr/>
              </a:pPr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2BC6DF1-DCAE-47A0-B81E-1E4AD4F8B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D5250D8-7EC1-4F0C-A568-957C6CD0963A}" type="datetimeFigureOut">
              <a:rPr lang="en-US"/>
              <a:pPr>
                <a:defRPr/>
              </a:pPr>
              <a:t>7/9/2015</a:t>
            </a:fld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E78B4AB-27AE-47EA-B742-3CB2DD321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D6CFB-B188-4FB7-AFBF-6186E975DD4B}" type="datetimeFigureOut">
              <a:rPr lang="en-US"/>
              <a:pPr>
                <a:defRPr/>
              </a:pPr>
              <a:t>7/9/2015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E080E-C7FA-45EF-87EC-32C882EA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563BA3-C074-402B-B15E-2C6DCAFB3CDA}" type="datetimeFigureOut">
              <a:rPr lang="en-US"/>
              <a:pPr>
                <a:defRPr/>
              </a:pPr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6DC3B4-3255-4AAC-941A-5BAB1B58B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616DC-76DC-4871-AB96-CF32B0864D16}" type="datetimeFigureOut">
              <a:rPr lang="en-US"/>
              <a:pPr>
                <a:defRPr/>
              </a:pPr>
              <a:t>7/9/2015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4F6AD-A3C9-4F0F-A7B5-6D522AF29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63592" y="1300307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4512" y="1299332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D0B6C8-F3B0-442D-9F08-B7399CBB32E7}" type="datetimeFigureOut">
              <a:rPr lang="en-US"/>
              <a:pPr>
                <a:defRPr/>
              </a:pPr>
              <a:t>7/9/2015</a:t>
            </a:fld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E719A64-9EC3-4C09-B3A6-08FE660343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smtClean="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7D65EDB8-0917-4481-A541-577E03670099}" type="datetimeFigureOut">
              <a:rPr lang="en-US"/>
              <a:pPr>
                <a:defRPr/>
              </a:pPr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E8D4426C-E2BD-43FB-A7C7-16D2F44F1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85" r:id="rId4"/>
    <p:sldLayoutId id="2147483686" r:id="rId5"/>
    <p:sldLayoutId id="2147483679" r:id="rId6"/>
    <p:sldLayoutId id="2147483687" r:id="rId7"/>
    <p:sldLayoutId id="2147483680" r:id="rId8"/>
    <p:sldLayoutId id="2147483688" r:id="rId9"/>
    <p:sldLayoutId id="2147483681" r:id="rId10"/>
    <p:sldLayoutId id="2147483682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rgbClr val="CCFFFF"/>
          </a:solidFill>
          <a:latin typeface="+mj-lt"/>
          <a:ea typeface="+mj-ea"/>
          <a:cs typeface="华文楷体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9pPr>
      <a:extLst/>
    </p:titleStyle>
    <p:bodyStyle>
      <a:lvl1pPr marL="411163" indent="-342900" algn="l" rtl="0" fontAlgn="base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fontAlgn="base">
        <a:spcBef>
          <a:spcPct val="20000"/>
        </a:spcBef>
        <a:spcAft>
          <a:spcPct val="0"/>
        </a:spcAft>
        <a:buClr>
          <a:srgbClr val="0BD0D9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ngchen@sjt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11096"/>
            <a:ext cx="7772400" cy="1975104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7200" cap="none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T</a:t>
            </a:r>
            <a:r>
              <a:rPr lang="en-US" altLang="zh-CN" sz="5600" cap="none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UTORIAL </a:t>
            </a:r>
            <a:r>
              <a:rPr lang="en-US" altLang="zh-CN" sz="7200" cap="none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L</a:t>
            </a:r>
            <a:r>
              <a:rPr lang="en-US" altLang="zh-CN" sz="5600" cap="none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ESSON</a:t>
            </a:r>
            <a:br>
              <a:rPr lang="en-US" altLang="zh-CN" sz="5600" cap="none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</a:br>
            <a:r>
              <a:rPr lang="en-US" altLang="zh-CN" sz="7200" cap="none" dirty="0" smtClean="0">
                <a:solidFill>
                  <a:srgbClr val="FF3F8D"/>
                </a:solidFill>
                <a:latin typeface="Tempus Sans ITC" pitchFamily="82" charset="0"/>
                <a:ea typeface="Verdana" pitchFamily="34" charset="0"/>
                <a:cs typeface="Verdana" pitchFamily="34" charset="0"/>
              </a:rPr>
              <a:t>Debugging</a:t>
            </a:r>
            <a:endParaRPr lang="zh-CN" altLang="en-US" sz="6000" cap="none" dirty="0">
              <a:solidFill>
                <a:srgbClr val="FF3F8D"/>
              </a:solidFill>
              <a:latin typeface="Tempus Sans ITC" pitchFamily="82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772400" cy="2209800"/>
          </a:xfrm>
        </p:spPr>
        <p:txBody>
          <a:bodyPr anchor="t"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CN" dirty="0" smtClean="0"/>
              <a:t>Institute of Parallel and Distributed Systems (iPads)</a:t>
            </a: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CN" dirty="0" smtClean="0"/>
              <a:t>Shanghai Jiao Tong University</a:t>
            </a: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altLang="zh-CN" dirty="0" smtClean="0"/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CN" dirty="0" smtClean="0"/>
              <a:t>Rong Chen</a:t>
            </a: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CN" dirty="0" smtClean="0">
                <a:hlinkClick r:id="rId3"/>
              </a:rPr>
              <a:t>rongchen</a:t>
            </a:r>
            <a:r>
              <a:rPr lang="en-US" altLang="zh-CN" dirty="0" smtClean="0">
                <a:latin typeface="+mj-lt"/>
                <a:hlinkClick r:id="rId3"/>
              </a:rPr>
              <a:t>@</a:t>
            </a:r>
            <a:r>
              <a:rPr lang="en-US" altLang="zh-CN" dirty="0" smtClean="0">
                <a:hlinkClick r:id="rId3"/>
              </a:rPr>
              <a:t>sjtu.edu.cn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3184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>
            <a:normAutofit/>
          </a:bodyPr>
          <a:lstStyle/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Pre-requisite</a:t>
            </a:r>
            <a:r>
              <a:rPr lang="en-US" altLang="zh-CN" sz="3200" dirty="0" smtClean="0"/>
              <a:t>		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/>
              <a:t>Debugging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733800" y="1323975"/>
            <a:ext cx="4038600" cy="4314825"/>
          </a:xfrm>
        </p:spPr>
        <p:txBody>
          <a:bodyPr>
            <a:normAutofit/>
          </a:bodyPr>
          <a:lstStyle/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/>
              <a:t> </a:t>
            </a:r>
            <a:endParaRPr lang="en-US" altLang="zh-CN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454914" lvl="1" indent="0" eaLnBrk="1" fontAlgn="auto" hangingPunct="1">
              <a:spcAft>
                <a:spcPts val="0"/>
              </a:spcAft>
              <a:buSzPct val="70000"/>
              <a:buNone/>
              <a:defRPr/>
            </a:pP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    Bug &amp; Warning</a:t>
            </a:r>
          </a:p>
          <a:p>
            <a:pPr marL="454914" lvl="1" indent="0" eaLnBrk="1" fontAlgn="auto" hangingPunct="1">
              <a:spcAft>
                <a:spcPts val="0"/>
              </a:spcAft>
              <a:buSzPct val="70000"/>
              <a:buNone/>
              <a:defRPr/>
            </a:pP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   Debugging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altLang="zh-CN" dirty="0" smtClean="0"/>
              <a:t>Examples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AC5549-492D-421C-A38C-05B1CFFADF19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 smtClean="0"/>
          </a:p>
        </p:txBody>
      </p:sp>
      <p:sp>
        <p:nvSpPr>
          <p:cNvPr id="8" name="Rectangle 7"/>
          <p:cNvSpPr/>
          <p:nvPr/>
        </p:nvSpPr>
        <p:spPr>
          <a:xfrm>
            <a:off x="1143000" y="2133600"/>
            <a:ext cx="2895600" cy="6096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038600" y="1600200"/>
            <a:ext cx="3657600" cy="18288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3962400" y="2133600"/>
            <a:ext cx="304800" cy="609600"/>
          </a:xfrm>
          <a:prstGeom prst="rect">
            <a:avLst/>
          </a:pr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47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0"/>
            <a:ext cx="8763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228600"/>
            <a:ext cx="8763000" cy="121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b="1" u="sng" dirty="0" smtClean="0">
                <a:latin typeface="Courier New" pitchFamily="49" charset="0"/>
                <a:ea typeface="+mn-ea"/>
                <a:cs typeface="Courier New" pitchFamily="49" charset="0"/>
              </a:rPr>
              <a:t>Example#1</a:t>
            </a: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b="1" dirty="0" err="1" smtClean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test.c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: In function ‘main’:</a:t>
            </a: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test.c:18: warning: implicit declaration of function ‘</a:t>
            </a:r>
            <a:r>
              <a:rPr lang="en-US" b="1" dirty="0" err="1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’</a:t>
            </a:r>
            <a:endParaRPr lang="en-US" b="1" dirty="0">
              <a:solidFill>
                <a:srgbClr val="00FF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1000" y="1600200"/>
            <a:ext cx="8763000" cy="99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b="1" u="sng" dirty="0" smtClean="0">
                <a:latin typeface="Courier New" pitchFamily="49" charset="0"/>
                <a:ea typeface="+mn-ea"/>
                <a:cs typeface="Courier New" pitchFamily="49" charset="0"/>
              </a:rPr>
              <a:t>Example#2</a:t>
            </a: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b="1" dirty="0" smtClean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test.c:6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: error: expected ‘,’ or ‘;’ before ‘</a:t>
            </a:r>
            <a:r>
              <a:rPr lang="en-US" b="1" dirty="0" err="1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struct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’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3810000"/>
            <a:ext cx="8763000" cy="121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b="1" u="sng" dirty="0" smtClean="0">
                <a:latin typeface="Courier New" pitchFamily="49" charset="0"/>
                <a:ea typeface="+mn-ea"/>
                <a:cs typeface="Courier New" pitchFamily="49" charset="0"/>
              </a:rPr>
              <a:t>Example#4</a:t>
            </a: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b="1" dirty="0" smtClean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test.c:18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: error: expected ‘;’ before ‘)’ token</a:t>
            </a: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test.c:18: error: expected statement before ‘)’ token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2667000"/>
            <a:ext cx="87630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b="1" u="sng" dirty="0" smtClean="0">
                <a:latin typeface="Courier New" pitchFamily="49" charset="0"/>
                <a:ea typeface="+mn-ea"/>
                <a:cs typeface="Courier New" pitchFamily="49" charset="0"/>
              </a:rPr>
              <a:t>Example#3</a:t>
            </a: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b="1" dirty="0" smtClean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test.c:18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: error: ‘j’ undeclared (first use in this function)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81000" y="5257800"/>
            <a:ext cx="8763000" cy="121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b="1" u="sng" dirty="0" smtClean="0">
                <a:latin typeface="Courier New" pitchFamily="49" charset="0"/>
                <a:ea typeface="+mn-ea"/>
                <a:cs typeface="Courier New" pitchFamily="49" charset="0"/>
              </a:rPr>
              <a:t>Example#5</a:t>
            </a: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test.c:27: error: conflicting types for ‘test’</a:t>
            </a: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test.c:4: note: previous declaration of ‘test’ was here</a:t>
            </a:r>
          </a:p>
        </p:txBody>
      </p:sp>
    </p:spTree>
    <p:extLst>
      <p:ext uri="{BB962C8B-B14F-4D97-AF65-F5344CB8AC3E}">
        <p14:creationId xmlns:p14="http://schemas.microsoft.com/office/powerpoint/2010/main" val="824796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0"/>
            <a:ext cx="8763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2286000"/>
            <a:ext cx="8763000" cy="121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b="1" u="sng" dirty="0" smtClean="0">
                <a:latin typeface="Courier New" pitchFamily="49" charset="0"/>
                <a:ea typeface="+mn-ea"/>
                <a:cs typeface="Courier New" pitchFamily="49" charset="0"/>
              </a:rPr>
              <a:t>Example#3</a:t>
            </a: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test.c:19: warning: too few arguments for format</a:t>
            </a: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test.c:22: warning: ‘x’ is used uninitialized in this function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1000" y="1219200"/>
            <a:ext cx="87630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b="1" u="sng" dirty="0" smtClean="0">
                <a:latin typeface="Courier New" pitchFamily="49" charset="0"/>
                <a:ea typeface="+mn-ea"/>
                <a:cs typeface="Courier New" pitchFamily="49" charset="0"/>
              </a:rPr>
              <a:t>Example#2</a:t>
            </a: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b="1" dirty="0" smtClean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test.c:16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: warning: unused variable ‘s’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3733800"/>
            <a:ext cx="8763000" cy="121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b="1" u="sng" dirty="0" smtClean="0">
                <a:latin typeface="Courier New" pitchFamily="49" charset="0"/>
                <a:ea typeface="+mn-ea"/>
                <a:cs typeface="Courier New" pitchFamily="49" charset="0"/>
              </a:rPr>
              <a:t>Example#4</a:t>
            </a: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b="1" dirty="0" err="1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test.c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: In function ‘main’:</a:t>
            </a: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b="1" dirty="0" smtClean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test.c:24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: warning: control reaches end of non-void </a:t>
            </a:r>
            <a:r>
              <a:rPr lang="en-US" b="1" dirty="0" smtClean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function</a:t>
            </a:r>
            <a:endParaRPr lang="en-US" b="1" dirty="0">
              <a:solidFill>
                <a:srgbClr val="00FF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81000" y="228600"/>
            <a:ext cx="8763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b="1" u="sng" dirty="0" smtClean="0">
                <a:latin typeface="Courier New" pitchFamily="49" charset="0"/>
                <a:ea typeface="+mn-ea"/>
                <a:cs typeface="Courier New" pitchFamily="49" charset="0"/>
              </a:rPr>
              <a:t>Example#1</a:t>
            </a: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test.c:22: warning: ‘x’ is used uninitialized in this function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81000" y="5181600"/>
            <a:ext cx="8763000" cy="121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b="1" u="sng" dirty="0" smtClean="0">
                <a:latin typeface="Courier New" pitchFamily="49" charset="0"/>
                <a:ea typeface="+mn-ea"/>
                <a:cs typeface="Courier New" pitchFamily="49" charset="0"/>
              </a:rPr>
              <a:t>Example#5</a:t>
            </a: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b="1" dirty="0" err="1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test.c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: In function ‘test’:</a:t>
            </a: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test.c:30: warning: assignment makes pointer from integer without a cast</a:t>
            </a:r>
          </a:p>
        </p:txBody>
      </p:sp>
    </p:spTree>
    <p:extLst>
      <p:ext uri="{BB962C8B-B14F-4D97-AF65-F5344CB8AC3E}">
        <p14:creationId xmlns:p14="http://schemas.microsoft.com/office/powerpoint/2010/main" val="1010807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0"/>
            <a:ext cx="8763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228600"/>
            <a:ext cx="8763000" cy="6477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1163" lvl="0" indent="-342900" algn="ctr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2800" b="1" u="sng" dirty="0" smtClean="0">
                <a:latin typeface="Courier New" pitchFamily="49" charset="0"/>
                <a:ea typeface="+mn-ea"/>
                <a:cs typeface="Courier New" pitchFamily="49" charset="0"/>
              </a:rPr>
              <a:t>It’s a joke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 ^o^</a:t>
            </a: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endParaRPr lang="en-US" sz="1200" b="1" dirty="0" smtClean="0">
              <a:solidFill>
                <a:srgbClr val="00FF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  <a:ea typeface="+mn-ea"/>
                <a:cs typeface="Courier New" pitchFamily="49" charset="0"/>
              </a:rPr>
              <a:t>It’s a “Hello world!”</a:t>
            </a:r>
          </a:p>
          <a:p>
            <a:pPr marL="868363" lvl="1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2000" b="1" dirty="0" err="1" smtClean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main(void</a:t>
            </a:r>
            <a:r>
              <a:rPr lang="en-US" sz="2000" b="1" dirty="0" smtClean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  <a:endParaRPr lang="en-US" sz="2000" b="1" dirty="0">
              <a:solidFill>
                <a:srgbClr val="00FF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868363" lvl="1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2000" b="1" dirty="0" smtClean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000" b="1" dirty="0" smtClean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(“hello world!\n”);</a:t>
            </a:r>
            <a:endParaRPr lang="en-US" sz="2000" b="1" dirty="0">
              <a:solidFill>
                <a:srgbClr val="00FF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868363" lvl="1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2000" b="1" dirty="0" smtClean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    return </a:t>
            </a: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0;</a:t>
            </a:r>
          </a:p>
          <a:p>
            <a:pPr marL="868363" lvl="1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2000" b="1" dirty="0" smtClean="0">
                <a:solidFill>
                  <a:srgbClr val="00FF00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endParaRPr lang="en-US" sz="2000" b="1" dirty="0" smtClean="0">
              <a:solidFill>
                <a:srgbClr val="00FF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  <a:ea typeface="+mn-ea"/>
                <a:cs typeface="Courier New" pitchFamily="49" charset="0"/>
              </a:rPr>
              <a:t>How about this code?</a:t>
            </a:r>
          </a:p>
          <a:p>
            <a:pPr marL="868363" lvl="1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altLang="zh-CN" sz="2000" b="1" dirty="0" err="1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main(void) {</a:t>
            </a:r>
          </a:p>
          <a:p>
            <a:pPr marL="868363" lvl="1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altLang="zh-CN" sz="20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(“hello world!\n”);</a:t>
            </a:r>
          </a:p>
          <a:p>
            <a:pPr marL="868363" lvl="1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endParaRPr lang="en-US" altLang="zh-CN" sz="2000" b="1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marL="868363" lvl="1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   http://ipads.se.sjtu.edu.cn/courses/ics</a:t>
            </a:r>
          </a:p>
          <a:p>
            <a:pPr marL="868363" lvl="1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endParaRPr lang="en-US" altLang="zh-CN" sz="2000" b="1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marL="868363" lvl="1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altLang="zh-CN" sz="20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868363" lvl="1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altLang="zh-CN" sz="20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2000" b="1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244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0"/>
            <a:ext cx="8763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228600"/>
            <a:ext cx="8763000" cy="6477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1163" lvl="0" indent="-342900" algn="ctr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2800" b="1" u="sng" dirty="0" smtClean="0">
                <a:latin typeface="Courier New" pitchFamily="49" charset="0"/>
                <a:ea typeface="+mn-ea"/>
                <a:cs typeface="Courier New" pitchFamily="49" charset="0"/>
              </a:rPr>
              <a:t>It’s a joke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 ^o^</a:t>
            </a: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endParaRPr lang="en-US" sz="1200" b="1" dirty="0" smtClean="0">
              <a:solidFill>
                <a:srgbClr val="00FF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2400" b="1" dirty="0" smtClean="0">
                <a:solidFill>
                  <a:srgbClr val="FFC000"/>
                </a:solidFill>
                <a:latin typeface="+mj-ea"/>
                <a:ea typeface="+mj-ea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  <a:latin typeface="+mj-ea"/>
                <a:ea typeface="+mj-ea"/>
                <a:cs typeface="Courier New" pitchFamily="49" charset="0"/>
              </a:rPr>
              <a:t>    </a:t>
            </a:r>
            <a:r>
              <a:rPr lang="zh-CN" altLang="en-US" sz="2400" b="1" dirty="0" smtClean="0">
                <a:solidFill>
                  <a:srgbClr val="FFC000"/>
                </a:solidFill>
                <a:latin typeface="+mj-ea"/>
                <a:ea typeface="+mj-ea"/>
                <a:cs typeface="Courier New" pitchFamily="49" charset="0"/>
              </a:rPr>
              <a:t>趋向于 </a:t>
            </a:r>
            <a:r>
              <a:rPr lang="en-US" altLang="zh-CN" sz="2400" b="1" dirty="0" smtClean="0">
                <a:solidFill>
                  <a:srgbClr val="FFC000"/>
                </a:solidFill>
                <a:latin typeface="Courier New" pitchFamily="49" charset="0"/>
                <a:ea typeface="+mj-ea"/>
                <a:cs typeface="Courier New" pitchFamily="49" charset="0"/>
              </a:rPr>
              <a:t>”</a:t>
            </a:r>
            <a:r>
              <a:rPr lang="en-US" altLang="zh-CN" sz="2400" b="1" dirty="0" smtClean="0">
                <a:solidFill>
                  <a:srgbClr val="FFC000"/>
                </a:solidFill>
                <a:latin typeface="Courier New" pitchFamily="49" charset="0"/>
                <a:ea typeface="+mj-ea"/>
                <a:cs typeface="Courier New" pitchFamily="49" charset="0"/>
              </a:rPr>
              <a:t>--&gt;”</a:t>
            </a:r>
            <a:endParaRPr lang="en-US" sz="2400" b="1" dirty="0" smtClean="0">
              <a:solidFill>
                <a:srgbClr val="FFC000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marL="868363" lvl="1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endParaRPr lang="en-US" altLang="zh-CN" sz="2000" b="1" dirty="0">
              <a:solidFill>
                <a:srgbClr val="00FF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868363" lvl="1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altLang="zh-CN" sz="20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0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include &lt;</a:t>
            </a:r>
            <a:r>
              <a:rPr lang="en-US" altLang="zh-CN" sz="2000" b="1" dirty="0" err="1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0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868363" lvl="1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altLang="zh-CN" sz="20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US" altLang="zh-CN" sz="2000" b="1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marL="868363" lvl="1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altLang="zh-CN" sz="2000" b="1" dirty="0" err="1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main(void</a:t>
            </a:r>
            <a:r>
              <a:rPr lang="en-US" altLang="zh-CN" sz="20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altLang="zh-CN" sz="2000" b="1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marL="868363" lvl="1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altLang="zh-CN" sz="20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x = 10</a:t>
            </a:r>
            <a:r>
              <a:rPr lang="en-US" altLang="zh-CN" sz="20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868363" lvl="1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altLang="zh-CN" sz="20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0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while (x --&gt; 0) </a:t>
            </a:r>
            <a:r>
              <a:rPr lang="en-US" altLang="zh-CN" sz="20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868363" lvl="1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altLang="zh-CN" sz="20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sz="2000" b="1" dirty="0" err="1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("%d ", x</a:t>
            </a:r>
            <a:r>
              <a:rPr lang="en-US" altLang="zh-CN" sz="20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68363" lvl="1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altLang="zh-CN" sz="20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868363" lvl="1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altLang="zh-CN" sz="20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("\n</a:t>
            </a:r>
            <a:r>
              <a:rPr lang="en-US" altLang="zh-CN" sz="20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868363" lvl="1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altLang="zh-CN" sz="20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altLang="zh-CN" sz="20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z="20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868363" lvl="1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altLang="zh-CN" sz="20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2587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0"/>
            <a:ext cx="8763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228600"/>
            <a:ext cx="87630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1163" lvl="0" indent="-342900" algn="ctr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2800" b="1" u="sng" dirty="0" smtClean="0">
                <a:latin typeface="Courier New" pitchFamily="49" charset="0"/>
                <a:ea typeface="+mn-ea"/>
                <a:cs typeface="Courier New" pitchFamily="49" charset="0"/>
              </a:rPr>
              <a:t>It’s a joke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 ^o^</a:t>
            </a: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endParaRPr lang="en-US" sz="1200" b="1" dirty="0" smtClean="0">
              <a:solidFill>
                <a:srgbClr val="00FF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11163" lvl="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2400" b="1" dirty="0" smtClean="0">
                <a:solidFill>
                  <a:srgbClr val="FFC000"/>
                </a:solidFill>
                <a:latin typeface="+mj-ea"/>
                <a:ea typeface="+mj-ea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  <a:latin typeface="+mj-ea"/>
                <a:ea typeface="+mj-ea"/>
                <a:cs typeface="Courier New" pitchFamily="49" charset="0"/>
              </a:rPr>
              <a:t>    </a:t>
            </a:r>
            <a:endParaRPr lang="en-US" altLang="zh-CN" sz="2000" b="1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93" y="2320636"/>
            <a:ext cx="804041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182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FB55B8-1AC0-4A94-95E1-52F6648AD8D9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 smtClean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3048000" y="3286124"/>
            <a:ext cx="2928958" cy="92869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5600" spc="-100" dirty="0">
                <a:latin typeface="+mj-lt"/>
                <a:ea typeface="+mj-ea"/>
                <a:cs typeface="+mj-cs"/>
              </a:rPr>
              <a:t>Thanks</a:t>
            </a:r>
            <a:endParaRPr lang="zh-CN" altLang="en-US" sz="5600" spc="-1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34407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OUTLINE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C50241-9EDC-4206-B910-25D004FBA4D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 smtClean="0"/>
          </a:p>
        </p:txBody>
      </p:sp>
      <p:sp>
        <p:nvSpPr>
          <p:cNvPr id="10245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/>
          <a:lstStyle/>
          <a:p>
            <a:pPr>
              <a:lnSpc>
                <a:spcPts val="4500"/>
              </a:lnSpc>
              <a:buSzPct val="50000"/>
              <a:buNone/>
            </a:pPr>
            <a:r>
              <a:rPr lang="en-US" altLang="zh-CN" sz="3200" dirty="0" smtClean="0"/>
              <a:t>Pre-requisite</a:t>
            </a:r>
          </a:p>
          <a:p>
            <a:pPr>
              <a:lnSpc>
                <a:spcPts val="4500"/>
              </a:lnSpc>
              <a:buSzPct val="50000"/>
              <a:buNone/>
            </a:pPr>
            <a:r>
              <a:rPr lang="en-US" altLang="zh-CN" sz="3200" smtClean="0"/>
              <a:t>Debugging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981758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>
            <a:normAutofit/>
          </a:bodyPr>
          <a:lstStyle/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None/>
              <a:defRPr/>
            </a:pPr>
            <a:r>
              <a:rPr lang="en-US" altLang="zh-CN" sz="3200" dirty="0" smtClean="0"/>
              <a:t>Pre-requisite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Debugging 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82EDCB-D4B8-4294-BD83-CDD2B6F5CBC9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 smtClean="0"/>
          </a:p>
        </p:txBody>
      </p:sp>
      <p:sp>
        <p:nvSpPr>
          <p:cNvPr id="8" name="Rectangle 7"/>
          <p:cNvSpPr/>
          <p:nvPr/>
        </p:nvSpPr>
        <p:spPr>
          <a:xfrm>
            <a:off x="1143000" y="1447800"/>
            <a:ext cx="2895600" cy="6096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334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</a:rPr>
              <a:t>GCC Tools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47244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Install GCC Tools</a:t>
            </a:r>
            <a:endParaRPr lang="en-US" altLang="zh-CN" sz="2800" dirty="0" smtClean="0"/>
          </a:p>
          <a:p>
            <a:pPr marL="996252" lvl="2" fontAlgn="auto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apt-get install</a:t>
            </a:r>
            <a:r>
              <a:rPr lang="en-US" altLang="zh-CN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build-essential</a:t>
            </a:r>
            <a:endParaRPr lang="en-US" altLang="zh-CN" b="1" dirty="0" smtClean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pPr marL="767652" lvl="2" indent="0" fontAlgn="auto">
              <a:spcAft>
                <a:spcPts val="0"/>
              </a:spcAft>
              <a:buClr>
                <a:srgbClr val="009DD9"/>
              </a:buClr>
              <a:buNone/>
              <a:defRPr/>
            </a:pP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785074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>
            <a:normAutofit/>
          </a:bodyPr>
          <a:lstStyle/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Pre-requisite</a:t>
            </a:r>
            <a:r>
              <a:rPr lang="en-US" altLang="zh-CN" sz="3200" dirty="0" smtClean="0"/>
              <a:t>		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/>
              <a:t>Debugging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733800" y="1323975"/>
            <a:ext cx="4038600" cy="4314825"/>
          </a:xfrm>
        </p:spPr>
        <p:txBody>
          <a:bodyPr>
            <a:normAutofit/>
          </a:bodyPr>
          <a:lstStyle/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/>
              <a:t> </a:t>
            </a:r>
            <a:endParaRPr lang="en-US" altLang="zh-CN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altLang="zh-CN" dirty="0"/>
              <a:t>b</a:t>
            </a:r>
            <a:r>
              <a:rPr lang="en-US" altLang="zh-CN" dirty="0" smtClean="0"/>
              <a:t>ug &amp; warning</a:t>
            </a:r>
          </a:p>
          <a:p>
            <a:pPr marL="454914" lvl="1" indent="0" eaLnBrk="1" fontAlgn="auto" hangingPunct="1">
              <a:spcAft>
                <a:spcPts val="0"/>
              </a:spcAft>
              <a:buSzPct val="70000"/>
              <a:buNone/>
              <a:defRPr/>
            </a:pP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    debugging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    examples</a:t>
            </a: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AC5549-492D-421C-A38C-05B1CFFADF19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 smtClean="0"/>
          </a:p>
        </p:txBody>
      </p:sp>
      <p:sp>
        <p:nvSpPr>
          <p:cNvPr id="8" name="Rectangle 7"/>
          <p:cNvSpPr/>
          <p:nvPr/>
        </p:nvSpPr>
        <p:spPr>
          <a:xfrm>
            <a:off x="1143000" y="2133600"/>
            <a:ext cx="2895600" cy="6096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038600" y="1600200"/>
            <a:ext cx="3657600" cy="18288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3962400" y="2133600"/>
            <a:ext cx="304800" cy="609600"/>
          </a:xfrm>
          <a:prstGeom prst="rect">
            <a:avLst/>
          </a:pr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90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</a:rPr>
              <a:t>Bug &amp; Warning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47244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Bug</a:t>
            </a:r>
          </a:p>
          <a:p>
            <a:pPr lvl="1"/>
            <a:r>
              <a:rPr lang="en-US" altLang="zh-CN" sz="2800" dirty="0" smtClean="0"/>
              <a:t>Grammar</a:t>
            </a:r>
            <a:endParaRPr lang="en-US" altLang="zh-CN" sz="2400" dirty="0" smtClean="0"/>
          </a:p>
          <a:p>
            <a:pPr marL="996252" lvl="2" fontAlgn="auto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a b;</a:t>
            </a:r>
            <a:r>
              <a:rPr lang="en-US" altLang="zh-CN" sz="2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altLang="zh-CN" b="1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sz="2800" dirty="0" smtClean="0"/>
              <a:t>Semantics</a:t>
            </a:r>
            <a:endParaRPr lang="en-US" altLang="zh-CN" sz="2400" dirty="0"/>
          </a:p>
          <a:p>
            <a:pPr marL="996252" lvl="2" fontAlgn="auto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a[2]; a[2]=2;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3200" dirty="0" smtClean="0"/>
              <a:t>Warning</a:t>
            </a:r>
            <a:endParaRPr lang="en-US" altLang="zh-CN" sz="2800" dirty="0"/>
          </a:p>
          <a:p>
            <a:pPr marL="996252" lvl="2" fontAlgn="auto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a; b=a;		</a:t>
            </a:r>
            <a:endParaRPr lang="en-US" altLang="zh-CN" sz="2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 smtClean="0"/>
          </a:p>
        </p:txBody>
      </p:sp>
      <p:sp>
        <p:nvSpPr>
          <p:cNvPr id="5" name="Rectangle 4"/>
          <p:cNvSpPr/>
          <p:nvPr/>
        </p:nvSpPr>
        <p:spPr>
          <a:xfrm>
            <a:off x="5959313" y="2590800"/>
            <a:ext cx="2117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FFFF00"/>
                </a:solidFill>
                <a:latin typeface="Courier New" pitchFamily="49" charset="0"/>
                <a:ea typeface="宋体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rgbClr val="FFFF00"/>
                </a:solidFill>
                <a:latin typeface="Courier New" pitchFamily="49" charset="0"/>
                <a:ea typeface="宋体"/>
                <a:cs typeface="Courier New" pitchFamily="49" charset="0"/>
              </a:rPr>
              <a:t> a</a:t>
            </a:r>
            <a:r>
              <a:rPr lang="en-US" altLang="zh-CN" sz="2800" b="1" dirty="0">
                <a:solidFill>
                  <a:srgbClr val="FF0000"/>
                </a:solidFill>
                <a:latin typeface="Courier New" pitchFamily="49" charset="0"/>
                <a:ea typeface="宋体"/>
                <a:cs typeface="Courier New" pitchFamily="49" charset="0"/>
              </a:rPr>
              <a:t>,</a:t>
            </a:r>
            <a:r>
              <a:rPr lang="en-US" altLang="zh-CN" sz="2800" b="1" dirty="0">
                <a:solidFill>
                  <a:srgbClr val="FFFF00"/>
                </a:solidFill>
                <a:latin typeface="Courier New" pitchFamily="49" charset="0"/>
                <a:ea typeface="宋体"/>
                <a:cs typeface="Courier New" pitchFamily="49" charset="0"/>
              </a:rPr>
              <a:t> b;</a:t>
            </a:r>
            <a:endParaRPr lang="zh-CN" alt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5943600" y="3581400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Courier New" pitchFamily="49" charset="0"/>
                <a:ea typeface="宋体"/>
                <a:cs typeface="Courier New" pitchFamily="49" charset="0"/>
              </a:rPr>
              <a:t>a[</a:t>
            </a:r>
            <a:r>
              <a:rPr lang="en-US" altLang="zh-CN" sz="2800" b="1" dirty="0">
                <a:solidFill>
                  <a:srgbClr val="FF0000"/>
                </a:solidFill>
                <a:latin typeface="Courier New" pitchFamily="49" charset="0"/>
                <a:ea typeface="宋体"/>
                <a:cs typeface="Courier New" pitchFamily="49" charset="0"/>
              </a:rPr>
              <a:t>0</a:t>
            </a:r>
            <a:r>
              <a:rPr lang="en-US" altLang="zh-CN" sz="2800" b="1" dirty="0">
                <a:solidFill>
                  <a:srgbClr val="FFFF00"/>
                </a:solidFill>
                <a:latin typeface="Courier New" pitchFamily="49" charset="0"/>
                <a:ea typeface="宋体"/>
                <a:cs typeface="Courier New" pitchFamily="49" charset="0"/>
              </a:rPr>
              <a:t>]=2;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43600" y="5191780"/>
            <a:ext cx="29770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FFFF00"/>
                </a:solidFill>
                <a:latin typeface="Courier New" pitchFamily="49" charset="0"/>
                <a:ea typeface="宋体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rgbClr val="FFFF00"/>
                </a:solidFill>
                <a:latin typeface="Courier New" pitchFamily="49" charset="0"/>
                <a:ea typeface="宋体"/>
                <a:cs typeface="Courier New" pitchFamily="49" charset="0"/>
              </a:rPr>
              <a:t> a</a:t>
            </a:r>
            <a:r>
              <a:rPr lang="en-US" altLang="zh-CN" sz="2800" b="1" dirty="0">
                <a:solidFill>
                  <a:srgbClr val="FF0000"/>
                </a:solidFill>
                <a:latin typeface="Courier New" pitchFamily="49" charset="0"/>
                <a:ea typeface="宋体"/>
                <a:cs typeface="Courier New" pitchFamily="49" charset="0"/>
              </a:rPr>
              <a:t>=0</a:t>
            </a:r>
            <a:r>
              <a:rPr lang="en-US" altLang="zh-CN" sz="2800" b="1" dirty="0">
                <a:solidFill>
                  <a:srgbClr val="FFFF00"/>
                </a:solidFill>
                <a:latin typeface="Courier New" pitchFamily="49" charset="0"/>
                <a:ea typeface="宋体"/>
                <a:cs typeface="Courier New" pitchFamily="49" charset="0"/>
              </a:rPr>
              <a:t>; b=a;</a:t>
            </a:r>
            <a:endParaRPr lang="zh-CN" alt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843362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>
            <a:normAutofit/>
          </a:bodyPr>
          <a:lstStyle/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Pre-requisite</a:t>
            </a:r>
            <a:r>
              <a:rPr lang="en-US" altLang="zh-CN" sz="3200" dirty="0" smtClean="0"/>
              <a:t>		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/>
              <a:t>Debugging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733800" y="1323975"/>
            <a:ext cx="4038600" cy="4314825"/>
          </a:xfrm>
        </p:spPr>
        <p:txBody>
          <a:bodyPr>
            <a:normAutofit/>
          </a:bodyPr>
          <a:lstStyle/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/>
              <a:t> </a:t>
            </a:r>
            <a:endParaRPr lang="en-US" altLang="zh-CN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454914" lvl="1" indent="0" eaLnBrk="1" fontAlgn="auto" hangingPunct="1">
              <a:spcAft>
                <a:spcPts val="0"/>
              </a:spcAft>
              <a:buSzPct val="70000"/>
              <a:buNone/>
              <a:defRPr/>
            </a:pP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    bug &amp; warning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altLang="zh-CN" dirty="0" smtClean="0"/>
              <a:t>debugging</a:t>
            </a:r>
          </a:p>
          <a:p>
            <a:pPr marL="454914" lvl="1" indent="0" eaLnBrk="1" fontAlgn="auto" hangingPunct="1">
              <a:spcAft>
                <a:spcPts val="0"/>
              </a:spcAft>
              <a:buSzPct val="70000"/>
              <a:buNone/>
              <a:defRPr/>
            </a:pP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    examples</a:t>
            </a: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AC5549-492D-421C-A38C-05B1CFFADF19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 smtClean="0"/>
          </a:p>
        </p:txBody>
      </p:sp>
      <p:sp>
        <p:nvSpPr>
          <p:cNvPr id="8" name="Rectangle 7"/>
          <p:cNvSpPr/>
          <p:nvPr/>
        </p:nvSpPr>
        <p:spPr>
          <a:xfrm>
            <a:off x="1143000" y="2133600"/>
            <a:ext cx="2895600" cy="6096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038600" y="1600200"/>
            <a:ext cx="3657600" cy="18288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3962400" y="2133600"/>
            <a:ext cx="304800" cy="609600"/>
          </a:xfrm>
          <a:prstGeom prst="rect">
            <a:avLst/>
          </a:pr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970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</a:rPr>
              <a:t>Debugging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47244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Debugging = Find + Fix</a:t>
            </a:r>
          </a:p>
          <a:p>
            <a:pPr marL="454025" lvl="1" indent="0">
              <a:buNone/>
            </a:pPr>
            <a:r>
              <a:rPr lang="en-US" altLang="zh-CN" sz="3200" i="1" dirty="0" smtClean="0">
                <a:solidFill>
                  <a:srgbClr val="FF0000"/>
                </a:solidFill>
              </a:rPr>
              <a:t>                     Core Competency !</a:t>
            </a:r>
          </a:p>
          <a:p>
            <a:pPr lvl="1"/>
            <a:endParaRPr lang="en-US" altLang="zh-CN" sz="1200" dirty="0"/>
          </a:p>
          <a:p>
            <a:pPr lvl="1"/>
            <a:r>
              <a:rPr lang="en-US" altLang="zh-CN" sz="2800" dirty="0" smtClean="0"/>
              <a:t>Compiling </a:t>
            </a:r>
            <a:r>
              <a:rPr lang="en-US" altLang="zh-CN" sz="2400" i="1" dirty="0" smtClean="0"/>
              <a:t>(HINTS: don’t miss warning)</a:t>
            </a:r>
          </a:p>
          <a:p>
            <a:pPr marL="996252" lvl="2" fontAlgn="auto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–Wall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–o test 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test.c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zh-CN" sz="1600" dirty="0" smtClean="0"/>
          </a:p>
          <a:p>
            <a:pPr lvl="1"/>
            <a:r>
              <a:rPr lang="en-US" altLang="zh-CN" sz="2800" dirty="0" smtClean="0"/>
              <a:t>Debugging </a:t>
            </a:r>
            <a:r>
              <a:rPr lang="en-US" altLang="zh-CN" sz="2400" i="1" dirty="0" smtClean="0"/>
              <a:t>(HINTS: code review first)</a:t>
            </a:r>
            <a:endParaRPr lang="en-US" altLang="zh-CN" sz="2400" i="1" dirty="0"/>
          </a:p>
          <a:p>
            <a:pPr marL="996252" lvl="2" fontAlgn="auto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pPr marL="996252" lvl="2" fontAlgn="auto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test</a:t>
            </a:r>
          </a:p>
          <a:p>
            <a:pPr marL="740664" lvl="1" fontAlgn="auto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437324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</a:rPr>
              <a:t>Debugging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47244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Debugging = Find + Fix + </a:t>
            </a:r>
            <a:r>
              <a:rPr lang="en-US" altLang="zh-CN" sz="3200" i="1" dirty="0" smtClean="0">
                <a:solidFill>
                  <a:srgbClr val="FF0000"/>
                </a:solidFill>
              </a:rPr>
              <a:t>Experience</a:t>
            </a:r>
          </a:p>
          <a:p>
            <a:pPr lvl="1"/>
            <a:r>
              <a:rPr lang="en-US" altLang="zh-CN" sz="2800" dirty="0" smtClean="0"/>
              <a:t>example#</a:t>
            </a: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altLang="zh-CN" sz="2800" dirty="0" smtClean="0"/>
              <a:t>: </a:t>
            </a:r>
            <a:r>
              <a:rPr lang="en-US" altLang="zh-CN" sz="2400" b="1" i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“Segmentation fault”</a:t>
            </a:r>
            <a:endParaRPr lang="en-US" altLang="zh-CN" b="1" i="1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sz="2800" dirty="0" smtClean="0"/>
              <a:t>example#</a:t>
            </a:r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altLang="zh-CN" sz="2800" dirty="0" smtClean="0"/>
              <a:t>: </a:t>
            </a:r>
          </a:p>
          <a:p>
            <a:pPr marL="627063" lvl="2" indent="0">
              <a:buNone/>
            </a:pPr>
            <a:r>
              <a:rPr lang="en-US" altLang="zh-CN" sz="1800" b="1" i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test.c:6: error: expected ‘,’ or ‘;’ before ‘</a:t>
            </a:r>
            <a:r>
              <a:rPr lang="en-US" altLang="zh-CN" sz="1800" b="1" i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sz="1800" b="1" i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627063" lvl="2" indent="0">
              <a:buNone/>
            </a:pPr>
            <a:r>
              <a:rPr lang="en-US" altLang="zh-CN" sz="1800" b="1" i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test.c:9: warning: data definition has no type or storage class</a:t>
            </a:r>
          </a:p>
          <a:p>
            <a:pPr marL="627063" lvl="2" indent="0">
              <a:buNone/>
            </a:pPr>
            <a:r>
              <a:rPr lang="en-US" altLang="zh-CN" sz="1800" b="1" i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test.c:9: warning: type defaults to ‘</a:t>
            </a:r>
            <a:r>
              <a:rPr lang="en-US" altLang="zh-CN" sz="1800" b="1" i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800" b="1" i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’ in </a:t>
            </a:r>
            <a:endParaRPr lang="en-US" altLang="zh-CN" sz="1800" b="1" i="1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627063" lvl="2" indent="0">
              <a:buNone/>
            </a:pPr>
            <a:r>
              <a:rPr lang="en-US" altLang="zh-CN" sz="1800" b="1" i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altLang="zh-CN" sz="1800" b="1" i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627063" lvl="2" indent="0">
              <a:buNone/>
            </a:pPr>
            <a:r>
              <a:rPr lang="en-US" altLang="zh-CN" sz="1800" b="1" i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test.c:16</a:t>
            </a:r>
            <a:r>
              <a:rPr lang="en-US" altLang="zh-CN" sz="1800" b="1" i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 warning: (near initialization for ‘s’)</a:t>
            </a:r>
          </a:p>
          <a:p>
            <a:pPr marL="627063" lvl="2" indent="0">
              <a:buNone/>
            </a:pPr>
            <a:r>
              <a:rPr lang="en-US" altLang="zh-CN" sz="1800" b="1" i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test.c:16: error: storage size of ‘s’ isn’t known</a:t>
            </a:r>
          </a:p>
          <a:p>
            <a:pPr marL="627063" lvl="2" indent="0">
              <a:buNone/>
            </a:pPr>
            <a:r>
              <a:rPr lang="en-US" altLang="zh-CN" sz="1800" b="1" i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test.c:21: error: request for member ‘a’ in something not a structure or union</a:t>
            </a:r>
          </a:p>
          <a:p>
            <a:pPr marL="627063" lvl="2" indent="0">
              <a:buNone/>
            </a:pPr>
            <a:r>
              <a:rPr lang="en-US" altLang="zh-CN" sz="1800" b="1" i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test.c:16: warning: unused variable ‘s</a:t>
            </a:r>
            <a:r>
              <a:rPr lang="en-US" altLang="zh-CN" sz="1800" b="1" i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’</a:t>
            </a:r>
            <a:endParaRPr lang="en-US" altLang="zh-CN" b="1" i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zh-CN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740664" lvl="1" fontAlgn="auto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483327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ng.Chen.Presentatio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Rong.Chen.Presentation">
      <a:majorFont>
        <a:latin typeface="Calibri"/>
        <a:ea typeface="华文楷体"/>
        <a:cs typeface=""/>
      </a:majorFont>
      <a:minorFont>
        <a:latin typeface="Corbel"/>
        <a:ea typeface="宋体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Rong.Chen.Presentation</Template>
  <TotalTime>3353</TotalTime>
  <Words>587</Words>
  <Application>Microsoft Office PowerPoint</Application>
  <PresentationFormat>On-screen Show (4:3)</PresentationFormat>
  <Paragraphs>157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Rong.Chen.Presentation</vt:lpstr>
      <vt:lpstr>TUTORIAL LESSON Debugging</vt:lpstr>
      <vt:lpstr>OUTLINE</vt:lpstr>
      <vt:lpstr>PowerPoint Presentation</vt:lpstr>
      <vt:lpstr>GCC Tools</vt:lpstr>
      <vt:lpstr>PowerPoint Presentation</vt:lpstr>
      <vt:lpstr>Bug &amp; Warning</vt:lpstr>
      <vt:lpstr>PowerPoint Presentation</vt:lpstr>
      <vt:lpstr>Debugging</vt:lpstr>
      <vt:lpstr>Debugging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Vagrant: Live Migration of virtual machines among Heterogeneous VMMs </dc:title>
  <dc:creator/>
  <cp:lastModifiedBy>Rong</cp:lastModifiedBy>
  <cp:revision>85</cp:revision>
  <dcterms:created xsi:type="dcterms:W3CDTF">2006-08-16T00:00:00Z</dcterms:created>
  <dcterms:modified xsi:type="dcterms:W3CDTF">2015-07-09T03:20:18Z</dcterms:modified>
</cp:coreProperties>
</file>