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59"/>
  </p:notesMasterIdLst>
  <p:sldIdLst>
    <p:sldId id="256" r:id="rId2"/>
    <p:sldId id="335" r:id="rId3"/>
    <p:sldId id="258" r:id="rId4"/>
    <p:sldId id="279" r:id="rId5"/>
    <p:sldId id="418" r:id="rId6"/>
    <p:sldId id="419" r:id="rId7"/>
    <p:sldId id="420" r:id="rId8"/>
    <p:sldId id="421" r:id="rId9"/>
    <p:sldId id="422" r:id="rId10"/>
    <p:sldId id="423" r:id="rId11"/>
    <p:sldId id="424" r:id="rId12"/>
    <p:sldId id="392" r:id="rId13"/>
    <p:sldId id="259" r:id="rId14"/>
    <p:sldId id="261" r:id="rId15"/>
    <p:sldId id="340" r:id="rId16"/>
    <p:sldId id="393" r:id="rId17"/>
    <p:sldId id="341" r:id="rId18"/>
    <p:sldId id="343" r:id="rId19"/>
    <p:sldId id="344" r:id="rId20"/>
    <p:sldId id="346" r:id="rId21"/>
    <p:sldId id="347" r:id="rId22"/>
    <p:sldId id="348" r:id="rId23"/>
    <p:sldId id="349" r:id="rId24"/>
    <p:sldId id="350" r:id="rId25"/>
    <p:sldId id="412" r:id="rId26"/>
    <p:sldId id="379" r:id="rId27"/>
    <p:sldId id="413" r:id="rId28"/>
    <p:sldId id="273" r:id="rId29"/>
    <p:sldId id="352" r:id="rId30"/>
    <p:sldId id="272" r:id="rId31"/>
    <p:sldId id="411" r:id="rId32"/>
    <p:sldId id="394" r:id="rId33"/>
    <p:sldId id="353" r:id="rId34"/>
    <p:sldId id="357" r:id="rId35"/>
    <p:sldId id="362" r:id="rId36"/>
    <p:sldId id="354" r:id="rId37"/>
    <p:sldId id="358" r:id="rId38"/>
    <p:sldId id="355" r:id="rId39"/>
    <p:sldId id="359" r:id="rId40"/>
    <p:sldId id="361" r:id="rId41"/>
    <p:sldId id="360" r:id="rId42"/>
    <p:sldId id="363" r:id="rId43"/>
    <p:sldId id="364" r:id="rId44"/>
    <p:sldId id="414" r:id="rId45"/>
    <p:sldId id="415" r:id="rId46"/>
    <p:sldId id="416" r:id="rId47"/>
    <p:sldId id="396" r:id="rId48"/>
    <p:sldId id="388" r:id="rId49"/>
    <p:sldId id="386" r:id="rId50"/>
    <p:sldId id="397" r:id="rId51"/>
    <p:sldId id="384" r:id="rId52"/>
    <p:sldId id="385" r:id="rId53"/>
    <p:sldId id="398" r:id="rId54"/>
    <p:sldId id="375" r:id="rId55"/>
    <p:sldId id="377" r:id="rId56"/>
    <p:sldId id="318" r:id="rId57"/>
    <p:sldId id="425" r:id="rId5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3F8D"/>
    <a:srgbClr val="CCFFFF"/>
    <a:srgbClr val="DFFECE"/>
    <a:srgbClr val="FF9966"/>
    <a:srgbClr val="FFFFCD"/>
    <a:srgbClr val="E2A7FF"/>
    <a:srgbClr val="FFCCCC"/>
    <a:srgbClr val="A162D0"/>
    <a:srgbClr val="FFF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08"/>
    <p:restoredTop sz="91359" autoAdjust="0"/>
  </p:normalViewPr>
  <p:slideViewPr>
    <p:cSldViewPr>
      <p:cViewPr varScale="1">
        <p:scale>
          <a:sx n="73" d="100"/>
          <a:sy n="73" d="100"/>
        </p:scale>
        <p:origin x="55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notesMaster" Target="notesMasters/notesMaster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956A075-CE2E-4203-89C4-577CB25E21E9}" type="datetimeFigureOut">
              <a:rPr lang="zh-CN" altLang="en-US"/>
              <a:pPr>
                <a:defRPr/>
              </a:pPr>
              <a:t>2018/9/12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  <a:endParaRPr lang="zh-CN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6FF1074-746F-4B46-AB2E-BBFC950575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1293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88752ED-B309-4730-89A4-F4EC6CAA67D8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8692312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584EB86-71CF-4DFD-AD1A-52290E7AAF0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1841644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584EB86-71CF-4DFD-AD1A-52290E7AAF0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6898793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52E573D-C993-4E39-911F-25803C0C79D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0769735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AA57811-FD58-426C-9939-07BAA5DDEF8E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5386988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584EB86-71CF-4DFD-AD1A-52290E7AAF0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5250371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Text Box 2"/>
          <p:cNvSpPr txBox="1">
            <a:spLocks noChangeArrowheads="1"/>
          </p:cNvSpPr>
          <p:nvPr/>
        </p:nvSpPr>
        <p:spPr bwMode="auto">
          <a:xfrm>
            <a:off x="1143000" y="686594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8179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686028" y="4343798"/>
            <a:ext cx="5485946" cy="4113609"/>
          </a:xfrm>
          <a:noFill/>
          <a:ln w="9525"/>
        </p:spPr>
        <p:txBody>
          <a:bodyPr wrap="none" anchor="ctr"/>
          <a:lstStyle/>
          <a:p>
            <a:endParaRPr lang="zh-CN" altLang="en-US" smtClean="0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0033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52E573D-C993-4E39-911F-25803C0C79D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7303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92B77B8-2F23-4C17-89BB-AB868D0268B4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4015364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92B77B8-2F23-4C17-89BB-AB868D0268B4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6910355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92B77B8-2F23-4C17-89BB-AB868D0268B4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692890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92B77B8-2F23-4C17-89BB-AB868D0268B4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4351983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92B77B8-2F23-4C17-89BB-AB868D0268B4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4604926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F1074-746F-4B46-AB2E-BBFC950575F5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4910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92B77B8-2F23-4C17-89BB-AB868D0268B4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7017405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92B77B8-2F23-4C17-89BB-AB868D0268B4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1547300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92B77B8-2F23-4C17-89BB-AB868D0268B4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0497366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92B77B8-2F23-4C17-89BB-AB868D0268B4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5882225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F1074-746F-4B46-AB2E-BBFC950575F5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4144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F1074-746F-4B46-AB2E-BBFC950575F5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9267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649D1E2-2C1F-4370-BB73-510BBDB0087E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8442955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C715E1-5F40-4282-8B06-7DB4F4601F4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291602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E0534F5-B0F8-4B05-BD5F-8A18BB945954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1245914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C715E1-5F40-4282-8B06-7DB4F4601F4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847191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A0B0E11-1C90-4232-84DF-B3199B6E660E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6314137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52E573D-C993-4E39-911F-25803C0C79D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0148552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C715E1-5F40-4282-8B06-7DB4F4601F4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537937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F1074-746F-4B46-AB2E-BBFC950575F5}" type="slidenum">
              <a:rPr lang="zh-CN" altLang="en-US" smtClean="0"/>
              <a:pPr>
                <a:defRPr/>
              </a:pPr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1363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C715E1-5F40-4282-8B06-7DB4F4601F4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65842897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C715E1-5F40-4282-8B06-7DB4F4601F4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8295211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C715E1-5F40-4282-8B06-7DB4F4601F4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93905477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C715E1-5F40-4282-8B06-7DB4F4601F4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2871540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C715E1-5F40-4282-8B06-7DB4F4601F4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43053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30F8D8-07B4-465A-9C3C-D892406EF925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71850468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C715E1-5F40-4282-8B06-7DB4F4601F4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9184936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C715E1-5F40-4282-8B06-7DB4F4601F4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41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52278976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C715E1-5F40-4282-8B06-7DB4F4601F4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42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29780992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280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D69F2E9-980E-48A2-9E52-D5C929938023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43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69282808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C715E1-5F40-4282-8B06-7DB4F4601F4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44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25465061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C715E1-5F40-4282-8B06-7DB4F4601F4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45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96791839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C715E1-5F40-4282-8B06-7DB4F4601F4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46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64312232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280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D69F2E9-980E-48A2-9E52-D5C929938023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47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61755646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C715E1-5F40-4282-8B06-7DB4F4601F4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48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5181867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C715E1-5F40-4282-8B06-7DB4F4601F4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49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780049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5CFCA38-AC01-4569-BC90-D9B189C99F8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16951491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280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D69F2E9-980E-48A2-9E52-D5C929938023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50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02757840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C715E1-5F40-4282-8B06-7DB4F4601F4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51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4419602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C715E1-5F40-4282-8B06-7DB4F4601F4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52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12548873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280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D69F2E9-980E-48A2-9E52-D5C929938023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53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69741356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82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392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20756F1-4261-45BB-B586-E63307E7928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54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98193431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02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413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0A06788-4955-4CB4-92AE-460EC8E95FC4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55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25723503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74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495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DECA93D-FB64-4B23-8F87-90F6F4D5F40D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56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34471489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02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413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0A06788-4955-4CB4-92AE-460EC8E95FC4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57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757047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5CFCA38-AC01-4569-BC90-D9B189C99F8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1041425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5CFCA38-AC01-4569-BC90-D9B189C99F8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917280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30F8D8-07B4-465A-9C3C-D892406EF925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812139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584EB86-71CF-4DFD-AD1A-52290E7AAF0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463177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365125" cy="6854825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9563" y="681038"/>
            <a:ext cx="46037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8288" y="681038"/>
            <a:ext cx="2857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9238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2250" y="681038"/>
            <a:ext cx="7938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55588" y="5046663"/>
            <a:ext cx="73025" cy="16922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55588" y="4797425"/>
            <a:ext cx="73025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55588" y="4637088"/>
            <a:ext cx="73025" cy="138112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55588" y="4541838"/>
            <a:ext cx="73025" cy="7461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EA838E4-E2F8-49FC-BE8C-8666AEB8C731}" type="datetime1">
              <a:rPr lang="en-US" altLang="zh-CN"/>
              <a:pPr>
                <a:defRPr/>
              </a:pPr>
              <a:t>9/12/18</a:t>
            </a:fld>
            <a:endParaRPr lang="en-US" dirty="0"/>
          </a:p>
        </p:txBody>
      </p:sp>
      <p:sp>
        <p:nvSpPr>
          <p:cNvPr id="1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Parallel Processing Institute, Fudan University</a:t>
            </a:r>
          </a:p>
        </p:txBody>
      </p:sp>
      <p:sp>
        <p:nvSpPr>
          <p:cNvPr id="17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2A1D25E-1B14-42E0-A308-0E2A1A6A2B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2B782D-5EE3-414E-95EC-1D45065518B2}" type="datetime1">
              <a:rPr lang="en-US" altLang="zh-CN"/>
              <a:pPr>
                <a:defRPr/>
              </a:pPr>
              <a:t>9/12/18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Parallel Processing Institute, Fudan University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62A96D-FD1D-4ECC-B4CF-D0487350F14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954D78-59B7-484E-BA73-427E23B28B22}" type="datetime1">
              <a:rPr lang="en-US" altLang="zh-CN"/>
              <a:pPr>
                <a:defRPr/>
              </a:pPr>
              <a:t>9/12/18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Parallel Processing Institute, Fudan University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061F69-C4B5-4998-A4D4-9306D26939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9C6203-9C1F-492A-A786-C5EC2366EDE2}" type="datetime1">
              <a:rPr lang="en-US" altLang="zh-CN"/>
              <a:pPr>
                <a:defRPr/>
              </a:pPr>
              <a:t>9/12/18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Parallel Processing Institute, Fudan University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36AC17-1261-40B5-8959-3BA1489913D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/>
          </p:cNvSpPr>
          <p:nvPr/>
        </p:nvSpPr>
        <p:spPr bwMode="auto">
          <a:xfrm>
            <a:off x="4829175" y="1073150"/>
            <a:ext cx="4321175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374650" y="0"/>
            <a:ext cx="5513388" cy="661511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 rot="5236414">
            <a:off x="4461669" y="1483519"/>
            <a:ext cx="4114800" cy="118903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366713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366713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63538" y="401638"/>
            <a:ext cx="8504237" cy="887412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371475" y="681038"/>
            <a:ext cx="26988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411163" y="681038"/>
            <a:ext cx="26987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447675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 flipH="1">
            <a:off x="476250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00063" y="681038"/>
            <a:ext cx="36512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bIns="0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2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8FBE654-1E62-4BC2-AC85-39888A7ADBA6}" type="datetime1">
              <a:rPr lang="en-US" altLang="zh-CN"/>
              <a:pPr>
                <a:defRPr/>
              </a:pPr>
              <a:t>9/12/18</a:t>
            </a:fld>
            <a:endParaRPr lang="en-US" dirty="0"/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Parallel Processing Institute, Fudan University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C8998EC-4187-4F90-8BE3-A8B375BFD5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4D2CBEF-6469-42C3-8C3E-C073DC3A31E8}" type="datetime1">
              <a:rPr lang="en-US" altLang="zh-CN"/>
              <a:pPr>
                <a:defRPr/>
              </a:pPr>
              <a:t>9/12/18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Parallel Processing Institute, Fudan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E065F2E-8B40-4BD4-98B6-F59999E3A51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01638"/>
            <a:ext cx="8867775" cy="887412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7313" y="681038"/>
            <a:ext cx="46037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7625" y="681038"/>
            <a:ext cx="26988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575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 flipH="1">
            <a:off x="149225" y="681038"/>
            <a:ext cx="2857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 flipH="1">
            <a:off x="188913" y="681038"/>
            <a:ext cx="2857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flipH="1">
            <a:off x="227013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flipH="1">
            <a:off x="255588" y="681038"/>
            <a:ext cx="7937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79400" y="681038"/>
            <a:ext cx="36513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/>
          <a:lstStyle>
            <a:lvl1pPr>
              <a:defRPr sz="4000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1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B137CF4-A557-42B7-9664-659E8CA3E58E}" type="datetime1">
              <a:rPr lang="en-US" altLang="zh-CN"/>
              <a:pPr>
                <a:defRPr/>
              </a:pPr>
              <a:t>9/12/18</a:t>
            </a:fld>
            <a:endParaRPr lang="en-US" dirty="0"/>
          </a:p>
        </p:txBody>
      </p:sp>
      <p:sp>
        <p:nvSpPr>
          <p:cNvPr id="1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Parallel Processing Institute, Fudan University</a:t>
            </a:r>
          </a:p>
        </p:txBody>
      </p:sp>
      <p:sp>
        <p:nvSpPr>
          <p:cNvPr id="1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9C648F0-10EB-4BA2-A698-D46FBFBC782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7A56DE-9995-41FD-9543-78F2F57D7D4A}" type="datetime1">
              <a:rPr lang="en-US" altLang="zh-CN"/>
              <a:pPr>
                <a:defRPr/>
              </a:pPr>
              <a:t>9/12/18</a:t>
            </a:fld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Parallel Processing Institute, Fudan University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B7E98C-4F39-48B3-B4F6-5C68F6826C0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0DBCA01-F9CC-4A7A-B575-42EAE21F8D0F}" type="datetime1">
              <a:rPr lang="en-US" altLang="zh-CN"/>
              <a:pPr>
                <a:defRPr/>
              </a:pPr>
              <a:t>9/12/18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Parallel Processing Institute, Fudan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543564D-72F5-402D-A0AE-7F8284E016A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C12D14-266F-4A84-89B9-FFAF21F84002}" type="datetime1">
              <a:rPr lang="en-US" altLang="zh-CN"/>
              <a:pPr>
                <a:defRPr/>
              </a:pPr>
              <a:t>9/12/18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Parallel Processing Institute, Fudan University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BA582A-17EC-4F4B-84FE-F6719272D0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8300" y="0"/>
            <a:ext cx="8777288" cy="1878013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63538" y="1884363"/>
            <a:ext cx="8782050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19"/>
          <p:cNvGrpSpPr>
            <a:grpSpLocks/>
          </p:cNvGrpSpPr>
          <p:nvPr/>
        </p:nvGrpSpPr>
        <p:grpSpPr bwMode="auto">
          <a:xfrm rot="5400000">
            <a:off x="8515351" y="1219200"/>
            <a:ext cx="131762" cy="128587"/>
            <a:chOff x="6668087" y="1297746"/>
            <a:chExt cx="161840" cy="156602"/>
          </a:xfrm>
        </p:grpSpPr>
        <p:cxnSp>
          <p:nvCxnSpPr>
            <p:cNvPr id="8" name="Straight Connector 7"/>
            <p:cNvCxnSpPr/>
            <p:nvPr/>
          </p:nvCxnSpPr>
          <p:spPr>
            <a:xfrm rot="16200000">
              <a:off x="6663593" y="1296441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V="1">
              <a:off x="6685198" y="1391515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>
              <a:off x="6744513" y="1295466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5"/>
          <p:cNvGrpSpPr>
            <a:grpSpLocks/>
          </p:cNvGrpSpPr>
          <p:nvPr/>
        </p:nvGrpSpPr>
        <p:grpSpPr bwMode="auto">
          <a:xfrm rot="5400000">
            <a:off x="8667751" y="1371600"/>
            <a:ext cx="131762" cy="128587"/>
            <a:chOff x="6668087" y="1297746"/>
            <a:chExt cx="161840" cy="156602"/>
          </a:xfrm>
        </p:grpSpPr>
        <p:cxnSp>
          <p:nvCxnSpPr>
            <p:cNvPr id="12" name="Straight Connector 11"/>
            <p:cNvCxnSpPr/>
            <p:nvPr/>
          </p:nvCxnSpPr>
          <p:spPr>
            <a:xfrm rot="16200000">
              <a:off x="6663593" y="1296441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V="1">
              <a:off x="6685198" y="1391515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 flipH="1">
              <a:off x="6744513" y="1295466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29"/>
          <p:cNvGrpSpPr>
            <a:grpSpLocks/>
          </p:cNvGrpSpPr>
          <p:nvPr/>
        </p:nvGrpSpPr>
        <p:grpSpPr bwMode="auto">
          <a:xfrm rot="5400000">
            <a:off x="8320087" y="1474788"/>
            <a:ext cx="131763" cy="128588"/>
            <a:chOff x="6668087" y="1297746"/>
            <a:chExt cx="161840" cy="156602"/>
          </a:xfrm>
        </p:grpSpPr>
        <p:cxnSp>
          <p:nvCxnSpPr>
            <p:cNvPr id="16" name="Straight Connector 15"/>
            <p:cNvCxnSpPr/>
            <p:nvPr/>
          </p:nvCxnSpPr>
          <p:spPr>
            <a:xfrm rot="16200000">
              <a:off x="6663592" y="1296440"/>
              <a:ext cx="88934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V="1">
              <a:off x="6685198" y="1391513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 flipH="1">
              <a:off x="6744512" y="1295466"/>
              <a:ext cx="88934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altLang="zh-CN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563"/>
            <a:ext cx="21336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A1FF813-4D28-4D14-ABBA-0CBBD5E2F9E2}" type="datetime1">
              <a:rPr lang="en-US" altLang="zh-CN"/>
              <a:pPr>
                <a:defRPr/>
              </a:pPr>
              <a:t>9/12/18</a:t>
            </a:fld>
            <a:endParaRPr lang="en-US" dirty="0"/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563"/>
            <a:ext cx="55626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Parallel Processing Institute, Fudan University</a:t>
            </a:r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563"/>
            <a:ext cx="4572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D44E485-95C7-4290-B326-461494E98F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365125" cy="6854825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55588" y="5046663"/>
            <a:ext cx="73025" cy="16922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55588" y="4797425"/>
            <a:ext cx="73025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55588" y="4637088"/>
            <a:ext cx="73025" cy="138112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55588" y="4541838"/>
            <a:ext cx="73025" cy="7461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63" y="681038"/>
            <a:ext cx="46037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8288" y="681038"/>
            <a:ext cx="28575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49238" y="681038"/>
            <a:ext cx="9525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22250" y="681038"/>
            <a:ext cx="7938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763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1036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78435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2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24748661-558C-4AA2-B28C-5514CB5AE9CF}" type="datetime1">
              <a:rPr lang="en-US" altLang="zh-CN"/>
              <a:pPr>
                <a:defRPr/>
              </a:pPr>
              <a:t>9/12/18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2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r>
              <a:rPr lang="en-US"/>
              <a:t>Parallel Processing Institute, Fudan University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5D6C3045-3C8A-4838-940D-3B31B42CB5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1" r:id="rId1"/>
    <p:sldLayoutId id="2147483736" r:id="rId2"/>
    <p:sldLayoutId id="2147483742" r:id="rId3"/>
    <p:sldLayoutId id="2147483743" r:id="rId4"/>
    <p:sldLayoutId id="2147483744" r:id="rId5"/>
    <p:sldLayoutId id="2147483737" r:id="rId6"/>
    <p:sldLayoutId id="2147483745" r:id="rId7"/>
    <p:sldLayoutId id="2147483738" r:id="rId8"/>
    <p:sldLayoutId id="2147483746" r:id="rId9"/>
    <p:sldLayoutId id="2147483739" r:id="rId10"/>
    <p:sldLayoutId id="2147483740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 spc="-100">
          <a:solidFill>
            <a:srgbClr val="CCFFFF"/>
          </a:solidFill>
          <a:latin typeface="+mj-lt"/>
          <a:ea typeface="+mj-ea"/>
          <a:cs typeface="华文楷体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CCFFFF"/>
          </a:solidFill>
          <a:latin typeface="Calibri" pitchFamily="34" charset="0"/>
          <a:ea typeface="华文楷体"/>
          <a:cs typeface="华文楷体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CCFFFF"/>
          </a:solidFill>
          <a:latin typeface="Calibri" pitchFamily="34" charset="0"/>
          <a:ea typeface="华文楷体"/>
          <a:cs typeface="华文楷体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CCFFFF"/>
          </a:solidFill>
          <a:latin typeface="Calibri" pitchFamily="34" charset="0"/>
          <a:ea typeface="华文楷体"/>
          <a:cs typeface="华文楷体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CCFFFF"/>
          </a:solidFill>
          <a:latin typeface="Calibri" pitchFamily="34" charset="0"/>
          <a:ea typeface="华文楷体"/>
          <a:cs typeface="华文楷体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CCFFFF"/>
          </a:solidFill>
          <a:latin typeface="Calibri" pitchFamily="34" charset="0"/>
          <a:ea typeface="华文楷体"/>
          <a:cs typeface="华文楷体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CCFFFF"/>
          </a:solidFill>
          <a:latin typeface="Calibri" pitchFamily="34" charset="0"/>
          <a:ea typeface="华文楷体"/>
          <a:cs typeface="华文楷体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CCFFFF"/>
          </a:solidFill>
          <a:latin typeface="Calibri" pitchFamily="34" charset="0"/>
          <a:ea typeface="华文楷体"/>
          <a:cs typeface="华文楷体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CCFFFF"/>
          </a:solidFill>
          <a:latin typeface="Calibri" pitchFamily="34" charset="0"/>
          <a:ea typeface="华文楷体"/>
          <a:cs typeface="华文楷体"/>
        </a:defRPr>
      </a:lvl9pPr>
      <a:extLst/>
    </p:titleStyle>
    <p:bodyStyle>
      <a:lvl1pPr marL="411163" indent="-342900" algn="l" rtl="0" eaLnBrk="0" fontAlgn="base" hangingPunct="0">
        <a:spcBef>
          <a:spcPts val="7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Char char="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39775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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2860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Font typeface="Wingdings 3" pitchFamily="18" charset="2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138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rongchen@sjtu.edu.cn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image" Target="../media/image18.png"/><Relationship Id="rId1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ftp://ftp.sjtu.edu.cn/" TargetMode="External"/><Relationship Id="rId4" Type="http://schemas.openxmlformats.org/officeDocument/2006/relationships/hyperlink" Target="ftp://fs.fudan.edu.cn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ftp://ftp.sjtu.edu.cn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hyperlink" Target="ftp://ftp.sjtu.edu.cn/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hina-pub.com/computers/common/info.asp?id=9208" TargetMode="External"/><Relationship Id="rId4" Type="http://schemas.openxmlformats.org/officeDocument/2006/relationships/hyperlink" Target="http://jserv.sayya.org/misc/vi-vim-cheat-sheet.png" TargetMode="External"/><Relationship Id="rId5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hina-pub.com/computers/common/info.asp?id=13395" TargetMode="External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hyperlink" Target="http://ipads.se.sjtu.edu.cn/courses/ics/tutorials/shell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3600"/>
            <a:ext cx="7772400" cy="1975104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zh-CN" sz="7200" cap="none" dirty="0" smtClean="0">
                <a:solidFill>
                  <a:schemeClr val="tx2">
                    <a:satMod val="200000"/>
                  </a:schemeClr>
                </a:solidFill>
                <a:cs typeface="+mj-cs"/>
              </a:rPr>
              <a:t>T</a:t>
            </a:r>
            <a:r>
              <a:rPr lang="en-US" altLang="zh-CN" sz="5400" cap="none" dirty="0" smtClean="0">
                <a:solidFill>
                  <a:schemeClr val="tx2">
                    <a:satMod val="200000"/>
                  </a:schemeClr>
                </a:solidFill>
                <a:cs typeface="+mj-cs"/>
              </a:rPr>
              <a:t>UTORIAL</a:t>
            </a:r>
            <a:r>
              <a:rPr lang="en-US" altLang="zh-CN" sz="5600" cap="none" dirty="0" smtClean="0">
                <a:solidFill>
                  <a:schemeClr val="tx2">
                    <a:satMod val="200000"/>
                  </a:schemeClr>
                </a:solidFill>
                <a:cs typeface="+mj-cs"/>
              </a:rPr>
              <a:t> </a:t>
            </a:r>
            <a:r>
              <a:rPr lang="en-US" altLang="zh-CN" sz="7200" cap="none" dirty="0" smtClean="0">
                <a:solidFill>
                  <a:schemeClr val="tx2">
                    <a:satMod val="200000"/>
                  </a:schemeClr>
                </a:solidFill>
                <a:cs typeface="+mj-cs"/>
              </a:rPr>
              <a:t>L</a:t>
            </a:r>
            <a:r>
              <a:rPr lang="en-US" altLang="zh-CN" sz="5600" cap="none" dirty="0" smtClean="0">
                <a:solidFill>
                  <a:schemeClr val="tx2">
                    <a:satMod val="200000"/>
                  </a:schemeClr>
                </a:solidFill>
                <a:cs typeface="+mj-cs"/>
              </a:rPr>
              <a:t>ESSON</a:t>
            </a:r>
            <a:br>
              <a:rPr lang="en-US" altLang="zh-CN" sz="5600" cap="none" dirty="0" smtClean="0">
                <a:solidFill>
                  <a:schemeClr val="tx2">
                    <a:satMod val="200000"/>
                  </a:schemeClr>
                </a:solidFill>
                <a:cs typeface="+mj-cs"/>
              </a:rPr>
            </a:br>
            <a:r>
              <a:rPr lang="en-US" altLang="zh-CN" sz="7200" cap="none" dirty="0" smtClean="0">
                <a:solidFill>
                  <a:srgbClr val="FF3F8D"/>
                </a:solidFill>
                <a:latin typeface="Tempus Sans ITC" pitchFamily="82" charset="0"/>
                <a:cs typeface="+mj-cs"/>
              </a:rPr>
              <a:t>Linux </a:t>
            </a:r>
            <a:r>
              <a:rPr lang="en-US" altLang="zh-CN" sz="4800" cap="none" dirty="0" smtClean="0">
                <a:solidFill>
                  <a:srgbClr val="FFC000"/>
                </a:solidFill>
                <a:latin typeface="Tempus Sans ITC" pitchFamily="82" charset="0"/>
                <a:cs typeface="+mj-cs"/>
              </a:rPr>
              <a:t>&amp;</a:t>
            </a:r>
            <a:r>
              <a:rPr lang="en-US" altLang="zh-CN" sz="7200" cap="none" dirty="0" smtClean="0">
                <a:solidFill>
                  <a:srgbClr val="FF3F8D"/>
                </a:solidFill>
                <a:latin typeface="Tempus Sans ITC" pitchFamily="82" charset="0"/>
                <a:cs typeface="+mj-cs"/>
              </a:rPr>
              <a:t> Tools</a:t>
            </a:r>
            <a:endParaRPr lang="zh-CN" altLang="en-US" sz="6000" cap="none" dirty="0">
              <a:solidFill>
                <a:srgbClr val="FF3F8D"/>
              </a:solidFill>
              <a:latin typeface="Tempus Sans ITC" pitchFamily="82" charset="0"/>
              <a:cs typeface="+mj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19600"/>
            <a:ext cx="7772400" cy="2209800"/>
          </a:xfrm>
        </p:spPr>
        <p:txBody>
          <a:bodyPr anchor="t">
            <a:normAutofit/>
          </a:bodyPr>
          <a:lstStyle/>
          <a:p>
            <a:pPr algn="r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altLang="zh-CN" dirty="0" smtClean="0"/>
              <a:t>Institute of Parallel and Distributed Systems (iPads)</a:t>
            </a:r>
          </a:p>
          <a:p>
            <a:pPr algn="r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altLang="zh-CN" dirty="0" smtClean="0"/>
              <a:t>Shanghai Jiao Tong University</a:t>
            </a:r>
          </a:p>
          <a:p>
            <a:pPr algn="r"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US" altLang="zh-CN" dirty="0" smtClean="0"/>
          </a:p>
          <a:p>
            <a:pPr algn="r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altLang="zh-CN" dirty="0" smtClean="0"/>
              <a:t>Rong Chen</a:t>
            </a:r>
          </a:p>
          <a:p>
            <a:pPr algn="r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altLang="zh-CN" dirty="0" smtClean="0">
                <a:hlinkClick r:id="rId3"/>
              </a:rPr>
              <a:t>rongchen</a:t>
            </a:r>
            <a:r>
              <a:rPr lang="en-US" altLang="zh-CN" dirty="0" smtClean="0">
                <a:latin typeface="+mj-lt"/>
                <a:hlinkClick r:id="rId3"/>
              </a:rPr>
              <a:t>@</a:t>
            </a:r>
            <a:r>
              <a:rPr lang="en-US" altLang="zh-CN" dirty="0" smtClean="0">
                <a:hlinkClick r:id="rId3"/>
              </a:rPr>
              <a:t>sjtu.edu.cn</a:t>
            </a:r>
            <a:endParaRPr lang="en-US" altLang="zh-CN" dirty="0" smtClean="0"/>
          </a:p>
          <a:p>
            <a:pPr algn="r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altLang="zh-CN" dirty="0" smtClean="0"/>
              <a:t>2018.9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200000"/>
                  </a:schemeClr>
                </a:solidFill>
                <a:cs typeface="+mj-cs"/>
              </a:rPr>
              <a:t>STATISTICS</a:t>
            </a:r>
            <a:endParaRPr lang="zh-CN" altLang="en-US" dirty="0">
              <a:solidFill>
                <a:schemeClr val="tx2">
                  <a:satMod val="200000"/>
                </a:schemeClr>
              </a:solidFill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4114800" cy="4572000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solidFill>
                  <a:srgbClr val="FFC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2014</a:t>
            </a:r>
          </a:p>
          <a:p>
            <a:pPr lvl="1" eaLnBrk="1" hangingPunct="1"/>
            <a:r>
              <a:rPr lang="en-US" altLang="zh-CN" sz="2800" dirty="0" smtClean="0"/>
              <a:t>Semester </a:t>
            </a:r>
            <a:r>
              <a:rPr lang="en-US" altLang="zh-CN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en-US" altLang="zh-CN" sz="2800" dirty="0" smtClean="0"/>
              <a:t>: </a:t>
            </a:r>
            <a:r>
              <a:rPr lang="en-US" altLang="zh-CN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21</a:t>
            </a:r>
          </a:p>
          <a:p>
            <a:pPr lvl="2" eaLnBrk="1" hangingPunct="1"/>
            <a:r>
              <a:rPr lang="en-US" altLang="zh-CN" dirty="0" smtClean="0"/>
              <a:t>Cheating: </a:t>
            </a: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19</a:t>
            </a:r>
          </a:p>
          <a:p>
            <a:pPr lvl="2" eaLnBrk="1" hangingPunct="1"/>
            <a:r>
              <a:rPr lang="en-US" altLang="zh-CN" dirty="0" smtClean="0"/>
              <a:t>Register: </a:t>
            </a: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0</a:t>
            </a:r>
          </a:p>
          <a:p>
            <a:pPr lvl="2" eaLnBrk="1" hangingPunct="1"/>
            <a:r>
              <a:rPr lang="en-US" altLang="zh-CN" dirty="0" smtClean="0"/>
              <a:t>Submission: </a:t>
            </a: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en-US" altLang="zh-CN" dirty="0" smtClean="0"/>
              <a:t> </a:t>
            </a:r>
          </a:p>
          <a:p>
            <a:pPr lvl="1" eaLnBrk="1" hangingPunct="1"/>
            <a:r>
              <a:rPr lang="en-US" altLang="zh-CN" sz="2800" dirty="0" smtClean="0"/>
              <a:t>Semester </a:t>
            </a:r>
            <a:r>
              <a:rPr lang="en-US" altLang="zh-CN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en-US" altLang="zh-CN" sz="2800" dirty="0" smtClean="0"/>
              <a:t>: </a:t>
            </a:r>
            <a:r>
              <a:rPr lang="en-US" altLang="zh-CN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17</a:t>
            </a:r>
          </a:p>
          <a:p>
            <a:pPr lvl="2" eaLnBrk="1" hangingPunct="1"/>
            <a:r>
              <a:rPr lang="en-US" altLang="zh-CN" dirty="0" smtClean="0"/>
              <a:t>Cheating: </a:t>
            </a: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10</a:t>
            </a:r>
          </a:p>
          <a:p>
            <a:pPr lvl="2" eaLnBrk="1" hangingPunct="1"/>
            <a:r>
              <a:rPr lang="en-US" altLang="zh-CN" dirty="0" smtClean="0"/>
              <a:t>Submission: </a:t>
            </a: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7</a:t>
            </a:r>
          </a:p>
        </p:txBody>
      </p:sp>
      <p:sp>
        <p:nvSpPr>
          <p:cNvPr id="14341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E7D55B9-3E6F-424F-BA08-8CAE5189B77A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altLang="zh-CN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914400" y="6416675"/>
            <a:ext cx="55626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sz="1600" dirty="0"/>
              <a:t>Institute of Parallel and Distributed </a:t>
            </a:r>
            <a:r>
              <a:rPr lang="en-US" altLang="zh-CN" sz="1600" dirty="0" smtClean="0"/>
              <a:t>Systems </a:t>
            </a:r>
            <a:r>
              <a:rPr lang="en-US" altLang="zh-CN" sz="1600" dirty="0"/>
              <a:t>(iPads</a:t>
            </a:r>
            <a:r>
              <a:rPr lang="en-US" altLang="zh-CN" sz="1600" dirty="0" smtClean="0"/>
              <a:t>), SJTU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793925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200000"/>
                  </a:schemeClr>
                </a:solidFill>
                <a:cs typeface="+mj-cs"/>
              </a:rPr>
              <a:t>WARNING</a:t>
            </a:r>
            <a:endParaRPr lang="zh-CN" altLang="en-US" dirty="0">
              <a:solidFill>
                <a:schemeClr val="tx2">
                  <a:satMod val="200000"/>
                </a:schemeClr>
              </a:solidFill>
              <a:cs typeface="+mj-cs"/>
            </a:endParaRPr>
          </a:p>
        </p:txBody>
      </p:sp>
      <p:sp>
        <p:nvSpPr>
          <p:cNvPr id="14341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E7D55B9-3E6F-424F-BA08-8CAE5189B77A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altLang="zh-CN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914400" y="6416675"/>
            <a:ext cx="55626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sz="1600" dirty="0"/>
              <a:t>Institute of Parallel and Distributed </a:t>
            </a:r>
            <a:r>
              <a:rPr lang="en-US" altLang="zh-CN" sz="1600" dirty="0" smtClean="0"/>
              <a:t>Systems </a:t>
            </a:r>
            <a:r>
              <a:rPr lang="en-US" altLang="zh-CN" sz="1600" dirty="0"/>
              <a:t>(iPads</a:t>
            </a:r>
            <a:r>
              <a:rPr lang="en-US" altLang="zh-CN" sz="1600" dirty="0" smtClean="0"/>
              <a:t>), SJTU</a:t>
            </a:r>
            <a:endParaRPr lang="en-US" altLang="zh-CN" sz="1600" dirty="0"/>
          </a:p>
        </p:txBody>
      </p:sp>
      <p:sp>
        <p:nvSpPr>
          <p:cNvPr id="9" name="Rectangle 8"/>
          <p:cNvSpPr/>
          <p:nvPr/>
        </p:nvSpPr>
        <p:spPr>
          <a:xfrm>
            <a:off x="2137064" y="1447800"/>
            <a:ext cx="6629400" cy="1143000"/>
          </a:xfrm>
          <a:prstGeom prst="rect">
            <a:avLst/>
          </a:prstGeom>
          <a:solidFill>
            <a:srgbClr val="DFFEC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2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… </a:t>
            </a:r>
            <a:r>
              <a:rPr lang="zh-CN" altLang="en-US" sz="2000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不过</a:t>
            </a:r>
            <a:r>
              <a:rPr lang="zh-CN" altLang="en-US" sz="2000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我的本意并没有提供代码让他抄袭的</a:t>
            </a:r>
            <a:r>
              <a:rPr lang="zh-CN" altLang="en-US" sz="2000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啊</a:t>
            </a:r>
            <a:r>
              <a:rPr lang="zh-CN" altLang="en-US" sz="2000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。</a:t>
            </a:r>
            <a:r>
              <a:rPr lang="zh-CN" altLang="en-US" sz="2000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他</a:t>
            </a:r>
            <a:r>
              <a:rPr lang="zh-CN" altLang="en-US" sz="2000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有一个</a:t>
            </a:r>
            <a:r>
              <a:rPr lang="en-US" altLang="zh-CN" sz="2000" dirty="0" err="1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binfile</a:t>
            </a:r>
            <a:r>
              <a:rPr lang="en-US" altLang="zh-CN" sz="2000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2000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的函数怎么调试都</a:t>
            </a:r>
            <a:r>
              <a:rPr lang="zh-CN" altLang="en-US" sz="2000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不对，</a:t>
            </a:r>
            <a:r>
              <a:rPr lang="zh-CN" altLang="en-US" sz="2000" b="1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我确实把这段代码发给了他，但我教会了他怎么做的了</a:t>
            </a:r>
            <a:r>
              <a:rPr lang="zh-CN" altLang="en-US" sz="2000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。</a:t>
            </a:r>
            <a:r>
              <a:rPr lang="en-US" altLang="zh-CN" sz="2000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…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2000" y="2467841"/>
            <a:ext cx="7620000" cy="1200150"/>
          </a:xfrm>
          <a:prstGeom prst="rect">
            <a:avLst/>
          </a:prstGeom>
          <a:solidFill>
            <a:srgbClr val="DFFEC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2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…, </a:t>
            </a:r>
            <a:r>
              <a:rPr lang="zh-CN" altLang="en-US" sz="2000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她</a:t>
            </a:r>
            <a:r>
              <a:rPr lang="zh-CN" altLang="en-US" sz="2000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请教</a:t>
            </a:r>
            <a:r>
              <a:rPr lang="zh-CN" altLang="en-US" sz="2000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我怎么</a:t>
            </a:r>
            <a:r>
              <a:rPr lang="zh-CN" altLang="en-US" sz="2000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优化，我跟她讲了优化方法然后她自己去改了，改过以后问我为什么效率没有提升， </a:t>
            </a:r>
            <a:r>
              <a:rPr lang="zh-CN" altLang="en-US" sz="2000" b="1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我就叫她让我看下她的代码，发现没有实质性的优化，我嫌讲不清就叫她参考我的</a:t>
            </a:r>
            <a:r>
              <a:rPr lang="zh-CN" altLang="en-US" sz="2000" b="1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代码</a:t>
            </a:r>
            <a:r>
              <a:rPr lang="en-US" altLang="zh-CN" sz="2000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000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… 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3464" y="3619500"/>
            <a:ext cx="4953000" cy="800100"/>
          </a:xfrm>
          <a:prstGeom prst="rect">
            <a:avLst/>
          </a:prstGeom>
          <a:solidFill>
            <a:srgbClr val="DFFEC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2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… </a:t>
            </a:r>
            <a:r>
              <a:rPr lang="zh-CN" altLang="en-US" sz="2000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我们</a:t>
            </a:r>
            <a:r>
              <a:rPr lang="zh-CN" altLang="en-US" sz="2000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都是“好学生”，</a:t>
            </a:r>
            <a:r>
              <a:rPr lang="zh-CN" altLang="en-US" sz="2000" b="1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在同学之间会很难拒绝</a:t>
            </a:r>
            <a:r>
              <a:rPr lang="zh-CN" altLang="en-US" sz="2000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。这次之后就没有这种情况发生了</a:t>
            </a:r>
            <a:r>
              <a:rPr lang="zh-CN" altLang="en-US" sz="2000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。</a:t>
            </a:r>
            <a:r>
              <a:rPr lang="en-US" altLang="zh-CN" sz="2000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…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43000" y="5562600"/>
            <a:ext cx="7277100" cy="800100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2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… XXX</a:t>
            </a:r>
            <a:r>
              <a:rPr lang="zh-CN" altLang="en-US" sz="2000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没</a:t>
            </a:r>
            <a:r>
              <a:rPr lang="zh-CN" altLang="en-US" sz="2000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有错，</a:t>
            </a:r>
            <a:r>
              <a:rPr lang="zh-CN" altLang="en-US" sz="2000" b="1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有错的是将他的代码直接交上去的人</a:t>
            </a:r>
            <a:r>
              <a:rPr lang="zh-CN" altLang="en-US" sz="2000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，他们根本就没考虑一下这可能</a:t>
            </a:r>
            <a:r>
              <a:rPr lang="zh-CN" altLang="en-US" sz="2000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对</a:t>
            </a:r>
            <a:r>
              <a:rPr lang="en-US" altLang="zh-CN" sz="2000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XXX</a:t>
            </a:r>
            <a:r>
              <a:rPr lang="zh-CN" altLang="en-US" sz="2000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造成</a:t>
            </a:r>
            <a:r>
              <a:rPr lang="zh-CN" altLang="en-US" sz="2000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什么影响。</a:t>
            </a:r>
            <a:r>
              <a:rPr lang="en-US" altLang="zh-CN" sz="2000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… </a:t>
            </a:r>
            <a:r>
              <a:rPr lang="zh-CN" altLang="en-US" sz="2000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（</a:t>
            </a:r>
            <a:r>
              <a:rPr lang="en-US" altLang="zh-CN" sz="2000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From YY BBS</a:t>
            </a:r>
            <a:r>
              <a:rPr lang="zh-CN" altLang="en-US" sz="2000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）</a:t>
            </a:r>
            <a:endParaRPr lang="en-US" altLang="zh-CN" sz="2000" dirty="0" smtClean="0">
              <a:solidFill>
                <a:schemeClr val="bg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0" y="4267200"/>
            <a:ext cx="5791200" cy="1160318"/>
          </a:xfrm>
          <a:prstGeom prst="rect">
            <a:avLst/>
          </a:prstGeom>
          <a:solidFill>
            <a:srgbClr val="DFFEC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2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…, </a:t>
            </a:r>
            <a:r>
              <a:rPr lang="zh-CN" altLang="en-US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知道</a:t>
            </a:r>
            <a:r>
              <a:rPr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了，</a:t>
            </a:r>
            <a:r>
              <a:rPr lang="zh-CN" altLang="en-US" b="1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只是实在不会写唉</a:t>
            </a:r>
            <a:r>
              <a:rPr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，没学</a:t>
            </a:r>
            <a:r>
              <a:rPr lang="en-US" altLang="zh-CN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c</a:t>
            </a:r>
            <a:r>
              <a:rPr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这个指针真的看不太懂额。这次错了，下次一定不会这么做了。不过能不能请老师不要</a:t>
            </a:r>
            <a:r>
              <a:rPr lang="zh-CN" altLang="en-US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把 </a:t>
            </a:r>
            <a:r>
              <a:rPr lang="en-US" altLang="zh-CN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XX</a:t>
            </a:r>
            <a:r>
              <a:rPr lang="zh-CN" altLang="en-US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判</a:t>
            </a:r>
            <a:r>
              <a:rPr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为</a:t>
            </a:r>
            <a:r>
              <a:rPr lang="en-US" altLang="zh-CN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0</a:t>
            </a:r>
            <a:r>
              <a:rPr lang="zh-CN" altLang="en-US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分 </a:t>
            </a:r>
            <a:r>
              <a:rPr lang="en-US" altLang="zh-CN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1521240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5" grpId="0" animBg="1"/>
      <p:bldP spid="11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219200" y="1400175"/>
            <a:ext cx="4038600" cy="4238625"/>
          </a:xfrm>
        </p:spPr>
        <p:txBody>
          <a:bodyPr>
            <a:normAutofit/>
          </a:bodyPr>
          <a:lstStyle/>
          <a:p>
            <a:pPr marL="411480" eaLnBrk="1" fontAlgn="auto" hangingPunct="1">
              <a:lnSpc>
                <a:spcPts val="4500"/>
              </a:lnSpc>
              <a:spcAft>
                <a:spcPts val="0"/>
              </a:spcAft>
              <a:buSzPct val="50000"/>
              <a:buFont typeface="Wingdings"/>
              <a:buNone/>
              <a:defRPr/>
            </a:pPr>
            <a:r>
              <a:rPr lang="en-US" altLang="zh-CN" sz="32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Pre-requisite</a:t>
            </a:r>
            <a:r>
              <a:rPr lang="en-US" altLang="zh-CN" sz="3200" dirty="0" smtClean="0"/>
              <a:t>		</a:t>
            </a:r>
          </a:p>
          <a:p>
            <a:pPr marL="411480" eaLnBrk="1" fontAlgn="auto" hangingPunct="1">
              <a:lnSpc>
                <a:spcPts val="4500"/>
              </a:lnSpc>
              <a:spcAft>
                <a:spcPts val="0"/>
              </a:spcAft>
              <a:buSzPct val="50000"/>
              <a:buFont typeface="Wingdings"/>
              <a:buNone/>
              <a:defRPr/>
            </a:pPr>
            <a:r>
              <a:rPr lang="en-US" altLang="zh-CN" sz="3200" dirty="0" smtClean="0"/>
              <a:t>Linux</a:t>
            </a:r>
          </a:p>
          <a:p>
            <a:pPr marL="411480" eaLnBrk="1" fontAlgn="auto" hangingPunct="1">
              <a:lnSpc>
                <a:spcPts val="4500"/>
              </a:lnSpc>
              <a:spcAft>
                <a:spcPts val="0"/>
              </a:spcAft>
              <a:buSzPct val="50000"/>
              <a:buFont typeface="Wingdings"/>
              <a:buNone/>
              <a:defRPr/>
            </a:pPr>
            <a:r>
              <a:rPr lang="en-US" altLang="zh-CN" sz="320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Tools</a:t>
            </a:r>
            <a:endParaRPr lang="en-US" altLang="zh-CN" sz="3200" dirty="0" smtClean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3733800" y="1323975"/>
            <a:ext cx="4038600" cy="4314825"/>
          </a:xfrm>
        </p:spPr>
        <p:txBody>
          <a:bodyPr>
            <a:normAutofit/>
          </a:bodyPr>
          <a:lstStyle/>
          <a:p>
            <a:pPr marL="740664" lvl="1" eaLnBrk="1" fontAlgn="auto" hangingPunct="1">
              <a:spcAft>
                <a:spcPts val="0"/>
              </a:spcAft>
              <a:buSzPct val="70000"/>
              <a:buFont typeface="Wingdings"/>
              <a:buNone/>
              <a:defRPr/>
            </a:pPr>
            <a:r>
              <a:rPr lang="en-US" altLang="zh-CN" dirty="0" smtClean="0"/>
              <a:t> </a:t>
            </a:r>
            <a:endParaRPr lang="en-US" altLang="zh-CN" dirty="0" smtClean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marL="740664" lvl="1" eaLnBrk="1" fontAlgn="auto" hangingPunct="1">
              <a:spcAft>
                <a:spcPts val="0"/>
              </a:spcAft>
              <a:buSzPct val="70000"/>
              <a:buFont typeface="Wingdings" pitchFamily="2" charset="2"/>
              <a:buChar char="Ø"/>
              <a:defRPr/>
            </a:pPr>
            <a:r>
              <a:rPr lang="en-US" altLang="zh-CN" dirty="0" smtClean="0"/>
              <a:t>Introduction</a:t>
            </a:r>
            <a:endParaRPr lang="en-US" altLang="zh-CN" dirty="0" smtClean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marL="740664" lvl="1" eaLnBrk="1" fontAlgn="auto" hangingPunct="1">
              <a:spcAft>
                <a:spcPts val="0"/>
              </a:spcAft>
              <a:buSzPct val="70000"/>
              <a:buFont typeface="Wingdings"/>
              <a:buNone/>
              <a:defRPr/>
            </a:pPr>
            <a:r>
              <a:rPr lang="en-US" altLang="zh-CN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    Installation</a:t>
            </a:r>
          </a:p>
          <a:p>
            <a:pPr marL="740664" lvl="1" eaLnBrk="1" fontAlgn="auto" hangingPunct="1">
              <a:spcAft>
                <a:spcPts val="0"/>
              </a:spcAft>
              <a:buSzPct val="70000"/>
              <a:buFont typeface="Wingdings"/>
              <a:buNone/>
              <a:defRPr/>
            </a:pPr>
            <a:r>
              <a:rPr lang="en-US" altLang="zh-CN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    Shell</a:t>
            </a:r>
          </a:p>
          <a:p>
            <a:pPr marL="740664" lvl="1" eaLnBrk="1" fontAlgn="auto" hangingPunct="1">
              <a:spcAft>
                <a:spcPts val="0"/>
              </a:spcAft>
              <a:buSzPct val="70000"/>
              <a:buFont typeface="Wingdings"/>
              <a:buNone/>
              <a:defRPr/>
            </a:pPr>
            <a:r>
              <a:rPr lang="en-US" altLang="zh-CN" dirty="0" smtClean="0"/>
              <a:t>    </a:t>
            </a:r>
          </a:p>
          <a:p>
            <a:pPr marL="740664" lvl="1" eaLnBrk="1" fontAlgn="auto" hangingPunct="1">
              <a:spcAft>
                <a:spcPts val="0"/>
              </a:spcAft>
              <a:buSzPct val="70000"/>
              <a:buFont typeface="Wingdings" pitchFamily="2" charset="2"/>
              <a:buChar char="Ø"/>
              <a:defRPr/>
            </a:pPr>
            <a:endParaRPr lang="en-US" altLang="zh-CN" dirty="0" smtClean="0"/>
          </a:p>
          <a:p>
            <a:pPr marL="740664" lvl="1" eaLnBrk="1" fontAlgn="auto" hangingPunct="1">
              <a:spcAft>
                <a:spcPts val="0"/>
              </a:spcAft>
              <a:buSzPct val="70000"/>
              <a:buFont typeface="Wingdings" pitchFamily="2" charset="2"/>
              <a:buChar char="Ø"/>
              <a:defRPr/>
            </a:pPr>
            <a:endParaRPr lang="en-US" altLang="zh-CN" dirty="0" smtClean="0"/>
          </a:p>
        </p:txBody>
      </p:sp>
      <p:sp>
        <p:nvSpPr>
          <p:cNvPr id="33797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2AC5549-492D-421C-A38C-05B1CFFADF19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altLang="zh-CN" smtClean="0"/>
          </a:p>
        </p:txBody>
      </p:sp>
      <p:sp>
        <p:nvSpPr>
          <p:cNvPr id="8" name="Rectangle 7"/>
          <p:cNvSpPr/>
          <p:nvPr/>
        </p:nvSpPr>
        <p:spPr>
          <a:xfrm>
            <a:off x="1143000" y="2133600"/>
            <a:ext cx="2895600" cy="609600"/>
          </a:xfrm>
          <a:prstGeom prst="rect">
            <a:avLst/>
          </a:prstGeom>
          <a:noFill/>
          <a:ln w="28575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4038600" y="1600200"/>
            <a:ext cx="3657600" cy="1828800"/>
          </a:xfrm>
          <a:prstGeom prst="rect">
            <a:avLst/>
          </a:prstGeom>
          <a:noFill/>
          <a:ln w="28575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3962400" y="2133600"/>
            <a:ext cx="304800" cy="609600"/>
          </a:xfrm>
          <a:prstGeom prst="rect">
            <a:avLst/>
          </a:prstGeom>
          <a:solidFill>
            <a:schemeClr val="bg1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21247339">
            <a:off x="4510087" y="1447800"/>
            <a:ext cx="671513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200000"/>
                  </a:schemeClr>
                </a:solidFill>
                <a:cs typeface="+mj-cs"/>
              </a:rPr>
              <a:t>BACKGROUND</a:t>
            </a:r>
            <a:endParaRPr lang="zh-CN" altLang="en-US" dirty="0">
              <a:solidFill>
                <a:schemeClr val="tx2">
                  <a:satMod val="200000"/>
                </a:schemeClr>
              </a:solidFill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6629400" cy="4572000"/>
          </a:xfrm>
        </p:spPr>
        <p:txBody>
          <a:bodyPr>
            <a:normAutofit/>
          </a:bodyPr>
          <a:lstStyle/>
          <a:p>
            <a:pPr marL="41148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altLang="zh-CN" sz="3200" dirty="0" smtClean="0"/>
              <a:t>The History of </a:t>
            </a:r>
            <a:r>
              <a:rPr lang="en-US" altLang="zh-CN" sz="3200" dirty="0" smtClean="0">
                <a:solidFill>
                  <a:srgbClr val="FFC000"/>
                </a:solidFill>
              </a:rPr>
              <a:t>Linux</a:t>
            </a:r>
          </a:p>
          <a:p>
            <a:pPr marL="740664" lvl="1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n-US" altLang="zh-CN" sz="2800" dirty="0" smtClean="0"/>
              <a:t>Linus Torvalds, </a:t>
            </a:r>
            <a:r>
              <a:rPr lang="en-US" altLang="zh-CN" sz="2800" dirty="0" smtClean="0">
                <a:latin typeface="+mj-lt"/>
              </a:rPr>
              <a:t>1991</a:t>
            </a:r>
          </a:p>
          <a:p>
            <a:pPr marL="740664" lvl="1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n-US" altLang="zh-CN" sz="2800" dirty="0" smtClean="0"/>
              <a:t>Unix</a:t>
            </a:r>
            <a:r>
              <a:rPr lang="en-US" altLang="zh-CN" sz="2800" dirty="0" smtClean="0">
                <a:solidFill>
                  <a:schemeClr val="tx1">
                    <a:lumMod val="95000"/>
                  </a:schemeClr>
                </a:solidFill>
              </a:rPr>
              <a:t>-like</a:t>
            </a:r>
            <a:r>
              <a:rPr lang="en-US" altLang="zh-CN" sz="2800" dirty="0" smtClean="0"/>
              <a:t> Operating Systems</a:t>
            </a:r>
          </a:p>
          <a:p>
            <a:pPr lvl="3" indent="-460375" eaLnBrk="1" fontAlgn="auto" hangingPunct="1">
              <a:spcAft>
                <a:spcPts val="0"/>
              </a:spcAft>
              <a:buClr>
                <a:schemeClr val="accent3"/>
              </a:buClr>
              <a:buFont typeface="Wingdings 3"/>
              <a:buNone/>
              <a:defRPr/>
            </a:pPr>
            <a:r>
              <a:rPr lang="en-US" altLang="zh-CN" dirty="0" smtClean="0"/>
              <a:t>    </a:t>
            </a:r>
            <a:r>
              <a:rPr lang="en-US" altLang="zh-CN" sz="2400" dirty="0" smtClean="0">
                <a:solidFill>
                  <a:srgbClr val="FFFF99"/>
                </a:solidFill>
              </a:rPr>
              <a:t>“ </a:t>
            </a:r>
            <a:r>
              <a:rPr lang="en-US" altLang="zh-CN" sz="2800" dirty="0" smtClean="0">
                <a:solidFill>
                  <a:srgbClr val="FFFF99"/>
                </a:solidFill>
                <a:latin typeface="Pristina" pitchFamily="66" charset="0"/>
              </a:rPr>
              <a:t>Unix is not so much an operating system as an oral history </a:t>
            </a:r>
            <a:r>
              <a:rPr lang="en-US" altLang="zh-CN" sz="2400" dirty="0" smtClean="0">
                <a:solidFill>
                  <a:srgbClr val="FFFF99"/>
                </a:solidFill>
              </a:rPr>
              <a:t>”</a:t>
            </a:r>
            <a:endParaRPr lang="en-US" altLang="zh-CN" dirty="0" smtClean="0">
              <a:solidFill>
                <a:srgbClr val="FFFF99"/>
              </a:solidFill>
            </a:endParaRPr>
          </a:p>
          <a:p>
            <a:pPr marL="1261872" lvl="3" eaLnBrk="1" fontAlgn="auto" hangingPunct="1">
              <a:spcAft>
                <a:spcPts val="0"/>
              </a:spcAft>
              <a:buClr>
                <a:schemeClr val="accent3"/>
              </a:buClr>
              <a:buFont typeface="Wingdings 3"/>
              <a:buChar char=""/>
              <a:defRPr/>
            </a:pPr>
            <a:r>
              <a:rPr lang="en-US" altLang="zh-CN" sz="2400" dirty="0" smtClean="0"/>
              <a:t>Heirs: </a:t>
            </a:r>
            <a:r>
              <a:rPr lang="en-US" altLang="zh-CN" sz="2400" b="1" dirty="0" smtClean="0">
                <a:solidFill>
                  <a:srgbClr val="FFC000"/>
                </a:solidFill>
              </a:rPr>
              <a:t>Linux</a:t>
            </a:r>
            <a:r>
              <a:rPr lang="en-US" altLang="zh-CN" sz="2400" dirty="0" smtClean="0"/>
              <a:t>,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BSD</a:t>
            </a:r>
            <a:r>
              <a:rPr lang="en-US" altLang="zh-CN" sz="2400" dirty="0" smtClean="0"/>
              <a:t>, </a:t>
            </a:r>
            <a:r>
              <a:rPr lang="en-US" altLang="zh-CN" sz="2400" b="1" dirty="0" smtClean="0">
                <a:solidFill>
                  <a:schemeClr val="tx2">
                    <a:lumMod val="50000"/>
                  </a:schemeClr>
                </a:solidFill>
              </a:rPr>
              <a:t>Solaris</a:t>
            </a:r>
            <a:r>
              <a:rPr lang="en-US" altLang="zh-CN" sz="2400" dirty="0" smtClean="0"/>
              <a:t>, </a:t>
            </a:r>
            <a:r>
              <a:rPr lang="en-US" altLang="zh-CN" sz="2400" b="1" dirty="0" smtClean="0">
                <a:solidFill>
                  <a:srgbClr val="B07BD7"/>
                </a:solidFill>
              </a:rPr>
              <a:t>MacOS X</a:t>
            </a:r>
            <a:r>
              <a:rPr lang="en-US" altLang="zh-CN" sz="2400" dirty="0" smtClean="0"/>
              <a:t>, …</a:t>
            </a:r>
          </a:p>
          <a:p>
            <a:pPr marL="1261872" lvl="3" eaLnBrk="1" fontAlgn="auto" hangingPunct="1">
              <a:spcAft>
                <a:spcPts val="0"/>
              </a:spcAft>
              <a:buClr>
                <a:schemeClr val="accent3"/>
              </a:buClr>
              <a:buFont typeface="Wingdings 3"/>
              <a:buChar char=""/>
              <a:defRPr/>
            </a:pPr>
            <a:r>
              <a:rPr lang="en-US" altLang="zh-CN" sz="2400" dirty="0" smtClean="0"/>
              <a:t>Principle:  </a:t>
            </a:r>
            <a:r>
              <a:rPr lang="en-US" sz="3600" b="1" spc="150" dirty="0" smtClean="0">
                <a:ln w="11430"/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Betsy Flanagan" pitchFamily="2" charset="0"/>
              </a:rPr>
              <a:t>KISS</a:t>
            </a:r>
            <a:endParaRPr lang="en-US" altLang="zh-CN" dirty="0" smtClean="0">
              <a:solidFill>
                <a:schemeClr val="bg2">
                  <a:lumMod val="40000"/>
                  <a:lumOff val="60000"/>
                </a:schemeClr>
              </a:solidFill>
              <a:latin typeface="Betsy Flanagan" pitchFamily="2" charset="0"/>
            </a:endParaRPr>
          </a:p>
          <a:p>
            <a:pPr marL="1481328" lvl="4" indent="-210312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altLang="zh-CN" dirty="0" smtClean="0"/>
              <a:t>          </a:t>
            </a:r>
            <a:endParaRPr lang="zh-CN" altLang="en-US" sz="2200" b="1" dirty="0"/>
          </a:p>
        </p:txBody>
      </p:sp>
      <p:sp>
        <p:nvSpPr>
          <p:cNvPr id="12295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3F1F16-A2B5-4C69-BEC9-0075A6BB5624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altLang="zh-CN" smtClean="0"/>
          </a:p>
        </p:txBody>
      </p:sp>
      <p:pic>
        <p:nvPicPr>
          <p:cNvPr id="15" name="图片 4" descr="225px-Linus_Torvald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07696" y="0"/>
            <a:ext cx="2236304" cy="342900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3429000" y="5257800"/>
            <a:ext cx="5029200" cy="64633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1481138" lvl="4" indent="-1481138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altLang="zh-CN" sz="3600" b="1" u="sng" spc="150" dirty="0">
                <a:ln w="11430"/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K</a:t>
            </a:r>
            <a:r>
              <a:rPr lang="en-US" altLang="zh-CN" sz="3200" spc="150" dirty="0">
                <a:ln w="11430"/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eep </a:t>
            </a:r>
            <a:r>
              <a:rPr lang="en-US" altLang="zh-CN" sz="3600" b="1" u="sng" spc="150" dirty="0">
                <a:ln w="11430"/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I</a:t>
            </a:r>
            <a:r>
              <a:rPr lang="en-US" altLang="zh-CN" sz="3200" spc="150" dirty="0">
                <a:ln w="11430"/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t </a:t>
            </a:r>
            <a:r>
              <a:rPr lang="en-US" altLang="zh-CN" sz="3600" b="1" u="sng" spc="150" dirty="0" smtClean="0">
                <a:ln w="11430"/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S</a:t>
            </a:r>
            <a:r>
              <a:rPr lang="en-US" altLang="zh-CN" sz="3200" spc="150" dirty="0" smtClean="0">
                <a:ln w="11430"/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imple,</a:t>
            </a:r>
            <a:r>
              <a:rPr lang="en-US" altLang="zh-CN" sz="1100" spc="150" dirty="0" smtClean="0">
                <a:ln w="11430"/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en-US" altLang="zh-CN" sz="3600" b="1" u="sng" spc="150" dirty="0" smtClean="0">
                <a:ln w="11430"/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S</a:t>
            </a:r>
            <a:r>
              <a:rPr lang="en-US" altLang="zh-CN" sz="3200" spc="150" dirty="0" smtClean="0">
                <a:ln w="11430"/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tupid </a:t>
            </a:r>
            <a:r>
              <a:rPr lang="en-US" altLang="zh-CN" sz="3200" spc="150" dirty="0">
                <a:ln w="11430"/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!</a:t>
            </a:r>
            <a:endParaRPr lang="zh-CN" altLang="en-US" sz="3200" spc="150" dirty="0">
              <a:ln w="11430"/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914400" y="6416675"/>
            <a:ext cx="55626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sz="1600" dirty="0"/>
              <a:t>Institute of Parallel and Distributed </a:t>
            </a:r>
            <a:r>
              <a:rPr lang="en-US" altLang="zh-CN" sz="1600" dirty="0" smtClean="0"/>
              <a:t>Systems </a:t>
            </a:r>
            <a:r>
              <a:rPr lang="en-US" altLang="zh-CN" sz="1600" dirty="0"/>
              <a:t>(iPads</a:t>
            </a:r>
            <a:r>
              <a:rPr lang="en-US" altLang="zh-CN" sz="1600" dirty="0" smtClean="0"/>
              <a:t>), SJTU</a:t>
            </a:r>
            <a:endParaRPr lang="en-US" altLang="zh-CN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200000"/>
                  </a:schemeClr>
                </a:solidFill>
                <a:cs typeface="+mj-cs"/>
              </a:rPr>
              <a:t>COMPARISON</a:t>
            </a:r>
            <a:endParaRPr lang="zh-CN" altLang="en-US" dirty="0">
              <a:solidFill>
                <a:schemeClr val="tx2">
                  <a:satMod val="200000"/>
                </a:schemeClr>
              </a:solidFill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7772400" cy="4572000"/>
          </a:xfrm>
        </p:spPr>
        <p:txBody>
          <a:bodyPr/>
          <a:lstStyle/>
          <a:p>
            <a:pPr eaLnBrk="1" hangingPunct="1"/>
            <a:r>
              <a:rPr lang="en-US" altLang="zh-CN" sz="3200" dirty="0" smtClean="0"/>
              <a:t>Differences between Windows and Linux</a:t>
            </a:r>
          </a:p>
          <a:p>
            <a:pPr lvl="1" eaLnBrk="1" hangingPunct="1"/>
            <a:r>
              <a:rPr lang="en-US" altLang="zh-CN" sz="2800" dirty="0" smtClean="0"/>
              <a:t>One Kernel and Multiple Distribution</a:t>
            </a:r>
          </a:p>
          <a:p>
            <a:pPr lvl="2" eaLnBrk="1" hangingPunct="1"/>
            <a:r>
              <a:rPr lang="en-US" altLang="zh-CN" sz="2000" dirty="0" smtClean="0">
                <a:latin typeface="Verdana" pitchFamily="34" charset="0"/>
              </a:rPr>
              <a:t>3.2.</a:t>
            </a:r>
            <a:r>
              <a:rPr lang="en-US" altLang="zh-CN" dirty="0" smtClean="0"/>
              <a:t>x  kernel  (newest: </a:t>
            </a:r>
            <a:r>
              <a:rPr lang="en-US" altLang="zh-CN" sz="2000" dirty="0" smtClean="0">
                <a:latin typeface="Verdana" pitchFamily="34" charset="0"/>
              </a:rPr>
              <a:t>3.13.5 2014.2.22</a:t>
            </a:r>
            <a:r>
              <a:rPr lang="en-US" altLang="zh-CN" dirty="0" smtClean="0"/>
              <a:t>)</a:t>
            </a:r>
          </a:p>
          <a:p>
            <a:pPr lvl="2" eaLnBrk="1" hangingPunct="1"/>
            <a:r>
              <a:rPr lang="en-US" altLang="zh-CN" dirty="0" smtClean="0"/>
              <a:t>RedHat / Fedora, Debian</a:t>
            </a:r>
          </a:p>
          <a:p>
            <a:pPr lvl="2" eaLnBrk="1" hangingPunct="1"/>
            <a:r>
              <a:rPr lang="en-US" altLang="zh-CN" dirty="0" smtClean="0"/>
              <a:t>Suse, Gentoo, Arch, Ubuntu, …</a:t>
            </a:r>
          </a:p>
          <a:p>
            <a:pPr lvl="1" eaLnBrk="1" hangingPunct="1"/>
            <a:r>
              <a:rPr lang="en-US" altLang="zh-CN" sz="2800" dirty="0" smtClean="0"/>
              <a:t>Powerful Command Line Interface</a:t>
            </a:r>
          </a:p>
          <a:p>
            <a:pPr lvl="1" eaLnBrk="1" hangingPunct="1"/>
            <a:r>
              <a:rPr lang="en-US" altLang="zh-CN" sz="2800" dirty="0" smtClean="0"/>
              <a:t>Directories Organization</a:t>
            </a:r>
          </a:p>
          <a:p>
            <a:pPr lvl="1" eaLnBrk="1" hangingPunct="1"/>
            <a:r>
              <a:rPr lang="en-US" altLang="zh-CN" sz="2800" dirty="0" smtClean="0"/>
              <a:t>…</a:t>
            </a:r>
          </a:p>
        </p:txBody>
      </p:sp>
      <p:sp>
        <p:nvSpPr>
          <p:cNvPr id="14341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E7D55B9-3E6F-424F-BA08-8CAE5189B77A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altLang="zh-CN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914400" y="6416675"/>
            <a:ext cx="55626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sz="1600" dirty="0"/>
              <a:t>Institute of Parallel and Distributed </a:t>
            </a:r>
            <a:r>
              <a:rPr lang="en-US" altLang="zh-CN" sz="1600" dirty="0" smtClean="0"/>
              <a:t>Systems </a:t>
            </a:r>
            <a:r>
              <a:rPr lang="en-US" altLang="zh-CN" sz="1600" dirty="0"/>
              <a:t>(iPads</a:t>
            </a:r>
            <a:r>
              <a:rPr lang="en-US" altLang="zh-CN" sz="1600" dirty="0" smtClean="0"/>
              <a:t>), SJTU</a:t>
            </a:r>
            <a:endParaRPr lang="en-US" altLang="zh-CN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71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59068" y="2654299"/>
            <a:ext cx="1233488" cy="15128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7715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4606" y="682625"/>
            <a:ext cx="1512887" cy="15128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7715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33925" y="2827338"/>
            <a:ext cx="1423988" cy="14398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7715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59034" y="4637088"/>
            <a:ext cx="1439862" cy="1360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77159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77825" y="2827338"/>
            <a:ext cx="1800225" cy="1339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77160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87371" y="4752974"/>
            <a:ext cx="1295400" cy="1266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77161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894513" y="1068396"/>
            <a:ext cx="1944687" cy="11668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77162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138986" y="4579941"/>
            <a:ext cx="1584325" cy="1477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77163" name="Picture 1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153274" y="2768601"/>
            <a:ext cx="1512888" cy="14271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77164" name="Picture 1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57213" y="825500"/>
            <a:ext cx="1254125" cy="129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77165" name="Picture 1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2488" y="609600"/>
            <a:ext cx="1584325" cy="15668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77166" name="Picture 14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678363" y="4665666"/>
            <a:ext cx="1655762" cy="1379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219200" y="1400175"/>
            <a:ext cx="4038600" cy="4238625"/>
          </a:xfrm>
        </p:spPr>
        <p:txBody>
          <a:bodyPr>
            <a:normAutofit/>
          </a:bodyPr>
          <a:lstStyle/>
          <a:p>
            <a:pPr marL="411480" eaLnBrk="1" fontAlgn="auto" hangingPunct="1">
              <a:lnSpc>
                <a:spcPts val="4500"/>
              </a:lnSpc>
              <a:spcAft>
                <a:spcPts val="0"/>
              </a:spcAft>
              <a:buSzPct val="50000"/>
              <a:buFont typeface="Wingdings"/>
              <a:buNone/>
              <a:defRPr/>
            </a:pPr>
            <a:r>
              <a:rPr lang="en-US" altLang="zh-CN" sz="32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Pre-requisite</a:t>
            </a:r>
            <a:r>
              <a:rPr lang="en-US" altLang="zh-CN" sz="3200" dirty="0" smtClean="0"/>
              <a:t>		</a:t>
            </a:r>
          </a:p>
          <a:p>
            <a:pPr marL="411480" eaLnBrk="1" fontAlgn="auto" hangingPunct="1">
              <a:lnSpc>
                <a:spcPts val="4500"/>
              </a:lnSpc>
              <a:spcAft>
                <a:spcPts val="0"/>
              </a:spcAft>
              <a:buSzPct val="50000"/>
              <a:buFont typeface="Wingdings"/>
              <a:buNone/>
              <a:defRPr/>
            </a:pPr>
            <a:r>
              <a:rPr lang="en-US" altLang="zh-CN" sz="3200" dirty="0" smtClean="0"/>
              <a:t>Linux</a:t>
            </a:r>
          </a:p>
          <a:p>
            <a:pPr marL="411480" eaLnBrk="1" fontAlgn="auto" hangingPunct="1">
              <a:lnSpc>
                <a:spcPts val="4500"/>
              </a:lnSpc>
              <a:spcAft>
                <a:spcPts val="0"/>
              </a:spcAft>
              <a:buSzPct val="50000"/>
              <a:buFont typeface="Wingdings"/>
              <a:buNone/>
              <a:defRPr/>
            </a:pPr>
            <a:r>
              <a:rPr lang="en-US" altLang="zh-CN" sz="32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Tools</a:t>
            </a:r>
          </a:p>
          <a:p>
            <a:pPr marL="68580" indent="0" eaLnBrk="1" fontAlgn="auto" hangingPunct="1">
              <a:spcAft>
                <a:spcPts val="0"/>
              </a:spcAft>
              <a:buNone/>
              <a:defRPr/>
            </a:pPr>
            <a:endParaRPr lang="zh-CN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3733800" y="1323975"/>
            <a:ext cx="4038600" cy="4314825"/>
          </a:xfrm>
        </p:spPr>
        <p:txBody>
          <a:bodyPr>
            <a:normAutofit/>
          </a:bodyPr>
          <a:lstStyle/>
          <a:p>
            <a:pPr marL="740664" lvl="1" eaLnBrk="1" fontAlgn="auto" hangingPunct="1">
              <a:spcAft>
                <a:spcPts val="0"/>
              </a:spcAft>
              <a:buSzPct val="70000"/>
              <a:buFont typeface="Wingdings"/>
              <a:buNone/>
              <a:defRPr/>
            </a:pPr>
            <a:r>
              <a:rPr lang="en-US" altLang="zh-CN" dirty="0" smtClean="0"/>
              <a:t> </a:t>
            </a:r>
            <a:endParaRPr lang="en-US" altLang="zh-CN" dirty="0" smtClean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marL="740664" lvl="1" eaLnBrk="1" fontAlgn="auto" hangingPunct="1">
              <a:spcAft>
                <a:spcPts val="0"/>
              </a:spcAft>
              <a:buSzPct val="70000"/>
              <a:buNone/>
              <a:defRPr/>
            </a:pPr>
            <a:r>
              <a:rPr lang="en-US" altLang="zh-CN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	Introduction</a:t>
            </a:r>
          </a:p>
          <a:p>
            <a:pPr marL="740664" lvl="1" eaLnBrk="1" fontAlgn="auto" hangingPunct="1">
              <a:spcAft>
                <a:spcPts val="0"/>
              </a:spcAft>
              <a:buSzPct val="70000"/>
              <a:buFont typeface="Wingdings" pitchFamily="2" charset="2"/>
              <a:buChar char="Ø"/>
              <a:defRPr/>
            </a:pPr>
            <a:r>
              <a:rPr lang="en-US" altLang="zh-CN" dirty="0" smtClean="0"/>
              <a:t>Installation</a:t>
            </a:r>
          </a:p>
          <a:p>
            <a:pPr marL="740664" lvl="1" eaLnBrk="1" fontAlgn="auto" hangingPunct="1">
              <a:spcAft>
                <a:spcPts val="0"/>
              </a:spcAft>
              <a:buSzPct val="70000"/>
              <a:buFont typeface="Wingdings"/>
              <a:buNone/>
              <a:defRPr/>
            </a:pPr>
            <a:r>
              <a:rPr lang="en-US" altLang="zh-CN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    Shell</a:t>
            </a:r>
          </a:p>
          <a:p>
            <a:pPr marL="740664" lvl="1" eaLnBrk="1" fontAlgn="auto" hangingPunct="1">
              <a:spcAft>
                <a:spcPts val="0"/>
              </a:spcAft>
              <a:buSzPct val="70000"/>
              <a:buFont typeface="Wingdings"/>
              <a:buNone/>
              <a:defRPr/>
            </a:pPr>
            <a:r>
              <a:rPr lang="en-US" altLang="zh-CN" dirty="0" smtClean="0"/>
              <a:t>    </a:t>
            </a:r>
          </a:p>
          <a:p>
            <a:pPr marL="740664" lvl="1" eaLnBrk="1" fontAlgn="auto" hangingPunct="1">
              <a:spcAft>
                <a:spcPts val="0"/>
              </a:spcAft>
              <a:buSzPct val="70000"/>
              <a:buFont typeface="Wingdings" pitchFamily="2" charset="2"/>
              <a:buChar char="Ø"/>
              <a:defRPr/>
            </a:pPr>
            <a:endParaRPr lang="en-US" altLang="zh-CN" dirty="0" smtClean="0"/>
          </a:p>
          <a:p>
            <a:pPr marL="740664" lvl="1" eaLnBrk="1" fontAlgn="auto" hangingPunct="1">
              <a:spcAft>
                <a:spcPts val="0"/>
              </a:spcAft>
              <a:buSzPct val="70000"/>
              <a:buFont typeface="Wingdings" pitchFamily="2" charset="2"/>
              <a:buChar char="Ø"/>
              <a:defRPr/>
            </a:pPr>
            <a:endParaRPr lang="en-US" altLang="zh-CN" dirty="0" smtClean="0"/>
          </a:p>
        </p:txBody>
      </p:sp>
      <p:sp>
        <p:nvSpPr>
          <p:cNvPr id="33797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2AC5549-492D-421C-A38C-05B1CFFADF19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altLang="zh-CN" smtClean="0"/>
          </a:p>
        </p:txBody>
      </p:sp>
      <p:sp>
        <p:nvSpPr>
          <p:cNvPr id="8" name="Rectangle 7"/>
          <p:cNvSpPr/>
          <p:nvPr/>
        </p:nvSpPr>
        <p:spPr>
          <a:xfrm>
            <a:off x="1143000" y="2133600"/>
            <a:ext cx="2895600" cy="609600"/>
          </a:xfrm>
          <a:prstGeom prst="rect">
            <a:avLst/>
          </a:prstGeom>
          <a:noFill/>
          <a:ln w="28575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4038600" y="1600200"/>
            <a:ext cx="3657600" cy="1828800"/>
          </a:xfrm>
          <a:prstGeom prst="rect">
            <a:avLst/>
          </a:prstGeom>
          <a:noFill/>
          <a:ln w="28575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3962400" y="2133600"/>
            <a:ext cx="304800" cy="609600"/>
          </a:xfrm>
          <a:prstGeom prst="rect">
            <a:avLst/>
          </a:prstGeom>
          <a:solidFill>
            <a:schemeClr val="bg1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ular Callout 6"/>
          <p:cNvSpPr/>
          <p:nvPr/>
        </p:nvSpPr>
        <p:spPr>
          <a:xfrm>
            <a:off x="6172200" y="0"/>
            <a:ext cx="2971800" cy="1905000"/>
          </a:xfrm>
          <a:prstGeom prst="wedgeRectCallout">
            <a:avLst>
              <a:gd name="adj1" fmla="val -28260"/>
              <a:gd name="adj2" fmla="val 59222"/>
            </a:avLst>
          </a:prstGeom>
          <a:solidFill>
            <a:srgbClr val="FFFFCD"/>
          </a:solidFill>
          <a:ln cap="sq">
            <a:solidFill>
              <a:srgbClr val="FFC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200000"/>
                  </a:schemeClr>
                </a:solidFill>
                <a:cs typeface="+mj-cs"/>
              </a:rPr>
              <a:t>INSTALL</a:t>
            </a:r>
            <a:endParaRPr lang="zh-CN" altLang="en-US" dirty="0">
              <a:solidFill>
                <a:schemeClr val="tx2">
                  <a:satMod val="200000"/>
                </a:schemeClr>
              </a:solidFill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8077200" cy="4572000"/>
          </a:xfrm>
        </p:spPr>
        <p:txBody>
          <a:bodyPr>
            <a:normAutofit/>
          </a:bodyPr>
          <a:lstStyle/>
          <a:p>
            <a:pPr marL="41148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altLang="zh-CN" sz="3200" dirty="0" smtClean="0"/>
              <a:t>Step </a:t>
            </a:r>
            <a:r>
              <a:rPr lang="en-US" altLang="zh-CN" sz="2800" dirty="0" smtClean="0">
                <a:latin typeface="Verdana" pitchFamily="34" charset="0"/>
                <a:cs typeface="Arial" pitchFamily="34" charset="0"/>
              </a:rPr>
              <a:t>0</a:t>
            </a:r>
            <a:r>
              <a:rPr lang="en-US" altLang="zh-CN" sz="3200" dirty="0" smtClean="0"/>
              <a:t>: How to find it ?</a:t>
            </a:r>
          </a:p>
          <a:p>
            <a:pPr marL="740664" lvl="1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n-US" altLang="zh-CN" sz="2800" dirty="0" smtClean="0"/>
              <a:t>SJTU Depository  </a:t>
            </a:r>
            <a:br>
              <a:rPr lang="en-US" altLang="zh-CN" sz="2800" dirty="0" smtClean="0"/>
            </a:br>
            <a:r>
              <a:rPr lang="en-US" altLang="zh-CN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  <a:hlinkClick r:id="rId3"/>
              </a:rPr>
              <a:t>ftp://ftp.sjtu.edu.cn/</a:t>
            </a:r>
            <a:r>
              <a:rPr lang="en-US" altLang="zh-CN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740664" lvl="1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n-US" altLang="zh-CN" sz="2800" dirty="0" smtClean="0">
                <a:sym typeface="Wingdings" pitchFamily="2" charset="2"/>
              </a:rPr>
              <a:t>e.g.  </a:t>
            </a:r>
            <a:r>
              <a:rPr lang="en-US" altLang="zh-CN" sz="2800" dirty="0" smtClean="0">
                <a:sym typeface="Wingdings" pitchFamily="2" charset="2"/>
              </a:rPr>
              <a:t>Debian-</a:t>
            </a:r>
            <a:r>
              <a:rPr lang="en-US" altLang="zh-CN" sz="2400" dirty="0" smtClean="0">
                <a:latin typeface="Verdana" pitchFamily="34" charset="0"/>
                <a:sym typeface="Wingdings" pitchFamily="2" charset="2"/>
              </a:rPr>
              <a:t>9</a:t>
            </a:r>
            <a:r>
              <a:rPr lang="en-US" altLang="zh-CN" sz="2400" dirty="0" smtClean="0">
                <a:latin typeface="Verdana" pitchFamily="34" charset="0"/>
                <a:sym typeface="Wingdings" pitchFamily="2" charset="2"/>
              </a:rPr>
              <a:t>.4.0</a:t>
            </a:r>
            <a:r>
              <a:rPr lang="en-US" altLang="zh-CN" sz="2400" dirty="0" smtClean="0">
                <a:latin typeface="Verdana" pitchFamily="34" charset="0"/>
                <a:sym typeface="Wingdings" pitchFamily="2" charset="2"/>
              </a:rPr>
              <a:t/>
            </a:r>
            <a:br>
              <a:rPr lang="en-US" altLang="zh-CN" sz="2400" dirty="0" smtClean="0">
                <a:latin typeface="Verdana" pitchFamily="34" charset="0"/>
                <a:sym typeface="Wingdings" pitchFamily="2" charset="2"/>
              </a:rPr>
            </a:br>
            <a:r>
              <a:rPr lang="en-US" altLang="zh-CN" sz="1800" b="1" dirty="0" smtClean="0">
                <a:latin typeface="Courier New" pitchFamily="49" charset="0"/>
                <a:cs typeface="Courier New" pitchFamily="49" charset="0"/>
                <a:sym typeface="Wingdings" pitchFamily="2" charset="2"/>
                <a:hlinkClick r:id="rId4"/>
              </a:rPr>
              <a:t>/</a:t>
            </a:r>
            <a:r>
              <a:rPr lang="en-US" altLang="zh-CN" sz="1800" b="1" dirty="0" smtClean="0">
                <a:latin typeface="Courier New" pitchFamily="49" charset="0"/>
                <a:cs typeface="Courier New" pitchFamily="49" charset="0"/>
                <a:sym typeface="Wingdings" pitchFamily="2" charset="2"/>
                <a:hlinkClick r:id="rId4"/>
              </a:rPr>
              <a:t>debian-cd/9.4.0/amd64/iso-dvd/</a:t>
            </a:r>
            <a:endParaRPr lang="en-US" altLang="zh-CN" sz="1800" b="1" dirty="0" smtClean="0">
              <a:latin typeface="Courier New" pitchFamily="49" charset="0"/>
              <a:cs typeface="Courier New" pitchFamily="49" charset="0"/>
              <a:sym typeface="Wingdings" pitchFamily="2" charset="2"/>
              <a:hlinkClick r:id="rId4"/>
            </a:endParaRPr>
          </a:p>
          <a:p>
            <a:pPr marL="1261364" lvl="3">
              <a:buFont typeface="Wingdings"/>
              <a:buChar char=""/>
              <a:defRPr/>
            </a:pPr>
            <a:endParaRPr lang="en-US" altLang="zh-CN" dirty="0" smtClean="0">
              <a:sym typeface="Wingdings" pitchFamily="2" charset="2"/>
              <a:hlinkClick r:id="rId4"/>
            </a:endParaRPr>
          </a:p>
          <a:p>
            <a:pPr marL="740664" lvl="1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n-US" altLang="zh-CN" sz="2800" dirty="0" smtClean="0"/>
              <a:t>Online: </a:t>
            </a:r>
            <a:r>
              <a:rPr lang="en-US" altLang="zh-CN" sz="2800" i="1" dirty="0" smtClean="0"/>
              <a:t>get the official web-site by google</a:t>
            </a:r>
          </a:p>
          <a:p>
            <a:pPr marL="740664" lvl="1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n-US" altLang="zh-CN" sz="2800" dirty="0" smtClean="0"/>
              <a:t>e.g.  Debian  (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/'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dɛbiːjən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400" dirty="0" smtClean="0">
                <a:cs typeface="Courier New" pitchFamily="49" charset="0"/>
              </a:rPr>
              <a:t>, </a:t>
            </a:r>
            <a:r>
              <a:rPr lang="en-US" sz="2400" i="1" dirty="0" smtClean="0">
                <a:cs typeface="Courier New" pitchFamily="49" charset="0"/>
              </a:rPr>
              <a:t>Deb</a:t>
            </a:r>
            <a:r>
              <a:rPr lang="en-US" sz="2400" i="1" dirty="0" smtClean="0">
                <a:solidFill>
                  <a:schemeClr val="tx1">
                    <a:lumMod val="50000"/>
                  </a:schemeClr>
                </a:solidFill>
                <a:cs typeface="Courier New" pitchFamily="49" charset="0"/>
              </a:rPr>
              <a:t>ra</a:t>
            </a:r>
            <a:r>
              <a:rPr lang="en-US" sz="2400" i="1" dirty="0" smtClean="0">
                <a:cs typeface="Courier New" pitchFamily="49" charset="0"/>
              </a:rPr>
              <a:t> + Ian</a:t>
            </a:r>
            <a:r>
              <a:rPr lang="en-US" sz="2800" dirty="0" smtClean="0"/>
              <a:t>)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2800" dirty="0" smtClean="0"/>
              <a:t> </a:t>
            </a:r>
            <a:r>
              <a:rPr lang="en-US" altLang="zh-CN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  <a:hlinkClick r:id="rId4"/>
              </a:rPr>
              <a:t>http://www.debian.org/distrib/</a:t>
            </a:r>
          </a:p>
          <a:p>
            <a:pPr marL="740664" lvl="1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endParaRPr lang="en-US" altLang="zh-CN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" pitchFamily="49" charset="0"/>
              <a:sym typeface="Wingdings" pitchFamily="2" charset="2"/>
              <a:hlinkClick r:id="rId4"/>
            </a:endParaRPr>
          </a:p>
        </p:txBody>
      </p:sp>
      <p:sp>
        <p:nvSpPr>
          <p:cNvPr id="16389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67EEA28-9489-4564-912F-710D4762EFB4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altLang="zh-CN" smtClean="0"/>
          </a:p>
        </p:txBody>
      </p:sp>
      <p:sp>
        <p:nvSpPr>
          <p:cNvPr id="6" name="Rectangle 5"/>
          <p:cNvSpPr/>
          <p:nvPr/>
        </p:nvSpPr>
        <p:spPr>
          <a:xfrm>
            <a:off x="6172200" y="0"/>
            <a:ext cx="3048000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eaLnBrk="1" fontAlgn="auto" hangingPunct="1">
              <a:spcAft>
                <a:spcPts val="0"/>
              </a:spcAft>
              <a:buClr>
                <a:srgbClr val="009DD9"/>
              </a:buClr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Impact" pitchFamily="34" charset="0"/>
              </a:rPr>
              <a:t>Tips:  </a:t>
            </a:r>
            <a:r>
              <a:rPr lang="en-US" altLang="zh-CN" u="sng" dirty="0" smtClean="0">
                <a:solidFill>
                  <a:schemeClr val="bg1"/>
                </a:solidFill>
                <a:latin typeface="Comic Sans MS" pitchFamily="66" charset="0"/>
              </a:rPr>
              <a:t>about version</a:t>
            </a:r>
          </a:p>
          <a:p>
            <a:pPr marL="0" lvl="1" eaLnBrk="1" fontAlgn="auto" hangingPunct="1">
              <a:spcAft>
                <a:spcPts val="0"/>
              </a:spcAft>
              <a:buClr>
                <a:srgbClr val="009DD9"/>
              </a:buClr>
              <a:defRPr/>
            </a:pPr>
            <a:endParaRPr lang="en-US" altLang="zh-CN" sz="400" u="sng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marL="0" lvl="1" eaLnBrk="1" fontAlgn="auto" hangingPunct="1">
              <a:spcAft>
                <a:spcPts val="0"/>
              </a:spcAft>
              <a:buClr>
                <a:srgbClr val="009DD9"/>
              </a:buClr>
              <a:defRPr/>
            </a:pPr>
            <a:r>
              <a:rPr lang="en-US" altLang="zh-CN" dirty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altLang="zh-CN" sz="1600" b="1" dirty="0" smtClean="0">
                <a:solidFill>
                  <a:schemeClr val="bg1"/>
                </a:solidFill>
                <a:latin typeface="Verdana" pitchFamily="34" charset="0"/>
              </a:rPr>
              <a:t>Fedora</a:t>
            </a:r>
          </a:p>
          <a:p>
            <a:pPr marL="0" lvl="1" eaLnBrk="1" fontAlgn="auto" hangingPunct="1">
              <a:spcAft>
                <a:spcPts val="0"/>
              </a:spcAft>
              <a:buClr>
                <a:srgbClr val="009DD9"/>
              </a:buClr>
              <a:defRPr/>
            </a:pPr>
            <a:r>
              <a:rPr lang="en-US" altLang="zh-CN" sz="1600" dirty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  <a:latin typeface="Comic Sans MS" pitchFamily="66" charset="0"/>
              </a:rPr>
              <a:t>  </a:t>
            </a:r>
            <a:r>
              <a:rPr lang="en-US" altLang="zh-CN" sz="1600" dirty="0" err="1" smtClean="0">
                <a:solidFill>
                  <a:schemeClr val="bg1"/>
                </a:solidFill>
                <a:latin typeface="Comic Sans MS" pitchFamily="66" charset="0"/>
              </a:rPr>
              <a:t>Sulphur</a:t>
            </a:r>
            <a:r>
              <a:rPr lang="en-US" altLang="zh-CN" sz="1600" dirty="0" smtClean="0">
                <a:solidFill>
                  <a:schemeClr val="bg1"/>
                </a:solidFill>
                <a:latin typeface="Comic Sans MS" pitchFamily="66" charset="0"/>
              </a:rPr>
              <a:t>(</a:t>
            </a:r>
            <a:r>
              <a:rPr lang="en-US" altLang="zh-CN" sz="1400" dirty="0" smtClean="0">
                <a:solidFill>
                  <a:schemeClr val="bg1"/>
                </a:solidFill>
                <a:latin typeface="Comic Sans MS" pitchFamily="66" charset="0"/>
              </a:rPr>
              <a:t>9</a:t>
            </a:r>
            <a:r>
              <a:rPr lang="en-US" altLang="zh-CN" sz="1600" dirty="0" smtClean="0">
                <a:solidFill>
                  <a:schemeClr val="bg1"/>
                </a:solidFill>
                <a:latin typeface="Comic Sans MS" pitchFamily="66" charset="0"/>
              </a:rPr>
              <a:t>), Cambridge(</a:t>
            </a:r>
            <a:r>
              <a:rPr lang="en-US" altLang="zh-CN" sz="1400" dirty="0" smtClean="0">
                <a:solidFill>
                  <a:schemeClr val="bg1"/>
                </a:solidFill>
                <a:latin typeface="Comic Sans MS" pitchFamily="66" charset="0"/>
              </a:rPr>
              <a:t>10</a:t>
            </a:r>
            <a:r>
              <a:rPr lang="en-US" altLang="zh-CN" sz="1600" dirty="0" smtClean="0">
                <a:solidFill>
                  <a:schemeClr val="bg1"/>
                </a:solidFill>
                <a:latin typeface="Comic Sans MS" pitchFamily="66" charset="0"/>
              </a:rPr>
              <a:t>)</a:t>
            </a:r>
          </a:p>
          <a:p>
            <a:pPr marL="0" lvl="1" eaLnBrk="1" fontAlgn="auto" hangingPunct="1">
              <a:spcAft>
                <a:spcPts val="0"/>
              </a:spcAft>
              <a:buClr>
                <a:srgbClr val="009DD9"/>
              </a:buClr>
              <a:defRPr/>
            </a:pPr>
            <a:endParaRPr lang="en-US" altLang="zh-CN" sz="900" dirty="0">
              <a:solidFill>
                <a:schemeClr val="bg1"/>
              </a:solidFill>
              <a:latin typeface="Comic Sans MS" pitchFamily="66" charset="0"/>
            </a:endParaRPr>
          </a:p>
          <a:p>
            <a:pPr marL="0" lvl="1" eaLnBrk="1" fontAlgn="auto" hangingPunct="1">
              <a:spcAft>
                <a:spcPts val="0"/>
              </a:spcAft>
              <a:buClr>
                <a:srgbClr val="009DD9"/>
              </a:buClr>
              <a:defRPr/>
            </a:pPr>
            <a:r>
              <a:rPr lang="en-US" altLang="zh-CN" sz="1600" dirty="0" smtClean="0">
                <a:solidFill>
                  <a:schemeClr val="bg1"/>
                </a:solidFill>
                <a:latin typeface="Verdana" pitchFamily="34" charset="0"/>
              </a:rPr>
              <a:t> </a:t>
            </a:r>
            <a:r>
              <a:rPr lang="en-US" altLang="zh-CN" sz="1600" b="1" dirty="0" smtClean="0">
                <a:solidFill>
                  <a:schemeClr val="bg1"/>
                </a:solidFill>
                <a:latin typeface="Verdana" pitchFamily="34" charset="0"/>
              </a:rPr>
              <a:t>Debian</a:t>
            </a:r>
            <a:r>
              <a:rPr lang="en-US" altLang="zh-CN" sz="1600" dirty="0" smtClean="0">
                <a:solidFill>
                  <a:schemeClr val="bg1"/>
                </a:solidFill>
                <a:latin typeface="Comic Sans MS" pitchFamily="66" charset="0"/>
              </a:rPr>
              <a:t>  (Toy Story)</a:t>
            </a:r>
          </a:p>
          <a:p>
            <a:pPr marL="0" lvl="1" eaLnBrk="1" fontAlgn="auto" hangingPunct="1">
              <a:spcAft>
                <a:spcPts val="0"/>
              </a:spcAft>
              <a:buClr>
                <a:srgbClr val="009DD9"/>
              </a:buClr>
              <a:defRPr/>
            </a:pPr>
            <a:r>
              <a:rPr lang="en-US" altLang="zh-CN" sz="1600" dirty="0" smtClean="0">
                <a:solidFill>
                  <a:schemeClr val="bg1"/>
                </a:solidFill>
                <a:latin typeface="Comic Sans MS" pitchFamily="66" charset="0"/>
              </a:rPr>
              <a:t>   </a:t>
            </a:r>
            <a:r>
              <a:rPr lang="en-US" altLang="zh-CN" sz="1600" dirty="0" smtClean="0">
                <a:solidFill>
                  <a:prstClr val="black"/>
                </a:solidFill>
                <a:latin typeface="Comic Sans MS" pitchFamily="66" charset="0"/>
              </a:rPr>
              <a:t>Squeeze </a:t>
            </a:r>
            <a:r>
              <a:rPr lang="en-US" altLang="zh-CN" sz="1600" dirty="0" smtClean="0">
                <a:solidFill>
                  <a:schemeClr val="bg1"/>
                </a:solidFill>
                <a:latin typeface="Comic Sans MS" pitchFamily="66" charset="0"/>
              </a:rPr>
              <a:t>(</a:t>
            </a:r>
            <a:r>
              <a:rPr lang="en-US" altLang="zh-CN" sz="1400" dirty="0" smtClean="0">
                <a:solidFill>
                  <a:schemeClr val="bg1"/>
                </a:solidFill>
                <a:latin typeface="Comic Sans MS" pitchFamily="66" charset="0"/>
              </a:rPr>
              <a:t>6.0</a:t>
            </a:r>
            <a:r>
              <a:rPr lang="en-US" altLang="zh-CN" sz="1600" dirty="0" smtClean="0">
                <a:solidFill>
                  <a:schemeClr val="bg1"/>
                </a:solidFill>
                <a:latin typeface="Comic Sans MS" pitchFamily="66" charset="0"/>
              </a:rPr>
              <a:t>),  </a:t>
            </a:r>
            <a:r>
              <a:rPr lang="en-US" altLang="zh-CN" sz="1600" dirty="0" smtClean="0">
                <a:solidFill>
                  <a:prstClr val="black"/>
                </a:solidFill>
                <a:latin typeface="Comic Sans MS" pitchFamily="66" charset="0"/>
              </a:rPr>
              <a:t>Wheezy(</a:t>
            </a:r>
            <a:r>
              <a:rPr lang="en-US" altLang="zh-CN" sz="1400" dirty="0" smtClean="0">
                <a:solidFill>
                  <a:prstClr val="black"/>
                </a:solidFill>
                <a:latin typeface="Comic Sans MS" pitchFamily="66" charset="0"/>
              </a:rPr>
              <a:t>7.0</a:t>
            </a:r>
            <a:r>
              <a:rPr lang="en-US" altLang="zh-CN" sz="1600" dirty="0" smtClean="0">
                <a:solidFill>
                  <a:prstClr val="black"/>
                </a:solidFill>
                <a:latin typeface="Comic Sans MS" pitchFamily="66" charset="0"/>
              </a:rPr>
              <a:t>), </a:t>
            </a:r>
            <a:br>
              <a:rPr lang="en-US" altLang="zh-CN" sz="1600" dirty="0" smtClean="0">
                <a:solidFill>
                  <a:prstClr val="black"/>
                </a:solidFill>
                <a:latin typeface="Comic Sans MS" pitchFamily="66" charset="0"/>
              </a:rPr>
            </a:br>
            <a:r>
              <a:rPr lang="en-US" altLang="zh-CN" sz="1600" dirty="0" smtClean="0">
                <a:solidFill>
                  <a:prstClr val="black"/>
                </a:solidFill>
                <a:latin typeface="Comic Sans MS" pitchFamily="66" charset="0"/>
              </a:rPr>
              <a:t>   Jessie(8.0)</a:t>
            </a:r>
            <a:endParaRPr lang="en-US" altLang="zh-CN" sz="2800" dirty="0">
              <a:solidFill>
                <a:prstClr val="white"/>
              </a:solidFill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914400" y="6416675"/>
            <a:ext cx="55626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sz="1600" dirty="0"/>
              <a:t>Institute of Parallel and Distributed </a:t>
            </a:r>
            <a:r>
              <a:rPr lang="en-US" altLang="zh-CN" sz="1600" dirty="0" smtClean="0"/>
              <a:t>Systems </a:t>
            </a:r>
            <a:r>
              <a:rPr lang="en-US" altLang="zh-CN" sz="1600" dirty="0"/>
              <a:t>(iPads</a:t>
            </a:r>
            <a:r>
              <a:rPr lang="en-US" altLang="zh-CN" sz="1600" dirty="0" smtClean="0"/>
              <a:t>), SJTU</a:t>
            </a:r>
            <a:endParaRPr lang="en-US" altLang="zh-CN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200000"/>
                  </a:schemeClr>
                </a:solidFill>
                <a:cs typeface="+mj-cs"/>
              </a:rPr>
              <a:t>INSTALL</a:t>
            </a:r>
            <a:endParaRPr lang="zh-CN" altLang="en-US" dirty="0">
              <a:solidFill>
                <a:schemeClr val="tx2">
                  <a:satMod val="200000"/>
                </a:schemeClr>
              </a:solidFill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7924800" cy="4572000"/>
          </a:xfrm>
        </p:spPr>
        <p:txBody>
          <a:bodyPr>
            <a:normAutofit/>
          </a:bodyPr>
          <a:lstStyle/>
          <a:p>
            <a:pPr marL="41148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altLang="zh-CN" sz="3200" dirty="0" smtClean="0"/>
              <a:t>Step </a:t>
            </a:r>
            <a:r>
              <a:rPr lang="en-US" altLang="zh-CN" sz="2800" dirty="0" smtClean="0">
                <a:latin typeface="Verdana" pitchFamily="34" charset="0"/>
                <a:cs typeface="Arial" pitchFamily="34" charset="0"/>
              </a:rPr>
              <a:t>1</a:t>
            </a:r>
            <a:r>
              <a:rPr lang="en-US" altLang="zh-CN" sz="3200" dirty="0" smtClean="0"/>
              <a:t>: Where to install it ?</a:t>
            </a:r>
          </a:p>
          <a:p>
            <a:pPr marL="740664" lvl="1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n-US" altLang="zh-CN" sz="2800" dirty="0" smtClean="0"/>
              <a:t>Cygwin</a:t>
            </a:r>
          </a:p>
          <a:p>
            <a:pPr marL="996252" lvl="2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altLang="zh-CN" dirty="0" smtClean="0"/>
              <a:t> Sorry, no technical support   </a:t>
            </a:r>
            <a:endParaRPr lang="en-US" altLang="zh-CN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" pitchFamily="49" charset="0"/>
            </a:endParaRPr>
          </a:p>
          <a:p>
            <a:pPr marL="740664" lvl="1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endParaRPr lang="en-US" altLang="zh-CN" sz="1200" dirty="0" smtClean="0"/>
          </a:p>
          <a:p>
            <a:pPr marL="740664" lvl="1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n-US" altLang="zh-CN" sz="2800" dirty="0" smtClean="0"/>
              <a:t>on RAW machine</a:t>
            </a:r>
          </a:p>
          <a:p>
            <a:pPr marL="996252" lvl="2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altLang="zh-CN" dirty="0" smtClean="0"/>
              <a:t> Cool !   </a:t>
            </a:r>
            <a:endParaRPr lang="en-US" altLang="zh-CN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" pitchFamily="49" charset="0"/>
            </a:endParaRPr>
          </a:p>
          <a:p>
            <a:pPr marL="740664" lvl="1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endParaRPr lang="en-US" altLang="zh-CN" sz="1600" dirty="0" smtClean="0">
              <a:sym typeface="Wingdings" pitchFamily="2" charset="2"/>
            </a:endParaRPr>
          </a:p>
          <a:p>
            <a:pPr marL="740664" lvl="1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n-US" altLang="zh-CN" sz="2800" dirty="0" smtClean="0">
                <a:sym typeface="Wingdings" pitchFamily="2" charset="2"/>
              </a:rPr>
              <a:t>on VIRTUAL machine</a:t>
            </a:r>
          </a:p>
          <a:p>
            <a:pPr marL="996252" lvl="2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n-US" altLang="zh-CN" dirty="0" smtClean="0">
                <a:sym typeface="Wingdings" pitchFamily="2" charset="2"/>
              </a:rPr>
              <a:t>Safety! </a:t>
            </a:r>
          </a:p>
        </p:txBody>
      </p:sp>
      <p:sp>
        <p:nvSpPr>
          <p:cNvPr id="16389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67EEA28-9489-4564-912F-710D4762EFB4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altLang="zh-CN" smtClean="0"/>
          </a:p>
        </p:txBody>
      </p:sp>
      <p:sp>
        <p:nvSpPr>
          <p:cNvPr id="6" name="Rectangle 5"/>
          <p:cNvSpPr/>
          <p:nvPr/>
        </p:nvSpPr>
        <p:spPr>
          <a:xfrm rot="21150158">
            <a:off x="3149351" y="3640089"/>
            <a:ext cx="2101857" cy="523220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erdana" pitchFamily="34" charset="0"/>
              </a:rPr>
              <a:t>Dangerous </a:t>
            </a:r>
            <a:r>
              <a:rPr lang="en-US" altLang="zh-CN" sz="2800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erdana" pitchFamily="34" charset="0"/>
              </a:rPr>
              <a:t>!</a:t>
            </a:r>
            <a:endParaRPr lang="en-US" sz="2400" dirty="0">
              <a:ln w="18415" cmpd="sng">
                <a:solidFill>
                  <a:srgbClr val="FFC000"/>
                </a:solidFill>
                <a:prstDash val="solid"/>
              </a:ln>
              <a:solidFill>
                <a:srgbClr val="FFC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 rot="21389440">
            <a:off x="3213491" y="4895510"/>
            <a:ext cx="3117072" cy="523220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n w="18415" cmpd="sng">
                  <a:solidFill>
                    <a:srgbClr val="FF3F8D"/>
                  </a:solidFill>
                  <a:prstDash val="solid"/>
                </a:ln>
                <a:solidFill>
                  <a:srgbClr val="FF3F8D"/>
                </a:solidFill>
                <a:effectLst>
                  <a:glow rad="228600">
                    <a:srgbClr val="FF3F8D">
                      <a:alpha val="40000"/>
                    </a:srgb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erdana" pitchFamily="34" charset="0"/>
              </a:rPr>
              <a:t>Recommendation </a:t>
            </a:r>
            <a:r>
              <a:rPr lang="en-US" altLang="zh-CN" sz="2800" dirty="0" smtClean="0">
                <a:ln w="18415" cmpd="sng">
                  <a:solidFill>
                    <a:srgbClr val="FF3F8D"/>
                  </a:solidFill>
                  <a:prstDash val="solid"/>
                </a:ln>
                <a:solidFill>
                  <a:srgbClr val="FF3F8D"/>
                </a:solidFill>
                <a:effectLst>
                  <a:glow rad="228600">
                    <a:srgbClr val="FF3F8D">
                      <a:alpha val="40000"/>
                    </a:srgb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erdana" pitchFamily="34" charset="0"/>
              </a:rPr>
              <a:t>!</a:t>
            </a:r>
            <a:endParaRPr lang="en-US" sz="2400" dirty="0">
              <a:ln w="18415" cmpd="sng">
                <a:solidFill>
                  <a:srgbClr val="FF3F8D"/>
                </a:solidFill>
                <a:prstDash val="solid"/>
              </a:ln>
              <a:solidFill>
                <a:srgbClr val="FF3F8D"/>
              </a:solidFill>
              <a:effectLst>
                <a:glow rad="228600">
                  <a:srgbClr val="FF3F8D">
                    <a:alpha val="40000"/>
                  </a:srgb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6172200" y="0"/>
            <a:ext cx="2971800" cy="2286000"/>
          </a:xfrm>
          <a:prstGeom prst="wedgeRectCallout">
            <a:avLst>
              <a:gd name="adj1" fmla="val -28260"/>
              <a:gd name="adj2" fmla="val 59222"/>
            </a:avLst>
          </a:prstGeom>
          <a:solidFill>
            <a:srgbClr val="FFFFCD"/>
          </a:solidFill>
          <a:ln cap="sq">
            <a:solidFill>
              <a:srgbClr val="FFC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72200" y="0"/>
            <a:ext cx="312420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eaLnBrk="1" fontAlgn="auto" hangingPunct="1">
              <a:spcAft>
                <a:spcPts val="0"/>
              </a:spcAft>
              <a:buClr>
                <a:srgbClr val="009DD9"/>
              </a:buClr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Impact" pitchFamily="34" charset="0"/>
              </a:rPr>
              <a:t>Tips:  </a:t>
            </a:r>
            <a:r>
              <a:rPr lang="en-US" altLang="zh-CN" u="sng" dirty="0" smtClean="0">
                <a:solidFill>
                  <a:schemeClr val="bg1"/>
                </a:solidFill>
                <a:latin typeface="Comic Sans MS" pitchFamily="66" charset="0"/>
              </a:rPr>
              <a:t>virtual machine</a:t>
            </a:r>
          </a:p>
          <a:p>
            <a:pPr marL="0" lvl="1" eaLnBrk="1" fontAlgn="auto" hangingPunct="1">
              <a:spcAft>
                <a:spcPts val="0"/>
              </a:spcAft>
              <a:buClr>
                <a:srgbClr val="009DD9"/>
              </a:buClr>
              <a:defRPr/>
            </a:pPr>
            <a:endParaRPr lang="en-US" altLang="zh-CN" sz="400" u="sng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marL="0" lvl="1" eaLnBrk="1" fontAlgn="auto" hangingPunct="1">
              <a:spcAft>
                <a:spcPts val="0"/>
              </a:spcAft>
              <a:buClr>
                <a:srgbClr val="009DD9"/>
              </a:buClr>
              <a:defRPr/>
            </a:pPr>
            <a:r>
              <a:rPr lang="en-US" altLang="zh-CN" dirty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altLang="zh-CN" sz="1600" b="1" dirty="0" smtClean="0">
                <a:solidFill>
                  <a:schemeClr val="bg1"/>
                </a:solidFill>
                <a:latin typeface="Verdana" pitchFamily="34" charset="0"/>
              </a:rPr>
              <a:t>Definition</a:t>
            </a:r>
          </a:p>
          <a:p>
            <a:pPr marL="0" lvl="1" eaLnBrk="1" fontAlgn="auto" hangingPunct="1">
              <a:spcAft>
                <a:spcPts val="0"/>
              </a:spcAft>
              <a:buClr>
                <a:srgbClr val="009DD9"/>
              </a:buClr>
              <a:defRPr/>
            </a:pPr>
            <a:r>
              <a:rPr lang="en-US" altLang="zh-CN" sz="1600" dirty="0" smtClean="0">
                <a:solidFill>
                  <a:schemeClr val="bg1"/>
                </a:solidFill>
                <a:latin typeface="Comic Sans MS" pitchFamily="66" charset="0"/>
              </a:rPr>
              <a:t>    provides </a:t>
            </a:r>
            <a:r>
              <a:rPr lang="en-US" altLang="zh-CN" sz="1600" dirty="0">
                <a:solidFill>
                  <a:schemeClr val="bg1"/>
                </a:solidFill>
                <a:latin typeface="Comic Sans MS" pitchFamily="66" charset="0"/>
              </a:rPr>
              <a:t>a complete system </a:t>
            </a:r>
            <a:br>
              <a:rPr lang="en-US" altLang="zh-CN" sz="1600" dirty="0">
                <a:solidFill>
                  <a:schemeClr val="bg1"/>
                </a:solidFill>
                <a:latin typeface="Comic Sans MS" pitchFamily="66" charset="0"/>
              </a:rPr>
            </a:br>
            <a:r>
              <a:rPr lang="en-US" altLang="zh-CN" sz="1600" dirty="0" smtClean="0">
                <a:solidFill>
                  <a:schemeClr val="bg1"/>
                </a:solidFill>
                <a:latin typeface="Comic Sans MS" pitchFamily="66" charset="0"/>
              </a:rPr>
              <a:t>  platform </a:t>
            </a:r>
            <a:r>
              <a:rPr lang="en-US" altLang="zh-CN" sz="1600" dirty="0">
                <a:solidFill>
                  <a:schemeClr val="bg1"/>
                </a:solidFill>
                <a:latin typeface="Comic Sans MS" pitchFamily="66" charset="0"/>
              </a:rPr>
              <a:t>which supports the </a:t>
            </a:r>
            <a:r>
              <a:rPr lang="en-US" altLang="zh-CN" sz="1600" dirty="0" smtClean="0">
                <a:solidFill>
                  <a:schemeClr val="bg1"/>
                </a:solidFill>
                <a:latin typeface="Comic Sans MS" pitchFamily="66" charset="0"/>
              </a:rPr>
              <a:t/>
            </a:r>
            <a:br>
              <a:rPr lang="en-US" altLang="zh-CN" sz="1600" dirty="0" smtClean="0">
                <a:solidFill>
                  <a:schemeClr val="bg1"/>
                </a:solidFill>
                <a:latin typeface="Comic Sans MS" pitchFamily="66" charset="0"/>
              </a:rPr>
            </a:br>
            <a:r>
              <a:rPr lang="en-US" altLang="zh-CN" sz="1600" dirty="0" smtClean="0">
                <a:solidFill>
                  <a:schemeClr val="bg1"/>
                </a:solidFill>
                <a:latin typeface="Comic Sans MS" pitchFamily="66" charset="0"/>
              </a:rPr>
              <a:t>  execution </a:t>
            </a:r>
            <a:r>
              <a:rPr lang="en-US" altLang="zh-CN" sz="1600" dirty="0">
                <a:solidFill>
                  <a:schemeClr val="bg1"/>
                </a:solidFill>
                <a:latin typeface="Comic Sans MS" pitchFamily="66" charset="0"/>
              </a:rPr>
              <a:t>of a complete </a:t>
            </a:r>
            <a:r>
              <a:rPr lang="en-US" altLang="zh-CN" sz="1600" dirty="0" smtClean="0">
                <a:solidFill>
                  <a:schemeClr val="bg1"/>
                </a:solidFill>
                <a:latin typeface="Comic Sans MS" pitchFamily="66" charset="0"/>
              </a:rPr>
              <a:t/>
            </a:r>
            <a:br>
              <a:rPr lang="en-US" altLang="zh-CN" sz="1600" dirty="0" smtClean="0">
                <a:solidFill>
                  <a:schemeClr val="bg1"/>
                </a:solidFill>
                <a:latin typeface="Comic Sans MS" pitchFamily="66" charset="0"/>
              </a:rPr>
            </a:br>
            <a:r>
              <a:rPr lang="en-US" altLang="zh-CN" sz="1600" dirty="0" smtClean="0">
                <a:solidFill>
                  <a:schemeClr val="bg1"/>
                </a:solidFill>
                <a:latin typeface="Comic Sans MS" pitchFamily="66" charset="0"/>
              </a:rPr>
              <a:t>  operating system</a:t>
            </a:r>
          </a:p>
          <a:p>
            <a:pPr marL="0" lvl="1" eaLnBrk="1" fontAlgn="auto" hangingPunct="1">
              <a:spcAft>
                <a:spcPts val="0"/>
              </a:spcAft>
              <a:buClr>
                <a:srgbClr val="009DD9"/>
              </a:buClr>
              <a:defRPr/>
            </a:pPr>
            <a:endParaRPr lang="en-US" altLang="zh-CN" sz="1600" dirty="0">
              <a:solidFill>
                <a:schemeClr val="bg1"/>
              </a:solidFill>
              <a:latin typeface="Comic Sans MS" pitchFamily="66" charset="0"/>
            </a:endParaRPr>
          </a:p>
          <a:p>
            <a:pPr marL="0" lvl="1" eaLnBrk="1" fontAlgn="auto" hangingPunct="1">
              <a:spcAft>
                <a:spcPts val="0"/>
              </a:spcAft>
              <a:buClr>
                <a:srgbClr val="009DD9"/>
              </a:buClr>
              <a:defRPr/>
            </a:pPr>
            <a:r>
              <a:rPr lang="en-US" altLang="zh-CN" sz="1600" dirty="0" smtClean="0">
                <a:solidFill>
                  <a:schemeClr val="bg1"/>
                </a:solidFill>
                <a:latin typeface="Comic Sans MS" pitchFamily="66" charset="0"/>
              </a:rPr>
              <a:t>  </a:t>
            </a:r>
            <a:r>
              <a:rPr lang="en-US" altLang="zh-CN" sz="1600" b="1" strike="sngStrike" dirty="0" smtClean="0">
                <a:solidFill>
                  <a:schemeClr val="bg1"/>
                </a:solidFill>
                <a:latin typeface="Comic Sans MS" pitchFamily="66" charset="0"/>
              </a:rPr>
              <a:t>J</a:t>
            </a:r>
            <a:r>
              <a:rPr lang="en-US" altLang="zh-CN" sz="1600" strike="sngStrike" dirty="0" smtClean="0">
                <a:solidFill>
                  <a:schemeClr val="bg1"/>
                </a:solidFill>
                <a:latin typeface="Comic Sans MS" pitchFamily="66" charset="0"/>
              </a:rPr>
              <a:t>ava </a:t>
            </a:r>
            <a:r>
              <a:rPr lang="en-US" altLang="zh-CN" sz="1600" b="1" strike="sngStrike" dirty="0" smtClean="0">
                <a:solidFill>
                  <a:schemeClr val="bg1"/>
                </a:solidFill>
                <a:latin typeface="Comic Sans MS" pitchFamily="66" charset="0"/>
              </a:rPr>
              <a:t>R</a:t>
            </a:r>
            <a:r>
              <a:rPr lang="en-US" altLang="zh-CN" sz="1600" strike="sngStrike" dirty="0" smtClean="0">
                <a:solidFill>
                  <a:schemeClr val="bg1"/>
                </a:solidFill>
                <a:latin typeface="Comic Sans MS" pitchFamily="66" charset="0"/>
              </a:rPr>
              <a:t>untime </a:t>
            </a:r>
            <a:r>
              <a:rPr lang="en-US" altLang="zh-CN" sz="1600" b="1" strike="sngStrike" dirty="0" smtClean="0">
                <a:solidFill>
                  <a:schemeClr val="bg1"/>
                </a:solidFill>
                <a:latin typeface="Comic Sans MS" pitchFamily="66" charset="0"/>
              </a:rPr>
              <a:t>E</a:t>
            </a:r>
            <a:r>
              <a:rPr lang="en-US" altLang="zh-CN" sz="1600" strike="sngStrike" dirty="0" smtClean="0">
                <a:solidFill>
                  <a:schemeClr val="bg1"/>
                </a:solidFill>
                <a:latin typeface="Comic Sans MS" pitchFamily="66" charset="0"/>
              </a:rPr>
              <a:t>nvironment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914400" y="6416675"/>
            <a:ext cx="55626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sz="1600" dirty="0"/>
              <a:t>Institute of Parallel and Distributed </a:t>
            </a:r>
            <a:r>
              <a:rPr lang="en-US" altLang="zh-CN" sz="1600" dirty="0" smtClean="0"/>
              <a:t>Systems </a:t>
            </a:r>
            <a:r>
              <a:rPr lang="en-US" altLang="zh-CN" sz="1600" dirty="0"/>
              <a:t>(iPads</a:t>
            </a:r>
            <a:r>
              <a:rPr lang="en-US" altLang="zh-CN" sz="1600" dirty="0" smtClean="0"/>
              <a:t>), SJTU</a:t>
            </a:r>
            <a:endParaRPr lang="en-US" altLang="zh-CN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200000"/>
                  </a:schemeClr>
                </a:solidFill>
                <a:cs typeface="+mj-cs"/>
              </a:rPr>
              <a:t>INSTALL</a:t>
            </a:r>
            <a:endParaRPr lang="zh-CN" altLang="en-US" dirty="0">
              <a:solidFill>
                <a:schemeClr val="tx2">
                  <a:satMod val="200000"/>
                </a:schemeClr>
              </a:solidFill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20866"/>
            <a:ext cx="8001000" cy="4800600"/>
          </a:xfrm>
        </p:spPr>
        <p:txBody>
          <a:bodyPr>
            <a:normAutofit/>
          </a:bodyPr>
          <a:lstStyle/>
          <a:p>
            <a:pPr marL="41148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altLang="zh-CN" sz="3200" dirty="0" smtClean="0"/>
              <a:t>Step </a:t>
            </a:r>
            <a:r>
              <a:rPr lang="en-US" altLang="zh-CN" sz="2800" dirty="0" smtClean="0">
                <a:latin typeface="Verdana" pitchFamily="34" charset="0"/>
                <a:cs typeface="Arial" pitchFamily="34" charset="0"/>
              </a:rPr>
              <a:t>2</a:t>
            </a:r>
            <a:r>
              <a:rPr lang="en-US" altLang="zh-CN" sz="3200" dirty="0" smtClean="0"/>
              <a:t>: Create VM</a:t>
            </a:r>
          </a:p>
          <a:p>
            <a:pPr marL="740664" lvl="1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n-US" altLang="zh-CN" sz="2800" dirty="0" smtClean="0"/>
              <a:t>Select a Guest Operating System (if no ISO)</a:t>
            </a:r>
          </a:p>
          <a:p>
            <a:pPr marL="996252" lvl="2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altLang="zh-CN" dirty="0" smtClean="0">
                <a:solidFill>
                  <a:srgbClr val="FFC000"/>
                </a:solidFill>
              </a:rPr>
              <a:t>e.g. </a:t>
            </a:r>
            <a:r>
              <a:rPr lang="en-US" altLang="zh-CN" dirty="0" err="1" smtClean="0">
                <a:solidFill>
                  <a:srgbClr val="FFC000"/>
                </a:solidFill>
              </a:rPr>
              <a:t>Debian</a:t>
            </a:r>
            <a:r>
              <a:rPr lang="en-US" altLang="zh-CN" dirty="0" smtClean="0">
                <a:solidFill>
                  <a:srgbClr val="FFC000"/>
                </a:solidFill>
              </a:rPr>
              <a:t> </a:t>
            </a:r>
            <a:r>
              <a:rPr lang="en-US" altLang="zh-CN" sz="2000" dirty="0">
                <a:solidFill>
                  <a:srgbClr val="FFC000"/>
                </a:solidFill>
                <a:latin typeface="Verdana" pitchFamily="34" charset="0"/>
              </a:rPr>
              <a:t>9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pPr marL="740664" lvl="1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n-US" altLang="zh-CN" sz="2800" dirty="0" smtClean="0"/>
              <a:t>Set name and location</a:t>
            </a:r>
          </a:p>
          <a:p>
            <a:pPr marL="740664" lvl="1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n-US" altLang="zh-CN" sz="2800" dirty="0" smtClean="0"/>
              <a:t>Disk capacity</a:t>
            </a:r>
          </a:p>
          <a:p>
            <a:pPr marL="996252" lvl="2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n-US" altLang="zh-CN" sz="2000" dirty="0">
                <a:solidFill>
                  <a:srgbClr val="FFC000"/>
                </a:solidFill>
                <a:latin typeface="Verdana" pitchFamily="34" charset="0"/>
              </a:rPr>
              <a:t>2</a:t>
            </a:r>
            <a:r>
              <a:rPr lang="en-US" altLang="zh-CN" sz="2000" dirty="0" smtClean="0">
                <a:solidFill>
                  <a:srgbClr val="FFC000"/>
                </a:solidFill>
                <a:latin typeface="Verdana" pitchFamily="34" charset="0"/>
              </a:rPr>
              <a:t>0</a:t>
            </a:r>
            <a:r>
              <a:rPr lang="en-US" altLang="zh-CN" dirty="0" smtClean="0"/>
              <a:t>G (engross on demand)</a:t>
            </a:r>
          </a:p>
          <a:p>
            <a:pPr marL="740664" lvl="1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n-US" altLang="zh-CN" sz="2800" dirty="0"/>
              <a:t>Network </a:t>
            </a:r>
            <a:r>
              <a:rPr lang="en-US" altLang="zh-CN" sz="2800" dirty="0" smtClean="0"/>
              <a:t>connection (customized)</a:t>
            </a:r>
            <a:endParaRPr lang="en-US" altLang="zh-CN" sz="2800" dirty="0"/>
          </a:p>
          <a:p>
            <a:pPr marL="996252" lvl="2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n-US" altLang="zh-CN" dirty="0">
                <a:solidFill>
                  <a:srgbClr val="FFC000"/>
                </a:solidFill>
              </a:rPr>
              <a:t>Bridge</a:t>
            </a:r>
            <a:r>
              <a:rPr lang="en-US" altLang="zh-CN" dirty="0"/>
              <a:t> (separate IP) or </a:t>
            </a:r>
            <a:r>
              <a:rPr lang="en-US" altLang="zh-CN" dirty="0">
                <a:solidFill>
                  <a:srgbClr val="FFC000"/>
                </a:solidFill>
              </a:rPr>
              <a:t>NAT</a:t>
            </a:r>
            <a:r>
              <a:rPr lang="en-US" altLang="zh-CN" dirty="0"/>
              <a:t> (internal </a:t>
            </a:r>
            <a:r>
              <a:rPr lang="en-US" altLang="zh-CN" dirty="0" smtClean="0"/>
              <a:t>IP, </a:t>
            </a:r>
            <a:r>
              <a:rPr lang="en-US" altLang="zh-CN" dirty="0" smtClean="0">
                <a:solidFill>
                  <a:srgbClr val="FF3F8D"/>
                </a:solidFill>
              </a:rPr>
              <a:t>default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marL="740664" lvl="1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endParaRPr lang="en-US" altLang="zh-CN" dirty="0" smtClean="0"/>
          </a:p>
        </p:txBody>
      </p:sp>
      <p:sp>
        <p:nvSpPr>
          <p:cNvPr id="16389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67EEA28-9489-4564-912F-710D4762EFB4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 altLang="zh-CN" smtClean="0"/>
          </a:p>
        </p:txBody>
      </p:sp>
      <p:sp>
        <p:nvSpPr>
          <p:cNvPr id="8" name="Rectangular Callout 7"/>
          <p:cNvSpPr/>
          <p:nvPr/>
        </p:nvSpPr>
        <p:spPr>
          <a:xfrm>
            <a:off x="6096000" y="0"/>
            <a:ext cx="3048000" cy="1295400"/>
          </a:xfrm>
          <a:prstGeom prst="wedgeRectCallout">
            <a:avLst>
              <a:gd name="adj1" fmla="val -28260"/>
              <a:gd name="adj2" fmla="val 59222"/>
            </a:avLst>
          </a:prstGeom>
          <a:solidFill>
            <a:srgbClr val="FFFFCD"/>
          </a:solidFill>
          <a:ln cap="sq">
            <a:solidFill>
              <a:srgbClr val="FFC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96000" y="0"/>
            <a:ext cx="304800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eaLnBrk="1" fontAlgn="auto" hangingPunct="1">
              <a:spcAft>
                <a:spcPts val="0"/>
              </a:spcAft>
              <a:buClr>
                <a:srgbClr val="009DD9"/>
              </a:buClr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Impact" pitchFamily="34" charset="0"/>
              </a:rPr>
              <a:t>Tips:  </a:t>
            </a:r>
            <a:r>
              <a:rPr lang="en-US" altLang="zh-CN" u="sng" dirty="0" smtClean="0">
                <a:solidFill>
                  <a:schemeClr val="bg1"/>
                </a:solidFill>
                <a:latin typeface="Comic Sans MS" pitchFamily="66" charset="0"/>
              </a:rPr>
              <a:t>VMware </a:t>
            </a:r>
            <a:r>
              <a:rPr lang="en-US" altLang="zh-CN" u="sng" dirty="0">
                <a:solidFill>
                  <a:schemeClr val="bg1"/>
                </a:solidFill>
                <a:latin typeface="Comic Sans MS" pitchFamily="66" charset="0"/>
              </a:rPr>
              <a:t>W</a:t>
            </a:r>
            <a:r>
              <a:rPr lang="en-US" altLang="zh-CN" u="sng" dirty="0" smtClean="0">
                <a:solidFill>
                  <a:schemeClr val="bg1"/>
                </a:solidFill>
                <a:latin typeface="Comic Sans MS" pitchFamily="66" charset="0"/>
              </a:rPr>
              <a:t>orkstation</a:t>
            </a:r>
          </a:p>
          <a:p>
            <a:pPr marL="0" lvl="1" eaLnBrk="1" fontAlgn="auto" hangingPunct="1">
              <a:spcAft>
                <a:spcPts val="0"/>
              </a:spcAft>
              <a:buClr>
                <a:srgbClr val="009DD9"/>
              </a:buClr>
              <a:defRPr/>
            </a:pPr>
            <a:endParaRPr lang="en-US" altLang="zh-CN" sz="400" u="sng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marL="0" lvl="1" eaLnBrk="1" fontAlgn="auto" hangingPunct="1">
              <a:spcAft>
                <a:spcPts val="0"/>
              </a:spcAft>
              <a:buClr>
                <a:srgbClr val="009DD9"/>
              </a:buClr>
              <a:defRPr/>
            </a:pPr>
            <a:r>
              <a:rPr lang="en-US" altLang="zh-CN" dirty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altLang="zh-CN" sz="1600" b="1" dirty="0" smtClean="0">
                <a:solidFill>
                  <a:schemeClr val="bg1"/>
                </a:solidFill>
                <a:latin typeface="Verdana" pitchFamily="34" charset="0"/>
              </a:rPr>
              <a:t>Benefit</a:t>
            </a:r>
          </a:p>
          <a:p>
            <a:pPr marL="0" lvl="1" eaLnBrk="1" fontAlgn="auto" hangingPunct="1">
              <a:spcAft>
                <a:spcPts val="0"/>
              </a:spcAft>
              <a:buClr>
                <a:srgbClr val="009DD9"/>
              </a:buClr>
              <a:defRPr/>
            </a:pPr>
            <a:r>
              <a:rPr lang="en-US" altLang="zh-CN" sz="1600" dirty="0" smtClean="0">
                <a:solidFill>
                  <a:schemeClr val="bg1"/>
                </a:solidFill>
                <a:latin typeface="Comic Sans MS" pitchFamily="66" charset="0"/>
              </a:rPr>
              <a:t>    hosted, popular, graphic</a:t>
            </a:r>
            <a:endParaRPr lang="en-US" altLang="zh-CN" sz="9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marL="0" lvl="1" eaLnBrk="1" fontAlgn="auto" hangingPunct="1">
              <a:spcAft>
                <a:spcPts val="0"/>
              </a:spcAft>
              <a:buClr>
                <a:srgbClr val="009DD9"/>
              </a:buClr>
              <a:defRPr/>
            </a:pPr>
            <a:r>
              <a:rPr lang="en-US" altLang="zh-CN" sz="1600" dirty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  <a:latin typeface="Comic Sans MS" pitchFamily="66" charset="0"/>
              </a:rPr>
              <a:t>   easy, </a:t>
            </a:r>
            <a:r>
              <a:rPr lang="en-US" altLang="zh-CN" sz="1600" dirty="0">
                <a:solidFill>
                  <a:schemeClr val="bg1"/>
                </a:solidFill>
                <a:latin typeface="Comic Sans MS" pitchFamily="66" charset="0"/>
              </a:rPr>
              <a:t>stable,</a:t>
            </a:r>
            <a:r>
              <a:rPr lang="en-US" altLang="zh-CN" sz="1600" dirty="0" smtClean="0">
                <a:solidFill>
                  <a:schemeClr val="bg1"/>
                </a:solidFill>
                <a:latin typeface="Comic Sans MS" pitchFamily="66" charset="0"/>
              </a:rPr>
              <a:t> checkpointed</a:t>
            </a:r>
          </a:p>
        </p:txBody>
      </p:sp>
      <p:sp>
        <p:nvSpPr>
          <p:cNvPr id="10" name="Rectangle 9"/>
          <p:cNvSpPr/>
          <p:nvPr/>
        </p:nvSpPr>
        <p:spPr>
          <a:xfrm rot="21300351">
            <a:off x="1752600" y="5562600"/>
            <a:ext cx="1409360" cy="584775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n w="18415" cmpd="sng">
                  <a:solidFill>
                    <a:srgbClr val="FF3F8D"/>
                  </a:solidFill>
                  <a:prstDash val="solid"/>
                </a:ln>
                <a:solidFill>
                  <a:srgbClr val="FF3F8D"/>
                </a:solidFill>
                <a:effectLst>
                  <a:glow rad="228600">
                    <a:srgbClr val="FF3F8D">
                      <a:alpha val="40000"/>
                    </a:srgb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erdana" pitchFamily="34" charset="0"/>
              </a:rPr>
              <a:t>Done </a:t>
            </a:r>
            <a:r>
              <a:rPr lang="en-US" altLang="zh-CN" sz="3200" dirty="0" smtClean="0">
                <a:ln w="18415" cmpd="sng">
                  <a:solidFill>
                    <a:srgbClr val="FF3F8D"/>
                  </a:solidFill>
                  <a:prstDash val="solid"/>
                </a:ln>
                <a:solidFill>
                  <a:srgbClr val="FF3F8D"/>
                </a:solidFill>
                <a:effectLst>
                  <a:glow rad="228600">
                    <a:srgbClr val="FF3F8D">
                      <a:alpha val="40000"/>
                    </a:srgb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erdana" pitchFamily="34" charset="0"/>
              </a:rPr>
              <a:t>!</a:t>
            </a:r>
            <a:endParaRPr lang="en-US" sz="2800" dirty="0">
              <a:ln w="18415" cmpd="sng">
                <a:solidFill>
                  <a:srgbClr val="FF3F8D"/>
                </a:solidFill>
                <a:prstDash val="solid"/>
              </a:ln>
              <a:solidFill>
                <a:srgbClr val="FF3F8D"/>
              </a:solidFill>
              <a:effectLst>
                <a:glow rad="228600">
                  <a:srgbClr val="FF3F8D">
                    <a:alpha val="40000"/>
                  </a:srgb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914400" y="6416675"/>
            <a:ext cx="55626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sz="1600" dirty="0"/>
              <a:t>Institute of Parallel and Distributed </a:t>
            </a:r>
            <a:r>
              <a:rPr lang="en-US" altLang="zh-CN" sz="1600" dirty="0" smtClean="0"/>
              <a:t>Systems </a:t>
            </a:r>
            <a:r>
              <a:rPr lang="en-US" altLang="zh-CN" sz="1600" dirty="0"/>
              <a:t>(iPads</a:t>
            </a:r>
            <a:r>
              <a:rPr lang="en-US" altLang="zh-CN" sz="1600" dirty="0" smtClean="0"/>
              <a:t>), SJTU</a:t>
            </a:r>
            <a:endParaRPr lang="en-US" altLang="zh-CN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 animBg="1"/>
      <p:bldP spid="9" grpId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BIRTH of TUTORIAL LESSON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7772400" cy="4572000"/>
          </a:xfrm>
          <a:effectLst>
            <a:reflection blurRad="6350" stA="50000" endA="300" endPos="90000" dir="5400000" sy="-100000" algn="bl" rotWithShape="0"/>
          </a:effectLst>
        </p:spPr>
        <p:txBody>
          <a:bodyPr>
            <a:normAutofit/>
          </a:bodyPr>
          <a:lstStyle/>
          <a:p>
            <a:pPr marL="352425" lvl="0" indent="-284163" eaLnBrk="1" hangingPunct="1">
              <a:buClr>
                <a:srgbClr val="DBF5F9"/>
              </a:buClr>
              <a:buNone/>
            </a:pPr>
            <a:r>
              <a:rPr lang="en-US" altLang="zh-CN" sz="4000" dirty="0" smtClean="0">
                <a:solidFill>
                  <a:srgbClr val="FFC000"/>
                </a:solidFill>
              </a:rPr>
              <a:t>ICS</a:t>
            </a:r>
            <a:r>
              <a:rPr lang="en-US" altLang="zh-CN" sz="3200" dirty="0" smtClean="0"/>
              <a:t> introduces the Computer Systems, </a:t>
            </a:r>
            <a:br>
              <a:rPr lang="en-US" altLang="zh-CN" sz="3200" dirty="0" smtClean="0"/>
            </a:br>
            <a:r>
              <a:rPr lang="en-US" altLang="zh-CN" sz="3200" dirty="0" smtClean="0"/>
              <a:t>then </a:t>
            </a:r>
            <a:r>
              <a:rPr lang="en-US" altLang="zh-CN" sz="4000" i="1" dirty="0" smtClean="0">
                <a:solidFill>
                  <a:srgbClr val="FFC000"/>
                </a:solidFill>
              </a:rPr>
              <a:t>W</a:t>
            </a:r>
            <a:r>
              <a:rPr lang="en-US" altLang="zh-CN" sz="3200" i="1" dirty="0" smtClean="0">
                <a:solidFill>
                  <a:srgbClr val="FFC000"/>
                </a:solidFill>
              </a:rPr>
              <a:t>HO</a:t>
            </a:r>
            <a:r>
              <a:rPr lang="en-US" altLang="zh-CN" sz="3200" dirty="0" smtClean="0"/>
              <a:t> introduces ICS ?</a:t>
            </a:r>
          </a:p>
          <a:p>
            <a:pPr marL="740664" lvl="1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n-US" altLang="zh-CN" sz="2800" dirty="0" smtClean="0"/>
              <a:t>A new environment: </a:t>
            </a:r>
            <a:r>
              <a:rPr lang="en-US" altLang="zh-CN" sz="3200" i="1" dirty="0" smtClean="0">
                <a:solidFill>
                  <a:srgbClr val="FF0066"/>
                </a:solidFill>
              </a:rPr>
              <a:t>Linux</a:t>
            </a:r>
          </a:p>
          <a:p>
            <a:pPr marL="740664" lvl="1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n-US" altLang="zh-CN" sz="2800" dirty="0" smtClean="0"/>
              <a:t>Many new tools: </a:t>
            </a:r>
            <a:r>
              <a:rPr lang="en-US" altLang="zh-CN" sz="3200" i="1" dirty="0" err="1" smtClean="0">
                <a:solidFill>
                  <a:srgbClr val="00B0F0"/>
                </a:solidFill>
              </a:rPr>
              <a:t>svn</a:t>
            </a:r>
            <a:r>
              <a:rPr lang="en-US" altLang="zh-CN" sz="3200" i="1" dirty="0" smtClean="0">
                <a:solidFill>
                  <a:srgbClr val="00B0F0"/>
                </a:solidFill>
              </a:rPr>
              <a:t>,</a:t>
            </a:r>
            <a:r>
              <a:rPr lang="en-US" altLang="zh-CN" sz="3200" i="1" dirty="0" smtClean="0"/>
              <a:t> </a:t>
            </a:r>
            <a:r>
              <a:rPr lang="en-US" altLang="zh-CN" sz="2800" dirty="0" smtClean="0">
                <a:solidFill>
                  <a:srgbClr val="00B0F0"/>
                </a:solidFill>
              </a:rPr>
              <a:t>…</a:t>
            </a:r>
          </a:p>
          <a:p>
            <a:pPr marL="68263" indent="0" eaLnBrk="1" hangingPunct="1">
              <a:buClr>
                <a:srgbClr val="DBF5F9"/>
              </a:buClr>
              <a:buNone/>
            </a:pPr>
            <a:endParaRPr lang="en-US" altLang="zh-CN" dirty="0" smtClean="0"/>
          </a:p>
          <a:p>
            <a:pPr marL="68263" lvl="0" indent="0" eaLnBrk="1" hangingPunct="1">
              <a:buClr>
                <a:srgbClr val="DBF5F9"/>
              </a:buClr>
              <a:buNone/>
            </a:pPr>
            <a:endParaRPr lang="en-US" altLang="zh-CN" dirty="0" smtClean="0"/>
          </a:p>
          <a:p>
            <a:pPr marL="740664" lvl="1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endParaRPr lang="en-US" altLang="zh-CN" dirty="0" smtClean="0"/>
          </a:p>
        </p:txBody>
      </p:sp>
      <p:sp>
        <p:nvSpPr>
          <p:cNvPr id="1638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sz="1600" dirty="0"/>
              <a:t>Institute of Parallel and Distributed </a:t>
            </a:r>
            <a:r>
              <a:rPr lang="en-US" altLang="zh-CN" sz="1600" dirty="0" smtClean="0"/>
              <a:t>Systems </a:t>
            </a:r>
            <a:r>
              <a:rPr lang="en-US" altLang="zh-CN" sz="1600" dirty="0"/>
              <a:t>(iPads</a:t>
            </a:r>
            <a:r>
              <a:rPr lang="en-US" altLang="zh-CN" sz="1600" dirty="0" smtClean="0"/>
              <a:t>), SJTU</a:t>
            </a:r>
            <a:endParaRPr lang="en-US" altLang="zh-CN" sz="1600" dirty="0"/>
          </a:p>
        </p:txBody>
      </p:sp>
      <p:sp>
        <p:nvSpPr>
          <p:cNvPr id="16389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67EEA28-9489-4564-912F-710D4762EFB4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altLang="zh-CN" smtClean="0"/>
          </a:p>
        </p:txBody>
      </p:sp>
      <p:sp>
        <p:nvSpPr>
          <p:cNvPr id="4" name="Rectangle 3"/>
          <p:cNvSpPr/>
          <p:nvPr/>
        </p:nvSpPr>
        <p:spPr>
          <a:xfrm>
            <a:off x="1219200" y="5029200"/>
            <a:ext cx="7034618" cy="153888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wrap="none">
            <a:spAutoFit/>
          </a:bodyPr>
          <a:lstStyle/>
          <a:p>
            <a:pPr marL="68263" indent="0" algn="ctr" eaLnBrk="1" hangingPunct="1">
              <a:lnSpc>
                <a:spcPct val="10000"/>
              </a:lnSpc>
              <a:buClr>
                <a:srgbClr val="DBF5F9"/>
              </a:buClr>
              <a:buNone/>
            </a:pPr>
            <a:r>
              <a:rPr lang="en-US" altLang="zh-CN" sz="4000" dirty="0">
                <a:latin typeface="+mn-lt"/>
              </a:rPr>
              <a:t>ICS Book does not contain them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200000"/>
                  </a:schemeClr>
                </a:solidFill>
                <a:cs typeface="+mj-cs"/>
              </a:rPr>
              <a:t>INSTALL</a:t>
            </a:r>
            <a:endParaRPr lang="zh-CN" altLang="en-US" dirty="0">
              <a:solidFill>
                <a:schemeClr val="tx2">
                  <a:satMod val="200000"/>
                </a:schemeClr>
              </a:solidFill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7924800" cy="4800600"/>
          </a:xfrm>
        </p:spPr>
        <p:txBody>
          <a:bodyPr>
            <a:normAutofit/>
          </a:bodyPr>
          <a:lstStyle/>
          <a:p>
            <a:pPr marL="41148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altLang="zh-CN" sz="3200" dirty="0" smtClean="0"/>
              <a:t>Step </a:t>
            </a:r>
            <a:r>
              <a:rPr lang="en-US" altLang="zh-CN" sz="2800" dirty="0" smtClean="0">
                <a:latin typeface="Verdana" pitchFamily="34" charset="0"/>
                <a:cs typeface="Arial" pitchFamily="34" charset="0"/>
              </a:rPr>
              <a:t>3</a:t>
            </a:r>
            <a:r>
              <a:rPr lang="en-US" altLang="zh-CN" sz="3200" dirty="0" smtClean="0"/>
              <a:t>: Configure VM</a:t>
            </a:r>
            <a:endParaRPr lang="en-US" altLang="zh-CN" sz="3200" dirty="0" smtClean="0">
              <a:latin typeface="Verdana" pitchFamily="34" charset="0"/>
            </a:endParaRPr>
          </a:p>
          <a:p>
            <a:pPr marL="740664" lvl="1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n-US" altLang="zh-CN" sz="2800" dirty="0" smtClean="0"/>
              <a:t>Insert ISO image</a:t>
            </a:r>
          </a:p>
          <a:p>
            <a:pPr marL="996252" lvl="2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altLang="zh-CN" dirty="0" smtClean="0">
                <a:solidFill>
                  <a:srgbClr val="FFC000"/>
                </a:solidFill>
              </a:rPr>
              <a:t>“VM -&gt; Settings -&gt; CD-ROM :  Use ISO Image”</a:t>
            </a:r>
          </a:p>
          <a:p>
            <a:pPr marL="767652" lvl="2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zh-CN" dirty="0" smtClean="0">
                <a:solidFill>
                  <a:srgbClr val="FFC000"/>
                </a:solidFill>
              </a:rPr>
              <a:t>	  </a:t>
            </a:r>
            <a:r>
              <a:rPr lang="en-US" altLang="zh-CN" dirty="0" smtClean="0"/>
              <a:t>ISO Image</a:t>
            </a:r>
            <a:r>
              <a:rPr lang="en-US" altLang="zh-CN" dirty="0" smtClean="0">
                <a:solidFill>
                  <a:srgbClr val="FFC000"/>
                </a:solidFill>
              </a:rPr>
              <a:t>: “</a:t>
            </a:r>
            <a:r>
              <a:rPr lang="en-US" altLang="zh-CN" dirty="0" smtClean="0">
                <a:solidFill>
                  <a:srgbClr val="FFC000"/>
                </a:solidFill>
              </a:rPr>
              <a:t>debian-</a:t>
            </a:r>
            <a:r>
              <a:rPr lang="en-US" altLang="zh-CN" sz="2000" dirty="0" smtClean="0">
                <a:solidFill>
                  <a:srgbClr val="FFC000"/>
                </a:solidFill>
                <a:latin typeface="Verdana" pitchFamily="34" charset="0"/>
              </a:rPr>
              <a:t>9</a:t>
            </a:r>
            <a:r>
              <a:rPr lang="en-US" altLang="zh-CN" sz="2000" dirty="0" smtClean="0">
                <a:solidFill>
                  <a:srgbClr val="FFC000"/>
                </a:solidFill>
                <a:latin typeface="Verdana" pitchFamily="34" charset="0"/>
              </a:rPr>
              <a:t>.4.0</a:t>
            </a:r>
            <a:r>
              <a:rPr lang="en-US" altLang="zh-CN" dirty="0" smtClean="0">
                <a:solidFill>
                  <a:srgbClr val="FFC000"/>
                </a:solidFill>
              </a:rPr>
              <a:t>-amd64-DVD</a:t>
            </a:r>
            <a:r>
              <a:rPr lang="en-US" altLang="zh-CN" sz="2000" dirty="0" smtClean="0">
                <a:solidFill>
                  <a:srgbClr val="FFC000"/>
                </a:solidFill>
                <a:latin typeface="Verdana" pitchFamily="34" charset="0"/>
              </a:rPr>
              <a:t>-1</a:t>
            </a:r>
            <a:r>
              <a:rPr lang="en-US" altLang="zh-CN" dirty="0" smtClean="0">
                <a:solidFill>
                  <a:srgbClr val="FFC000"/>
                </a:solidFill>
              </a:rPr>
              <a:t>.iso</a:t>
            </a:r>
            <a:r>
              <a:rPr lang="en-US" altLang="zh-CN" dirty="0" smtClean="0">
                <a:solidFill>
                  <a:srgbClr val="FFC000"/>
                </a:solidFill>
              </a:rPr>
              <a:t>”</a:t>
            </a:r>
            <a:endParaRPr lang="en-US" altLang="zh-CN" dirty="0" smtClean="0"/>
          </a:p>
          <a:p>
            <a:pPr marL="740664" lvl="1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n-US" altLang="zh-CN" sz="2800" dirty="0" smtClean="0"/>
              <a:t>Configure Hardware (Customized)</a:t>
            </a:r>
          </a:p>
          <a:p>
            <a:pPr marL="996252" lvl="2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n-US" altLang="zh-CN" dirty="0" smtClean="0"/>
              <a:t>Memory Size</a:t>
            </a:r>
          </a:p>
          <a:p>
            <a:pPr marL="996252" lvl="2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n-US" altLang="zh-CN" dirty="0" smtClean="0"/>
              <a:t>#CPU / #Core</a:t>
            </a:r>
          </a:p>
          <a:p>
            <a:pPr marL="996252" lvl="2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n-US" altLang="zh-CN" dirty="0" smtClean="0"/>
              <a:t>Ethnet Mode</a:t>
            </a:r>
          </a:p>
          <a:p>
            <a:pPr marL="740664" lvl="1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n-US" altLang="zh-CN" sz="2800" dirty="0" smtClean="0"/>
              <a:t>Power On</a:t>
            </a:r>
          </a:p>
        </p:txBody>
      </p:sp>
      <p:sp>
        <p:nvSpPr>
          <p:cNvPr id="16389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67EEA28-9489-4564-912F-710D4762EFB4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 altLang="zh-CN" smtClean="0"/>
          </a:p>
        </p:txBody>
      </p:sp>
      <p:sp>
        <p:nvSpPr>
          <p:cNvPr id="10" name="Rectangle 9"/>
          <p:cNvSpPr/>
          <p:nvPr/>
        </p:nvSpPr>
        <p:spPr>
          <a:xfrm>
            <a:off x="3548548" y="5358825"/>
            <a:ext cx="2090252" cy="584775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ln w="18415" cmpd="sng">
                  <a:solidFill>
                    <a:srgbClr val="FF3F8D"/>
                  </a:solidFill>
                  <a:prstDash val="solid"/>
                </a:ln>
                <a:solidFill>
                  <a:srgbClr val="FF3F8D"/>
                </a:solidFill>
                <a:effectLst>
                  <a:glow rad="228600">
                    <a:srgbClr val="FF3F8D">
                      <a:alpha val="40000"/>
                    </a:srgb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erdana" pitchFamily="34" charset="0"/>
              </a:rPr>
              <a:t>Let’s go !</a:t>
            </a:r>
            <a:endParaRPr lang="en-US" sz="3200" dirty="0">
              <a:ln w="18415" cmpd="sng">
                <a:solidFill>
                  <a:srgbClr val="FF3F8D"/>
                </a:solidFill>
                <a:prstDash val="solid"/>
              </a:ln>
              <a:solidFill>
                <a:srgbClr val="FF3F8D"/>
              </a:solidFill>
              <a:effectLst>
                <a:glow rad="228600">
                  <a:srgbClr val="FF3F8D">
                    <a:alpha val="40000"/>
                  </a:srgb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914400" y="6416675"/>
            <a:ext cx="55626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sz="1600" dirty="0"/>
              <a:t>Institute of Parallel and Distributed </a:t>
            </a:r>
            <a:r>
              <a:rPr lang="en-US" altLang="zh-CN" sz="1600" dirty="0" smtClean="0"/>
              <a:t>Systems </a:t>
            </a:r>
            <a:r>
              <a:rPr lang="en-US" altLang="zh-CN" sz="1600" dirty="0"/>
              <a:t>(iPads</a:t>
            </a:r>
            <a:r>
              <a:rPr lang="en-US" altLang="zh-CN" sz="1600" dirty="0" smtClean="0"/>
              <a:t>), SJTU</a:t>
            </a:r>
            <a:endParaRPr lang="en-US" altLang="zh-CN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6AC17-1261-40B5-8959-3BA1489913D2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200000"/>
                  </a:schemeClr>
                </a:solidFill>
                <a:cs typeface="+mj-cs"/>
              </a:rPr>
              <a:t>INSTALL</a:t>
            </a:r>
            <a:endParaRPr lang="zh-CN" altLang="en-US" dirty="0">
              <a:solidFill>
                <a:schemeClr val="tx2">
                  <a:satMod val="200000"/>
                </a:schemeClr>
              </a:solidFill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7924800" cy="4800600"/>
          </a:xfrm>
        </p:spPr>
        <p:txBody>
          <a:bodyPr>
            <a:normAutofit/>
          </a:bodyPr>
          <a:lstStyle/>
          <a:p>
            <a:pPr marL="41148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altLang="zh-CN" sz="3200" dirty="0" smtClean="0"/>
              <a:t>Step </a:t>
            </a:r>
            <a:r>
              <a:rPr lang="en-US" altLang="zh-CN" sz="2800" dirty="0" smtClean="0">
                <a:latin typeface="Verdana" pitchFamily="34" charset="0"/>
                <a:cs typeface="Arial" pitchFamily="34" charset="0"/>
              </a:rPr>
              <a:t>4</a:t>
            </a:r>
            <a:r>
              <a:rPr lang="en-US" altLang="zh-CN" sz="3200" dirty="0" smtClean="0"/>
              <a:t>: Install Debian</a:t>
            </a:r>
            <a:endParaRPr lang="en-US" altLang="zh-CN" sz="2800" dirty="0" smtClean="0">
              <a:latin typeface="Verdana" pitchFamily="34" charset="0"/>
            </a:endParaRPr>
          </a:p>
          <a:p>
            <a:pPr marL="740664" lvl="1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n-US" altLang="zh-CN" sz="2800" dirty="0" smtClean="0"/>
              <a:t>Select a language and your location</a:t>
            </a:r>
          </a:p>
          <a:p>
            <a:pPr marL="740664" lvl="1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n-US" altLang="zh-CN" sz="2800" dirty="0" smtClean="0"/>
              <a:t>Select a keyboard layout</a:t>
            </a:r>
          </a:p>
          <a:p>
            <a:pPr marL="996252" lvl="2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altLang="zh-CN" dirty="0" smtClean="0">
                <a:solidFill>
                  <a:srgbClr val="FFC000"/>
                </a:solidFill>
              </a:rPr>
              <a:t>U.S. English</a:t>
            </a:r>
          </a:p>
          <a:p>
            <a:pPr marL="740664" lvl="1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n-US" altLang="zh-CN" sz="2800" dirty="0" smtClean="0"/>
              <a:t>Configure the network</a:t>
            </a:r>
          </a:p>
          <a:p>
            <a:pPr marL="996252" lvl="2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altLang="zh-CN" dirty="0" smtClean="0">
                <a:solidFill>
                  <a:srgbClr val="FFC000"/>
                </a:solidFill>
              </a:rPr>
              <a:t>Hostname </a:t>
            </a:r>
            <a:r>
              <a:rPr lang="en-US" altLang="zh-CN" dirty="0" smtClean="0"/>
              <a:t>and </a:t>
            </a:r>
            <a:r>
              <a:rPr lang="en-US" altLang="zh-CN" dirty="0" smtClean="0">
                <a:solidFill>
                  <a:srgbClr val="FFC000"/>
                </a:solidFill>
              </a:rPr>
              <a:t>Domain name</a:t>
            </a:r>
            <a:endParaRPr lang="en-US" altLang="zh-CN" dirty="0">
              <a:solidFill>
                <a:srgbClr val="FFC000"/>
              </a:solidFill>
            </a:endParaRPr>
          </a:p>
          <a:p>
            <a:pPr marL="740664" lvl="1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n-US" altLang="zh-CN" sz="2800" dirty="0"/>
              <a:t>Set </a:t>
            </a:r>
            <a:r>
              <a:rPr lang="en-US" altLang="zh-CN" sz="2800" dirty="0" smtClean="0"/>
              <a:t>root password and Create a User</a:t>
            </a:r>
            <a:endParaRPr lang="en-US" altLang="zh-CN" sz="2800" dirty="0"/>
          </a:p>
          <a:p>
            <a:pPr marL="740664" lvl="1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n-US" altLang="zh-CN" sz="2800" dirty="0" smtClean="0"/>
              <a:t>Configure the clock</a:t>
            </a:r>
          </a:p>
          <a:p>
            <a:pPr marL="996252" lvl="2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altLang="zh-CN" dirty="0" smtClean="0">
                <a:solidFill>
                  <a:srgbClr val="FFC000"/>
                </a:solidFill>
              </a:rPr>
              <a:t>Time Zone</a:t>
            </a:r>
          </a:p>
        </p:txBody>
      </p:sp>
      <p:sp>
        <p:nvSpPr>
          <p:cNvPr id="16389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67EEA28-9489-4564-912F-710D4762EFB4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 altLang="zh-CN" smtClean="0"/>
          </a:p>
        </p:txBody>
      </p:sp>
      <p:sp>
        <p:nvSpPr>
          <p:cNvPr id="11" name="Rectangular Callout 10"/>
          <p:cNvSpPr/>
          <p:nvPr/>
        </p:nvSpPr>
        <p:spPr>
          <a:xfrm>
            <a:off x="6096000" y="0"/>
            <a:ext cx="3048000" cy="1066800"/>
          </a:xfrm>
          <a:prstGeom prst="wedgeRectCallout">
            <a:avLst>
              <a:gd name="adj1" fmla="val -28260"/>
              <a:gd name="adj2" fmla="val 59222"/>
            </a:avLst>
          </a:prstGeom>
          <a:solidFill>
            <a:srgbClr val="FFFFCD"/>
          </a:solidFill>
          <a:ln cap="sq">
            <a:solidFill>
              <a:srgbClr val="FFC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096000" y="0"/>
            <a:ext cx="304800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eaLnBrk="1" fontAlgn="auto" hangingPunct="1">
              <a:spcAft>
                <a:spcPts val="0"/>
              </a:spcAft>
              <a:buClr>
                <a:srgbClr val="009DD9"/>
              </a:buClr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Impact" pitchFamily="34" charset="0"/>
              </a:rPr>
              <a:t>Tips:  </a:t>
            </a:r>
            <a:r>
              <a:rPr lang="en-US" altLang="zh-CN" u="sng" dirty="0" smtClean="0">
                <a:solidFill>
                  <a:schemeClr val="bg1"/>
                </a:solidFill>
                <a:latin typeface="Comic Sans MS" pitchFamily="66" charset="0"/>
              </a:rPr>
              <a:t>VMware </a:t>
            </a:r>
            <a:r>
              <a:rPr lang="en-US" altLang="zh-CN" u="sng" dirty="0">
                <a:solidFill>
                  <a:schemeClr val="bg1"/>
                </a:solidFill>
                <a:latin typeface="Comic Sans MS" pitchFamily="66" charset="0"/>
              </a:rPr>
              <a:t>W</a:t>
            </a:r>
            <a:r>
              <a:rPr lang="en-US" altLang="zh-CN" u="sng" dirty="0" smtClean="0">
                <a:solidFill>
                  <a:schemeClr val="bg1"/>
                </a:solidFill>
                <a:latin typeface="Comic Sans MS" pitchFamily="66" charset="0"/>
              </a:rPr>
              <a:t>orkstation</a:t>
            </a:r>
          </a:p>
          <a:p>
            <a:pPr marL="0" lvl="1" eaLnBrk="1" fontAlgn="auto" hangingPunct="1">
              <a:spcAft>
                <a:spcPts val="0"/>
              </a:spcAft>
              <a:buClr>
                <a:srgbClr val="009DD9"/>
              </a:buClr>
              <a:defRPr/>
            </a:pPr>
            <a:endParaRPr lang="en-US" altLang="zh-CN" sz="400" u="sng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marL="0" lvl="1" eaLnBrk="1" fontAlgn="auto" hangingPunct="1">
              <a:spcAft>
                <a:spcPts val="0"/>
              </a:spcAft>
              <a:buClr>
                <a:srgbClr val="009DD9"/>
              </a:buClr>
              <a:defRPr/>
            </a:pPr>
            <a:r>
              <a:rPr lang="en-US" altLang="zh-CN" dirty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altLang="zh-CN" sz="1600" b="1" dirty="0" smtClean="0">
                <a:solidFill>
                  <a:schemeClr val="bg1"/>
                </a:solidFill>
                <a:latin typeface="Verdana" pitchFamily="34" charset="0"/>
              </a:rPr>
              <a:t>Switch</a:t>
            </a:r>
          </a:p>
          <a:p>
            <a:pPr marL="0" lvl="1" eaLnBrk="1" fontAlgn="auto" hangingPunct="1">
              <a:spcAft>
                <a:spcPts val="0"/>
              </a:spcAft>
              <a:buClr>
                <a:srgbClr val="009DD9"/>
              </a:buClr>
              <a:defRPr/>
            </a:pPr>
            <a:r>
              <a:rPr lang="en-US" altLang="zh-CN" sz="1600" dirty="0" smtClean="0">
                <a:solidFill>
                  <a:schemeClr val="bg1"/>
                </a:solidFill>
                <a:latin typeface="Comic Sans MS" pitchFamily="66" charset="0"/>
              </a:rPr>
              <a:t>    Ctrl + Alt</a:t>
            </a:r>
            <a:endParaRPr lang="en-US" altLang="zh-CN" sz="9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marL="0" lvl="1" eaLnBrk="1" fontAlgn="auto" hangingPunct="1">
              <a:spcAft>
                <a:spcPts val="0"/>
              </a:spcAft>
              <a:buClr>
                <a:srgbClr val="009DD9"/>
              </a:buClr>
              <a:defRPr/>
            </a:pPr>
            <a:r>
              <a:rPr lang="en-US" altLang="zh-CN" sz="1600" dirty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  <a:latin typeface="Comic Sans MS" pitchFamily="66" charset="0"/>
              </a:rPr>
              <a:t>   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914400" y="6416675"/>
            <a:ext cx="55626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sz="1600" dirty="0"/>
              <a:t>Institute of Parallel and Distributed </a:t>
            </a:r>
            <a:r>
              <a:rPr lang="en-US" altLang="zh-CN" sz="1600" dirty="0" smtClean="0"/>
              <a:t>Systems </a:t>
            </a:r>
            <a:r>
              <a:rPr lang="en-US" altLang="zh-CN" sz="1600" dirty="0"/>
              <a:t>(iPads</a:t>
            </a:r>
            <a:r>
              <a:rPr lang="en-US" altLang="zh-CN" sz="1600" dirty="0" smtClean="0"/>
              <a:t>), SJTU</a:t>
            </a:r>
            <a:endParaRPr lang="en-US" altLang="zh-CN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200000"/>
                  </a:schemeClr>
                </a:solidFill>
                <a:cs typeface="+mj-cs"/>
              </a:rPr>
              <a:t>INSTALL</a:t>
            </a:r>
            <a:endParaRPr lang="zh-CN" altLang="en-US" dirty="0">
              <a:solidFill>
                <a:schemeClr val="tx2">
                  <a:satMod val="200000"/>
                </a:schemeClr>
              </a:solidFill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7924800" cy="4800600"/>
          </a:xfrm>
        </p:spPr>
        <p:txBody>
          <a:bodyPr>
            <a:normAutofit/>
          </a:bodyPr>
          <a:lstStyle/>
          <a:p>
            <a:pPr marL="41148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altLang="zh-CN" sz="3200" dirty="0" smtClean="0"/>
              <a:t>Step </a:t>
            </a:r>
            <a:r>
              <a:rPr lang="en-US" altLang="zh-CN" sz="2800" dirty="0" smtClean="0">
                <a:latin typeface="Verdana" pitchFamily="34" charset="0"/>
                <a:cs typeface="Arial" pitchFamily="34" charset="0"/>
              </a:rPr>
              <a:t>4</a:t>
            </a:r>
            <a:r>
              <a:rPr lang="en-US" altLang="zh-CN" sz="3200" dirty="0" smtClean="0"/>
              <a:t>: Install Debian</a:t>
            </a:r>
            <a:endParaRPr lang="en-US" altLang="zh-CN" sz="2800" dirty="0" smtClean="0">
              <a:latin typeface="Verdana" pitchFamily="34" charset="0"/>
            </a:endParaRPr>
          </a:p>
          <a:p>
            <a:pPr marL="740664" lvl="1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n-US" altLang="zh-CN" sz="2800" dirty="0" smtClean="0"/>
              <a:t>Partition disks</a:t>
            </a:r>
          </a:p>
          <a:p>
            <a:pPr marL="996252" lvl="2" eaLnBrk="1" fontAlgn="auto" hangingPunct="1">
              <a:spcAft>
                <a:spcPts val="0"/>
              </a:spcAft>
              <a:buClr>
                <a:srgbClr val="009DD9"/>
              </a:buClr>
              <a:buFont typeface="Wingdings" pitchFamily="2" charset="2"/>
              <a:buChar char="§"/>
              <a:defRPr/>
            </a:pPr>
            <a:r>
              <a:rPr lang="en-US" altLang="zh-CN" dirty="0" smtClean="0">
                <a:solidFill>
                  <a:srgbClr val="FFC000"/>
                </a:solidFill>
              </a:rPr>
              <a:t>Manual</a:t>
            </a:r>
            <a:endParaRPr lang="en-US" altLang="zh-CN" dirty="0" smtClean="0">
              <a:solidFill>
                <a:schemeClr val="tx1">
                  <a:lumMod val="95000"/>
                </a:schemeClr>
              </a:solidFill>
            </a:endParaRPr>
          </a:p>
          <a:p>
            <a:pPr marL="740664" lvl="1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n-US" altLang="zh-CN" sz="2800" dirty="0" smtClean="0"/>
              <a:t>Partitioning</a:t>
            </a:r>
          </a:p>
          <a:p>
            <a:pPr marL="996252" lvl="2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altLang="zh-CN" sz="2000" dirty="0" smtClean="0">
                <a:solidFill>
                  <a:srgbClr val="FFC000"/>
                </a:solidFill>
                <a:latin typeface="Verdana" pitchFamily="34" charset="0"/>
              </a:rPr>
              <a:t>1</a:t>
            </a:r>
            <a:r>
              <a:rPr lang="en-US" altLang="zh-CN" dirty="0" smtClean="0">
                <a:solidFill>
                  <a:srgbClr val="FFC000"/>
                </a:solidFill>
              </a:rPr>
              <a:t>. _    swap    512M (equal to memory size)          -  sda</a:t>
            </a:r>
            <a:r>
              <a:rPr lang="en-US" altLang="zh-CN" sz="2000" dirty="0" smtClean="0">
                <a:solidFill>
                  <a:srgbClr val="FFC000"/>
                </a:solidFill>
                <a:latin typeface="Verdana" pitchFamily="34" charset="0"/>
              </a:rPr>
              <a:t>2</a:t>
            </a:r>
          </a:p>
          <a:p>
            <a:pPr marL="996252" lvl="2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altLang="zh-CN" sz="2000" dirty="0" smtClean="0">
                <a:solidFill>
                  <a:srgbClr val="FFC000"/>
                </a:solidFill>
                <a:latin typeface="Verdana" pitchFamily="34" charset="0"/>
              </a:rPr>
              <a:t>2</a:t>
            </a:r>
            <a:r>
              <a:rPr lang="en-US" altLang="zh-CN" dirty="0" smtClean="0">
                <a:solidFill>
                  <a:srgbClr val="FFC000"/>
                </a:solidFill>
              </a:rPr>
              <a:t>. /     ext3      fill to maximum allowable size       -  sda</a:t>
            </a:r>
            <a:r>
              <a:rPr lang="en-US" altLang="zh-CN" sz="2000" dirty="0" smtClean="0">
                <a:solidFill>
                  <a:srgbClr val="FFC000"/>
                </a:solidFill>
                <a:latin typeface="Verdana" pitchFamily="34" charset="0"/>
              </a:rPr>
              <a:t>1</a:t>
            </a:r>
          </a:p>
        </p:txBody>
      </p:sp>
      <p:sp>
        <p:nvSpPr>
          <p:cNvPr id="16389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67EEA28-9489-4564-912F-710D4762EFB4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 altLang="zh-CN" smtClean="0"/>
          </a:p>
        </p:txBody>
      </p:sp>
      <p:sp>
        <p:nvSpPr>
          <p:cNvPr id="11" name="Rectangular Callout 10"/>
          <p:cNvSpPr/>
          <p:nvPr/>
        </p:nvSpPr>
        <p:spPr>
          <a:xfrm>
            <a:off x="5638800" y="0"/>
            <a:ext cx="3505200" cy="1905000"/>
          </a:xfrm>
          <a:prstGeom prst="wedgeRectCallout">
            <a:avLst>
              <a:gd name="adj1" fmla="val -28260"/>
              <a:gd name="adj2" fmla="val 59222"/>
            </a:avLst>
          </a:prstGeom>
          <a:solidFill>
            <a:srgbClr val="FFFFCD"/>
          </a:solidFill>
          <a:ln cap="sq">
            <a:solidFill>
              <a:srgbClr val="FFC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15000" y="0"/>
            <a:ext cx="3429000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eaLnBrk="1" fontAlgn="auto" hangingPunct="1">
              <a:spcAft>
                <a:spcPts val="0"/>
              </a:spcAft>
              <a:buClr>
                <a:srgbClr val="009DD9"/>
              </a:buClr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Impact" pitchFamily="34" charset="0"/>
              </a:rPr>
              <a:t>Tips:  </a:t>
            </a:r>
            <a:r>
              <a:rPr lang="en-US" altLang="zh-CN" u="sng" dirty="0" smtClean="0">
                <a:solidFill>
                  <a:schemeClr val="bg1"/>
                </a:solidFill>
                <a:latin typeface="Comic Sans MS" pitchFamily="66" charset="0"/>
              </a:rPr>
              <a:t>hard Disk in Linux</a:t>
            </a:r>
          </a:p>
          <a:p>
            <a:pPr marL="0" lvl="1" eaLnBrk="1" fontAlgn="auto" hangingPunct="1">
              <a:spcAft>
                <a:spcPts val="0"/>
              </a:spcAft>
              <a:buClr>
                <a:srgbClr val="009DD9"/>
              </a:buClr>
              <a:defRPr/>
            </a:pPr>
            <a:endParaRPr lang="en-US" altLang="zh-CN" sz="400" u="sng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marL="0" lvl="1" eaLnBrk="1" fontAlgn="auto" hangingPunct="1">
              <a:spcAft>
                <a:spcPts val="0"/>
              </a:spcAft>
              <a:buClr>
                <a:srgbClr val="009DD9"/>
              </a:buClr>
              <a:defRPr/>
            </a:pPr>
            <a:r>
              <a:rPr lang="en-US" altLang="zh-CN" dirty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altLang="zh-CN" sz="1600" b="1" dirty="0" smtClean="0">
                <a:solidFill>
                  <a:schemeClr val="bg1"/>
                </a:solidFill>
                <a:latin typeface="Verdana" pitchFamily="34" charset="0"/>
              </a:rPr>
              <a:t>Naming: </a:t>
            </a:r>
            <a:r>
              <a:rPr lang="en-US" altLang="zh-CN" sz="1600" b="1" dirty="0" err="1" smtClean="0">
                <a:solidFill>
                  <a:schemeClr val="bg1"/>
                </a:solidFill>
                <a:latin typeface="Verdana" pitchFamily="34" charset="0"/>
              </a:rPr>
              <a:t>sd</a:t>
            </a:r>
            <a:r>
              <a:rPr lang="en-US" altLang="zh-CN" sz="1600" b="1" dirty="0" smtClean="0">
                <a:solidFill>
                  <a:schemeClr val="bg1"/>
                </a:solidFill>
                <a:latin typeface="Verdana" pitchFamily="34" charset="0"/>
              </a:rPr>
              <a:t>[</a:t>
            </a:r>
            <a:r>
              <a:rPr lang="en-US" altLang="zh-CN" sz="1600" b="1" u="sng" dirty="0" smtClean="0">
                <a:solidFill>
                  <a:schemeClr val="bg1"/>
                </a:solidFill>
                <a:latin typeface="Verdana" pitchFamily="34" charset="0"/>
              </a:rPr>
              <a:t>x</a:t>
            </a:r>
            <a:r>
              <a:rPr lang="en-US" altLang="zh-CN" sz="1600" b="1" dirty="0" smtClean="0">
                <a:solidFill>
                  <a:schemeClr val="bg1"/>
                </a:solidFill>
                <a:latin typeface="Verdana" pitchFamily="34" charset="0"/>
              </a:rPr>
              <a:t>][</a:t>
            </a:r>
            <a:r>
              <a:rPr lang="en-US" altLang="zh-CN" sz="1600" b="1" u="sng" dirty="0" smtClean="0">
                <a:solidFill>
                  <a:schemeClr val="bg1"/>
                </a:solidFill>
                <a:latin typeface="Verdana" pitchFamily="34" charset="0"/>
              </a:rPr>
              <a:t>y</a:t>
            </a:r>
            <a:r>
              <a:rPr lang="en-US" altLang="zh-CN" sz="1600" b="1" dirty="0" smtClean="0">
                <a:solidFill>
                  <a:schemeClr val="bg1"/>
                </a:solidFill>
                <a:latin typeface="Verdana" pitchFamily="34" charset="0"/>
              </a:rPr>
              <a:t>]</a:t>
            </a:r>
          </a:p>
          <a:p>
            <a:pPr marL="0" lvl="1" eaLnBrk="1" fontAlgn="auto" hangingPunct="1">
              <a:spcAft>
                <a:spcPts val="0"/>
              </a:spcAft>
              <a:buClr>
                <a:srgbClr val="009DD9"/>
              </a:buClr>
              <a:defRPr/>
            </a:pPr>
            <a:r>
              <a:rPr lang="en-US" altLang="zh-CN" sz="1600" dirty="0" smtClean="0">
                <a:solidFill>
                  <a:schemeClr val="bg1"/>
                </a:solidFill>
                <a:latin typeface="Comic Sans MS" pitchFamily="66" charset="0"/>
              </a:rPr>
              <a:t>   </a:t>
            </a:r>
            <a:r>
              <a:rPr lang="en-US" altLang="zh-CN" sz="1600" dirty="0" err="1" smtClean="0">
                <a:solidFill>
                  <a:schemeClr val="bg1"/>
                </a:solidFill>
                <a:latin typeface="Comic Sans MS" pitchFamily="66" charset="0"/>
              </a:rPr>
              <a:t>sda</a:t>
            </a:r>
            <a:r>
              <a:rPr lang="en-US" altLang="zh-CN" sz="1200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  <a:latin typeface="Comic Sans MS" pitchFamily="66" charset="0"/>
              </a:rPr>
              <a:t>1 - the 1</a:t>
            </a:r>
            <a:r>
              <a:rPr lang="en-US" altLang="zh-CN" sz="1600" baseline="30000" dirty="0" smtClean="0">
                <a:solidFill>
                  <a:schemeClr val="bg1"/>
                </a:solidFill>
                <a:latin typeface="Comic Sans MS" pitchFamily="66" charset="0"/>
              </a:rPr>
              <a:t>st</a:t>
            </a:r>
            <a:r>
              <a:rPr lang="en-US" altLang="zh-CN" sz="1600" dirty="0" smtClean="0">
                <a:solidFill>
                  <a:schemeClr val="bg1"/>
                </a:solidFill>
                <a:latin typeface="Comic Sans MS" pitchFamily="66" charset="0"/>
              </a:rPr>
              <a:t> section of 1</a:t>
            </a:r>
            <a:r>
              <a:rPr lang="en-US" altLang="zh-CN" sz="1600" baseline="30000" dirty="0" smtClean="0">
                <a:solidFill>
                  <a:schemeClr val="bg1"/>
                </a:solidFill>
                <a:latin typeface="Comic Sans MS" pitchFamily="66" charset="0"/>
              </a:rPr>
              <a:t>st</a:t>
            </a:r>
            <a:r>
              <a:rPr lang="en-US" altLang="zh-CN" sz="1600" dirty="0" smtClean="0">
                <a:solidFill>
                  <a:schemeClr val="bg1"/>
                </a:solidFill>
                <a:latin typeface="Comic Sans MS" pitchFamily="66" charset="0"/>
              </a:rPr>
              <a:t> HD</a:t>
            </a:r>
            <a:endParaRPr lang="en-US" altLang="zh-CN" sz="9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marL="0" lvl="1" eaLnBrk="1" fontAlgn="auto" hangingPunct="1">
              <a:spcAft>
                <a:spcPts val="0"/>
              </a:spcAft>
              <a:buClr>
                <a:srgbClr val="009DD9"/>
              </a:buClr>
              <a:defRPr/>
            </a:pPr>
            <a:r>
              <a:rPr lang="en-US" altLang="zh-CN" sz="1600" dirty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  <a:latin typeface="Comic Sans MS" pitchFamily="66" charset="0"/>
              </a:rPr>
              <a:t>  sdb3 - the 2</a:t>
            </a:r>
            <a:r>
              <a:rPr lang="en-US" altLang="zh-CN" sz="1600" baseline="30000" dirty="0" smtClean="0">
                <a:solidFill>
                  <a:schemeClr val="bg1"/>
                </a:solidFill>
                <a:latin typeface="Comic Sans MS" pitchFamily="66" charset="0"/>
              </a:rPr>
              <a:t>nd</a:t>
            </a:r>
            <a:r>
              <a:rPr lang="en-US" altLang="zh-CN" sz="1600" dirty="0" smtClean="0">
                <a:solidFill>
                  <a:schemeClr val="bg1"/>
                </a:solidFill>
                <a:latin typeface="Comic Sans MS" pitchFamily="66" charset="0"/>
              </a:rPr>
              <a:t> section of 3</a:t>
            </a:r>
            <a:r>
              <a:rPr lang="en-US" altLang="zh-CN" sz="1600" baseline="30000" dirty="0" smtClean="0">
                <a:solidFill>
                  <a:schemeClr val="bg1"/>
                </a:solidFill>
                <a:latin typeface="Comic Sans MS" pitchFamily="66" charset="0"/>
              </a:rPr>
              <a:t>rd</a:t>
            </a:r>
            <a:r>
              <a:rPr lang="en-US" altLang="zh-CN" sz="1600" dirty="0" smtClean="0">
                <a:solidFill>
                  <a:schemeClr val="bg1"/>
                </a:solidFill>
                <a:latin typeface="Comic Sans MS" pitchFamily="66" charset="0"/>
              </a:rPr>
              <a:t> HD</a:t>
            </a:r>
          </a:p>
          <a:p>
            <a:pPr marL="0" lvl="1" eaLnBrk="1" fontAlgn="auto" hangingPunct="1">
              <a:spcAft>
                <a:spcPts val="0"/>
              </a:spcAft>
              <a:buClr>
                <a:srgbClr val="009DD9"/>
              </a:buClr>
              <a:defRPr/>
            </a:pPr>
            <a:endParaRPr lang="en-US" altLang="zh-CN" sz="1600" dirty="0">
              <a:solidFill>
                <a:schemeClr val="bg1"/>
              </a:solidFill>
              <a:latin typeface="Comic Sans MS" pitchFamily="66" charset="0"/>
            </a:endParaRPr>
          </a:p>
          <a:p>
            <a:pPr marL="0" lvl="1" eaLnBrk="1" fontAlgn="auto" hangingPunct="1">
              <a:spcAft>
                <a:spcPts val="0"/>
              </a:spcAft>
              <a:buClr>
                <a:srgbClr val="009DD9"/>
              </a:buClr>
              <a:defRPr/>
            </a:pPr>
            <a:r>
              <a:rPr lang="en-US" altLang="zh-CN" sz="1600" dirty="0" smtClean="0">
                <a:solidFill>
                  <a:schemeClr val="bg1"/>
                </a:solidFill>
                <a:latin typeface="Comic Sans MS" pitchFamily="66" charset="0"/>
              </a:rPr>
              <a:t>      * </a:t>
            </a:r>
            <a:r>
              <a:rPr lang="en-US" altLang="zh-CN" sz="1600" dirty="0" err="1" smtClean="0">
                <a:solidFill>
                  <a:schemeClr val="bg1"/>
                </a:solidFill>
                <a:latin typeface="Comic Sans MS" pitchFamily="66" charset="0"/>
              </a:rPr>
              <a:t>sd</a:t>
            </a:r>
            <a:r>
              <a:rPr lang="en-US" altLang="zh-CN" sz="1600" dirty="0" smtClean="0">
                <a:solidFill>
                  <a:schemeClr val="bg1"/>
                </a:solidFill>
                <a:latin typeface="Comic Sans MS" pitchFamily="66" charset="0"/>
              </a:rPr>
              <a:t>: SCSI disk / </a:t>
            </a:r>
            <a:r>
              <a:rPr lang="en-US" altLang="zh-CN" sz="1600" dirty="0" err="1" smtClean="0">
                <a:solidFill>
                  <a:schemeClr val="bg1"/>
                </a:solidFill>
                <a:latin typeface="Comic Sans MS" pitchFamily="66" charset="0"/>
              </a:rPr>
              <a:t>hd</a:t>
            </a:r>
            <a:r>
              <a:rPr lang="en-US" altLang="zh-CN" sz="1600" dirty="0" smtClean="0">
                <a:solidFill>
                  <a:schemeClr val="bg1"/>
                </a:solidFill>
                <a:latin typeface="Comic Sans MS" pitchFamily="66" charset="0"/>
              </a:rPr>
              <a:t>: IDE disk</a:t>
            </a:r>
          </a:p>
        </p:txBody>
      </p:sp>
      <p:sp>
        <p:nvSpPr>
          <p:cNvPr id="9" name="Rectangle 8"/>
          <p:cNvSpPr/>
          <p:nvPr/>
        </p:nvSpPr>
        <p:spPr>
          <a:xfrm>
            <a:off x="365760" y="4876800"/>
            <a:ext cx="8778240" cy="196596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28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4944596"/>
            <a:ext cx="8702032" cy="1852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2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200000"/>
                  </a:schemeClr>
                </a:solidFill>
                <a:cs typeface="+mj-cs"/>
              </a:rPr>
              <a:t>INSTALL</a:t>
            </a:r>
            <a:endParaRPr lang="zh-CN" altLang="en-US" dirty="0">
              <a:solidFill>
                <a:schemeClr val="tx2">
                  <a:satMod val="200000"/>
                </a:schemeClr>
              </a:solidFill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7924800" cy="4800600"/>
          </a:xfrm>
        </p:spPr>
        <p:txBody>
          <a:bodyPr>
            <a:normAutofit/>
          </a:bodyPr>
          <a:lstStyle/>
          <a:p>
            <a:pPr marL="41148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altLang="zh-CN" sz="3200" dirty="0" smtClean="0"/>
              <a:t>Step </a:t>
            </a:r>
            <a:r>
              <a:rPr lang="en-US" altLang="zh-CN" sz="2800" dirty="0" smtClean="0">
                <a:latin typeface="Verdana" pitchFamily="34" charset="0"/>
                <a:cs typeface="Arial" pitchFamily="34" charset="0"/>
              </a:rPr>
              <a:t>4</a:t>
            </a:r>
            <a:r>
              <a:rPr lang="en-US" altLang="zh-CN" sz="3200" dirty="0" smtClean="0"/>
              <a:t>: Install Debian</a:t>
            </a:r>
            <a:endParaRPr lang="en-US" altLang="zh-CN" sz="2800" dirty="0" smtClean="0">
              <a:latin typeface="Verdana" pitchFamily="34" charset="0"/>
            </a:endParaRPr>
          </a:p>
          <a:p>
            <a:pPr marL="740664" lvl="1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n-US" altLang="zh-CN" sz="2800" dirty="0" smtClean="0"/>
              <a:t>Configure package manager</a:t>
            </a:r>
          </a:p>
          <a:p>
            <a:pPr marL="996252" lvl="2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altLang="zh-CN" dirty="0" smtClean="0"/>
              <a:t>Use a </a:t>
            </a:r>
            <a:r>
              <a:rPr lang="en-US" altLang="zh-CN" dirty="0" smtClean="0">
                <a:solidFill>
                  <a:srgbClr val="FFC000"/>
                </a:solidFill>
              </a:rPr>
              <a:t>Network mirror</a:t>
            </a:r>
            <a:endParaRPr lang="en-US" altLang="zh-CN" dirty="0">
              <a:solidFill>
                <a:srgbClr val="FFC000"/>
              </a:solidFill>
            </a:endParaRPr>
          </a:p>
          <a:p>
            <a:pPr marL="1261364" lvl="3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altLang="zh-CN" dirty="0" smtClean="0"/>
              <a:t>Hostname</a:t>
            </a:r>
            <a:r>
              <a:rPr lang="en-US" altLang="zh-CN" dirty="0" smtClean="0">
                <a:solidFill>
                  <a:srgbClr val="FFC000"/>
                </a:solidFill>
              </a:rPr>
              <a:t>: </a:t>
            </a:r>
            <a:r>
              <a:rPr lang="en-US" altLang="zh-CN" dirty="0" smtClean="0">
                <a:solidFill>
                  <a:srgbClr val="FFC000"/>
                </a:solidFill>
                <a:hlinkClick r:id="rId3"/>
              </a:rPr>
              <a:t>ftp://ftp.sjtu.edu.cn</a:t>
            </a:r>
            <a:r>
              <a:rPr lang="en-US" altLang="zh-CN" dirty="0" smtClean="0">
                <a:solidFill>
                  <a:srgbClr val="FFC000"/>
                </a:solidFill>
              </a:rPr>
              <a:t> </a:t>
            </a:r>
          </a:p>
          <a:p>
            <a:pPr marL="1261364" lvl="3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altLang="zh-CN" dirty="0" smtClean="0"/>
              <a:t>Mirror directory: </a:t>
            </a:r>
            <a:r>
              <a:rPr lang="en-US" altLang="zh-CN" dirty="0">
                <a:solidFill>
                  <a:srgbClr val="FFC000"/>
                </a:solidFill>
              </a:rPr>
              <a:t>/</a:t>
            </a:r>
            <a:r>
              <a:rPr lang="en-US" altLang="zh-CN" dirty="0" err="1">
                <a:solidFill>
                  <a:srgbClr val="FFC000"/>
                </a:solidFill>
              </a:rPr>
              <a:t>debian</a:t>
            </a:r>
            <a:r>
              <a:rPr lang="en-US" altLang="zh-CN" dirty="0">
                <a:solidFill>
                  <a:srgbClr val="FFC000"/>
                </a:solidFill>
              </a:rPr>
              <a:t>/</a:t>
            </a:r>
          </a:p>
          <a:p>
            <a:pPr marL="740664" lvl="1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n-US" altLang="zh-CN" sz="2800" dirty="0" smtClean="0"/>
              <a:t>Software selection</a:t>
            </a:r>
          </a:p>
          <a:p>
            <a:pPr marL="996252" lvl="2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altLang="zh-CN" dirty="0" smtClean="0">
                <a:solidFill>
                  <a:srgbClr val="FFC000"/>
                </a:solidFill>
              </a:rPr>
              <a:t>Graphical desktop environment</a:t>
            </a:r>
          </a:p>
          <a:p>
            <a:pPr marL="996252" lvl="2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altLang="zh-CN" dirty="0" smtClean="0">
                <a:solidFill>
                  <a:srgbClr val="FFC000"/>
                </a:solidFill>
              </a:rPr>
              <a:t>Standard System Utilities</a:t>
            </a:r>
          </a:p>
          <a:p>
            <a:pPr marL="996252" lvl="2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altLang="zh-CN" dirty="0" smtClean="0">
                <a:solidFill>
                  <a:srgbClr val="FFC000"/>
                </a:solidFill>
              </a:rPr>
              <a:t>…</a:t>
            </a:r>
          </a:p>
        </p:txBody>
      </p:sp>
      <p:sp>
        <p:nvSpPr>
          <p:cNvPr id="16389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67EEA28-9489-4564-912F-710D4762EFB4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 altLang="zh-CN" smtClean="0"/>
          </a:p>
        </p:txBody>
      </p:sp>
      <p:sp>
        <p:nvSpPr>
          <p:cNvPr id="11" name="Rectangular Callout 10"/>
          <p:cNvSpPr/>
          <p:nvPr/>
        </p:nvSpPr>
        <p:spPr>
          <a:xfrm>
            <a:off x="6096000" y="0"/>
            <a:ext cx="3048000" cy="1981200"/>
          </a:xfrm>
          <a:prstGeom prst="wedgeRectCallout">
            <a:avLst>
              <a:gd name="adj1" fmla="val -28260"/>
              <a:gd name="adj2" fmla="val 59222"/>
            </a:avLst>
          </a:prstGeom>
          <a:solidFill>
            <a:srgbClr val="FFFFCD"/>
          </a:solidFill>
          <a:ln cap="sq">
            <a:solidFill>
              <a:srgbClr val="FFC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096000" y="0"/>
            <a:ext cx="3048000" cy="19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eaLnBrk="1" fontAlgn="auto" hangingPunct="1">
              <a:spcAft>
                <a:spcPts val="0"/>
              </a:spcAft>
              <a:buClr>
                <a:srgbClr val="009DD9"/>
              </a:buClr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Impact" pitchFamily="34" charset="0"/>
              </a:rPr>
              <a:t>Tips:  </a:t>
            </a:r>
            <a:r>
              <a:rPr lang="en-US" altLang="zh-CN" u="sng" dirty="0" smtClean="0">
                <a:solidFill>
                  <a:schemeClr val="bg1"/>
                </a:solidFill>
                <a:latin typeface="Comic Sans MS" pitchFamily="66" charset="0"/>
              </a:rPr>
              <a:t>Desktop Environment</a:t>
            </a:r>
          </a:p>
          <a:p>
            <a:pPr marL="0" lvl="1" eaLnBrk="1" fontAlgn="auto" hangingPunct="1">
              <a:spcAft>
                <a:spcPts val="0"/>
              </a:spcAft>
              <a:buClr>
                <a:srgbClr val="009DD9"/>
              </a:buClr>
              <a:defRPr/>
            </a:pPr>
            <a:endParaRPr lang="en-US" altLang="zh-CN" sz="400" u="sng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marL="0" lvl="1" fontAlgn="auto">
              <a:spcAft>
                <a:spcPts val="0"/>
              </a:spcAft>
              <a:buClr>
                <a:srgbClr val="009DD9"/>
              </a:buClr>
              <a:defRPr/>
            </a:pPr>
            <a:r>
              <a:rPr lang="en-US" altLang="zh-CN" dirty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altLang="zh-CN" sz="1600" b="1" dirty="0" smtClean="0">
                <a:solidFill>
                  <a:schemeClr val="bg1"/>
                </a:solidFill>
                <a:latin typeface="Verdana" pitchFamily="34" charset="0"/>
              </a:rPr>
              <a:t>GNOME  </a:t>
            </a:r>
            <a:r>
              <a:rPr lang="en-US" sz="1600" b="1" dirty="0" smtClean="0">
                <a:solidFill>
                  <a:schemeClr val="bg1"/>
                </a:solidFill>
                <a:latin typeface="Verdana" pitchFamily="34" charset="0"/>
              </a:rPr>
              <a:t>/</a:t>
            </a:r>
            <a:r>
              <a:rPr lang="en-US" sz="1600" b="1" dirty="0" err="1" smtClean="0">
                <a:solidFill>
                  <a:schemeClr val="bg1"/>
                </a:solidFill>
                <a:latin typeface="Verdana" pitchFamily="34" charset="0"/>
              </a:rPr>
              <a:t>gə</a:t>
            </a:r>
            <a:r>
              <a:rPr lang="en-US" sz="1600" b="1" dirty="0" err="1" smtClean="0">
                <a:solidFill>
                  <a:schemeClr val="bg1"/>
                </a:solidFill>
                <a:latin typeface="Verdana" pitchFamily="34" charset="0"/>
                <a:cs typeface="Courier New" pitchFamily="49" charset="0"/>
              </a:rPr>
              <a:t>'</a:t>
            </a:r>
            <a:r>
              <a:rPr lang="en-US" sz="1600" b="1" dirty="0" err="1" smtClean="0">
                <a:solidFill>
                  <a:schemeClr val="bg1"/>
                </a:solidFill>
                <a:latin typeface="Verdana" pitchFamily="34" charset="0"/>
              </a:rPr>
              <a:t>noʊm</a:t>
            </a:r>
            <a:r>
              <a:rPr lang="en-US" sz="1600" b="1" dirty="0" smtClean="0">
                <a:solidFill>
                  <a:schemeClr val="bg1"/>
                </a:solidFill>
                <a:latin typeface="Verdana" pitchFamily="34" charset="0"/>
              </a:rPr>
              <a:t>/</a:t>
            </a:r>
            <a:endParaRPr lang="en-US" altLang="zh-CN" sz="1600" b="1" dirty="0" smtClean="0">
              <a:solidFill>
                <a:schemeClr val="bg1"/>
              </a:solidFill>
              <a:latin typeface="Verdana" pitchFamily="34" charset="0"/>
            </a:endParaRPr>
          </a:p>
          <a:p>
            <a:pPr marL="0" lvl="1" eaLnBrk="1" fontAlgn="auto" hangingPunct="1">
              <a:spcAft>
                <a:spcPts val="0"/>
              </a:spcAft>
              <a:buClr>
                <a:srgbClr val="009DD9"/>
              </a:buClr>
              <a:defRPr/>
            </a:pPr>
            <a:r>
              <a:rPr lang="en-US" altLang="zh-CN" sz="1600" dirty="0" smtClean="0">
                <a:solidFill>
                  <a:schemeClr val="bg1"/>
                </a:solidFill>
                <a:latin typeface="Comic Sans MS" pitchFamily="66" charset="0"/>
              </a:rPr>
              <a:t>    from GNU Project</a:t>
            </a:r>
          </a:p>
          <a:p>
            <a:pPr marL="0" lvl="1" eaLnBrk="1" fontAlgn="auto" hangingPunct="1">
              <a:spcAft>
                <a:spcPts val="0"/>
              </a:spcAft>
              <a:buClr>
                <a:srgbClr val="009DD9"/>
              </a:buClr>
              <a:defRPr/>
            </a:pPr>
            <a:endParaRPr lang="en-US" altLang="zh-CN" sz="9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marL="0" lvl="1" fontAlgn="auto">
              <a:spcAft>
                <a:spcPts val="0"/>
              </a:spcAft>
              <a:buClr>
                <a:srgbClr val="009DD9"/>
              </a:buClr>
              <a:defRPr/>
            </a:pPr>
            <a:r>
              <a:rPr lang="en-US" altLang="zh-CN" sz="1600" dirty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altLang="zh-CN" sz="1600" b="1" dirty="0" smtClean="0">
                <a:solidFill>
                  <a:schemeClr val="bg1"/>
                </a:solidFill>
                <a:latin typeface="Verdana" pitchFamily="34" charset="0"/>
              </a:rPr>
              <a:t>KDE  /</a:t>
            </a:r>
            <a:r>
              <a:rPr lang="en-US" sz="1600" b="1" dirty="0" smtClean="0">
                <a:solidFill>
                  <a:schemeClr val="bg1"/>
                </a:solidFill>
                <a:latin typeface="Verdana" pitchFamily="34" charset="0"/>
              </a:rPr>
              <a:t>'</a:t>
            </a:r>
            <a:r>
              <a:rPr lang="en-US" altLang="zh-CN" sz="1600" b="1" dirty="0" err="1" smtClean="0">
                <a:solidFill>
                  <a:schemeClr val="bg1"/>
                </a:solidFill>
                <a:latin typeface="Verdana" pitchFamily="34" charset="0"/>
              </a:rPr>
              <a:t>keidiː</a:t>
            </a:r>
            <a:r>
              <a:rPr lang="en-US" sz="1600" b="1" dirty="0" err="1" smtClean="0">
                <a:solidFill>
                  <a:schemeClr val="bg1"/>
                </a:solidFill>
                <a:latin typeface="Verdana" pitchFamily="34" charset="0"/>
              </a:rPr>
              <a:t>‘i</a:t>
            </a:r>
            <a:r>
              <a:rPr lang="en-US" altLang="zh-CN" sz="1600" b="1" dirty="0" smtClean="0">
                <a:solidFill>
                  <a:schemeClr val="bg1"/>
                </a:solidFill>
                <a:latin typeface="Verdana" pitchFamily="34" charset="0"/>
              </a:rPr>
              <a:t>ː</a:t>
            </a:r>
            <a:r>
              <a:rPr lang="en-US" altLang="zh-CN" sz="1600" b="1" dirty="0">
                <a:solidFill>
                  <a:schemeClr val="bg1"/>
                </a:solidFill>
                <a:latin typeface="Verdana" pitchFamily="34" charset="0"/>
              </a:rPr>
              <a:t>/</a:t>
            </a:r>
          </a:p>
          <a:p>
            <a:pPr marL="0" lvl="1" eaLnBrk="1" fontAlgn="auto" hangingPunct="1">
              <a:spcAft>
                <a:spcPts val="0"/>
              </a:spcAft>
              <a:buClr>
                <a:srgbClr val="009DD9"/>
              </a:buClr>
              <a:defRPr/>
            </a:pPr>
            <a:r>
              <a:rPr lang="en-US" altLang="zh-CN" sz="1600" dirty="0">
                <a:solidFill>
                  <a:schemeClr val="bg1"/>
                </a:solidFill>
                <a:latin typeface="Comic Sans MS" pitchFamily="66" charset="0"/>
              </a:rPr>
              <a:t>    from </a:t>
            </a:r>
            <a:r>
              <a:rPr lang="en-US" altLang="zh-CN" sz="1600" dirty="0" smtClean="0">
                <a:solidFill>
                  <a:schemeClr val="bg1"/>
                </a:solidFill>
                <a:latin typeface="Comic Sans MS" pitchFamily="66" charset="0"/>
              </a:rPr>
              <a:t>Qt Software</a:t>
            </a:r>
            <a:endParaRPr lang="en-US" altLang="zh-CN" sz="1600" dirty="0">
              <a:solidFill>
                <a:schemeClr val="bg1"/>
              </a:solidFill>
              <a:latin typeface="Comic Sans MS" pitchFamily="66" charset="0"/>
            </a:endParaRPr>
          </a:p>
          <a:p>
            <a:pPr marL="0" lvl="1" eaLnBrk="1" fontAlgn="auto" hangingPunct="1">
              <a:spcAft>
                <a:spcPts val="0"/>
              </a:spcAft>
              <a:buClr>
                <a:srgbClr val="009DD9"/>
              </a:buClr>
              <a:defRPr/>
            </a:pPr>
            <a:r>
              <a:rPr lang="en-US" altLang="zh-CN" sz="800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</a:p>
          <a:p>
            <a:pPr marL="0" lvl="1" eaLnBrk="1" fontAlgn="auto" hangingPunct="1">
              <a:spcAft>
                <a:spcPts val="0"/>
              </a:spcAft>
              <a:buClr>
                <a:srgbClr val="009DD9"/>
              </a:buClr>
              <a:defRPr/>
            </a:pPr>
            <a:r>
              <a:rPr lang="en-US" altLang="zh-CN" sz="1600" dirty="0" smtClean="0">
                <a:solidFill>
                  <a:schemeClr val="bg1"/>
                </a:solidFill>
                <a:latin typeface="Comic Sans MS" pitchFamily="66" charset="0"/>
              </a:rPr>
              <a:t>                               </a:t>
            </a: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as you like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914400" y="6416675"/>
            <a:ext cx="55626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sz="1600" dirty="0"/>
              <a:t>Institute of Parallel and Distributed </a:t>
            </a:r>
            <a:r>
              <a:rPr lang="en-US" altLang="zh-CN" sz="1600" dirty="0" smtClean="0"/>
              <a:t>Systems </a:t>
            </a:r>
            <a:r>
              <a:rPr lang="en-US" altLang="zh-CN" sz="1600" dirty="0"/>
              <a:t>(iPads</a:t>
            </a:r>
            <a:r>
              <a:rPr lang="en-US" altLang="zh-CN" sz="1600" dirty="0" smtClean="0"/>
              <a:t>), SJTU</a:t>
            </a:r>
            <a:endParaRPr lang="en-US" altLang="zh-CN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200000"/>
                  </a:schemeClr>
                </a:solidFill>
                <a:cs typeface="+mj-cs"/>
              </a:rPr>
              <a:t>INSTALL</a:t>
            </a:r>
            <a:endParaRPr lang="zh-CN" altLang="en-US" dirty="0">
              <a:solidFill>
                <a:schemeClr val="tx2">
                  <a:satMod val="200000"/>
                </a:schemeClr>
              </a:solidFill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7924800" cy="4800600"/>
          </a:xfrm>
        </p:spPr>
        <p:txBody>
          <a:bodyPr>
            <a:normAutofit/>
          </a:bodyPr>
          <a:lstStyle/>
          <a:p>
            <a:pPr marL="41148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altLang="zh-CN" sz="3200" dirty="0" smtClean="0"/>
              <a:t>Step </a:t>
            </a:r>
            <a:r>
              <a:rPr lang="en-US" altLang="zh-CN" sz="2800" dirty="0" smtClean="0">
                <a:latin typeface="Verdana" pitchFamily="34" charset="0"/>
                <a:cs typeface="Arial" pitchFamily="34" charset="0"/>
              </a:rPr>
              <a:t>4</a:t>
            </a:r>
            <a:r>
              <a:rPr lang="en-US" altLang="zh-CN" sz="3200" dirty="0" smtClean="0"/>
              <a:t>: Install Debian</a:t>
            </a:r>
            <a:endParaRPr lang="en-US" altLang="zh-CN" sz="2800" dirty="0" smtClean="0">
              <a:latin typeface="Verdana" pitchFamily="34" charset="0"/>
            </a:endParaRPr>
          </a:p>
          <a:p>
            <a:pPr marL="740664" lvl="1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n-US" altLang="zh-CN" sz="2800" dirty="0" smtClean="0"/>
              <a:t>Install GRUB boot loader</a:t>
            </a:r>
            <a:endParaRPr lang="en-US" altLang="zh-CN" sz="2800" dirty="0">
              <a:solidFill>
                <a:srgbClr val="FFC000"/>
              </a:solidFill>
            </a:endParaRPr>
          </a:p>
          <a:p>
            <a:pPr marL="740664" lvl="1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n-US" altLang="zh-CN" sz="2800" dirty="0" smtClean="0"/>
              <a:t>Waiting …</a:t>
            </a:r>
          </a:p>
          <a:p>
            <a:pPr marL="740664" lvl="1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n-US" altLang="zh-CN" sz="2800" dirty="0" smtClean="0"/>
              <a:t>Reboot 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…</a:t>
            </a: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chemeClr val="accent6">
                    <a:lumMod val="50000"/>
                  </a:schemeClr>
                </a:solidFill>
              </a:rPr>
              <a:t>OK</a:t>
            </a:r>
            <a:r>
              <a:rPr lang="en-US" altLang="zh-CN" sz="2800" dirty="0"/>
              <a:t>  </a:t>
            </a:r>
            <a:r>
              <a:rPr lang="en-US" altLang="zh-CN" sz="2800" dirty="0">
                <a:sym typeface="Wingdings" pitchFamily="2" charset="2"/>
              </a:rPr>
              <a:t></a:t>
            </a:r>
          </a:p>
          <a:p>
            <a:pPr marL="740664" lvl="1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endParaRPr lang="en-US" altLang="zh-CN" sz="2800" dirty="0" smtClean="0"/>
          </a:p>
          <a:p>
            <a:pPr marL="740664" lvl="1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endParaRPr lang="en-US" altLang="zh-CN" sz="2800" dirty="0" smtClean="0"/>
          </a:p>
        </p:txBody>
      </p:sp>
      <p:sp>
        <p:nvSpPr>
          <p:cNvPr id="16389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67EEA28-9489-4564-912F-710D4762EFB4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 altLang="zh-CN" smtClean="0"/>
          </a:p>
        </p:txBody>
      </p:sp>
      <p:sp>
        <p:nvSpPr>
          <p:cNvPr id="8" name="Rectangle 7"/>
          <p:cNvSpPr/>
          <p:nvPr/>
        </p:nvSpPr>
        <p:spPr>
          <a:xfrm>
            <a:off x="2286000" y="4572000"/>
            <a:ext cx="4881016" cy="584775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ln w="18415" cmpd="sng">
                  <a:solidFill>
                    <a:srgbClr val="FF3F8D"/>
                  </a:solidFill>
                  <a:prstDash val="solid"/>
                </a:ln>
                <a:solidFill>
                  <a:srgbClr val="FF3F8D"/>
                </a:solidFill>
                <a:effectLst>
                  <a:glow rad="228600">
                    <a:srgbClr val="FF3F8D">
                      <a:alpha val="40000"/>
                    </a:srgb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erdana" pitchFamily="34" charset="0"/>
              </a:rPr>
              <a:t>Welcome to </a:t>
            </a:r>
            <a:r>
              <a:rPr lang="en-US" altLang="zh-CN" sz="3200" dirty="0" err="1" smtClean="0">
                <a:ln w="18415" cmpd="sng">
                  <a:solidFill>
                    <a:srgbClr val="FF3F8D"/>
                  </a:solidFill>
                  <a:prstDash val="solid"/>
                </a:ln>
                <a:solidFill>
                  <a:srgbClr val="FF3F8D"/>
                </a:solidFill>
                <a:effectLst>
                  <a:glow rad="228600">
                    <a:srgbClr val="FF3F8D">
                      <a:alpha val="40000"/>
                    </a:srgb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erdana" pitchFamily="34" charset="0"/>
              </a:rPr>
              <a:t>Debian</a:t>
            </a:r>
            <a:r>
              <a:rPr lang="en-US" altLang="zh-CN" sz="3200" dirty="0" smtClean="0">
                <a:ln w="18415" cmpd="sng">
                  <a:solidFill>
                    <a:srgbClr val="FF3F8D"/>
                  </a:solidFill>
                  <a:prstDash val="solid"/>
                </a:ln>
                <a:solidFill>
                  <a:srgbClr val="FF3F8D"/>
                </a:solidFill>
                <a:effectLst>
                  <a:glow rad="228600">
                    <a:srgbClr val="FF3F8D">
                      <a:alpha val="40000"/>
                    </a:srgb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erdana" pitchFamily="34" charset="0"/>
              </a:rPr>
              <a:t> </a:t>
            </a:r>
            <a:r>
              <a:rPr lang="en-US" altLang="zh-CN" sz="3200" dirty="0" smtClean="0">
                <a:ln w="18415" cmpd="sng">
                  <a:solidFill>
                    <a:srgbClr val="FF3F8D"/>
                  </a:solidFill>
                  <a:prstDash val="solid"/>
                </a:ln>
                <a:solidFill>
                  <a:srgbClr val="FF3F8D"/>
                </a:solidFill>
                <a:effectLst>
                  <a:glow rad="228600">
                    <a:srgbClr val="FF3F8D">
                      <a:alpha val="40000"/>
                    </a:srgb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erdana" pitchFamily="34" charset="0"/>
              </a:rPr>
              <a:t>9 </a:t>
            </a:r>
            <a:r>
              <a:rPr lang="en-US" altLang="zh-CN" sz="3200" dirty="0" smtClean="0">
                <a:ln w="18415" cmpd="sng">
                  <a:solidFill>
                    <a:srgbClr val="FF3F8D"/>
                  </a:solidFill>
                  <a:prstDash val="solid"/>
                </a:ln>
                <a:solidFill>
                  <a:srgbClr val="FF3F8D"/>
                </a:solidFill>
                <a:effectLst>
                  <a:glow rad="228600">
                    <a:srgbClr val="FF3F8D">
                      <a:alpha val="40000"/>
                    </a:srgb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erdana" pitchFamily="34" charset="0"/>
              </a:rPr>
              <a:t>!</a:t>
            </a:r>
            <a:endParaRPr lang="en-US" sz="3200" dirty="0">
              <a:ln w="18415" cmpd="sng">
                <a:solidFill>
                  <a:srgbClr val="FF3F8D"/>
                </a:solidFill>
                <a:prstDash val="solid"/>
              </a:ln>
              <a:solidFill>
                <a:srgbClr val="FF3F8D"/>
              </a:solidFill>
              <a:effectLst>
                <a:glow rad="228600">
                  <a:srgbClr val="FF3F8D">
                    <a:alpha val="40000"/>
                  </a:srgb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914400" y="6416675"/>
            <a:ext cx="55626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sz="1600" dirty="0"/>
              <a:t>Institute of Parallel and Distributed </a:t>
            </a:r>
            <a:r>
              <a:rPr lang="en-US" altLang="zh-CN" sz="1600" dirty="0" smtClean="0"/>
              <a:t>Systems </a:t>
            </a:r>
            <a:r>
              <a:rPr lang="en-US" altLang="zh-CN" sz="1600" dirty="0"/>
              <a:t>(iPads</a:t>
            </a:r>
            <a:r>
              <a:rPr lang="en-US" altLang="zh-CN" sz="1600" dirty="0" smtClean="0"/>
              <a:t>), SJTU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4230416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6AC17-1261-40B5-8959-3BA1489913D2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6AC17-1261-40B5-8959-3BA1489913D2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6107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200000"/>
                  </a:schemeClr>
                </a:solidFill>
              </a:rPr>
              <a:t>APPENDIX: System Virtualization</a:t>
            </a:r>
            <a:endParaRPr lang="zh-CN" altLang="en-US" dirty="0">
              <a:solidFill>
                <a:schemeClr val="tx2">
                  <a:satMod val="200000"/>
                </a:schemeClr>
              </a:solidFill>
              <a:cs typeface="+mj-cs"/>
            </a:endParaRP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7772400" cy="4572000"/>
          </a:xfrm>
        </p:spPr>
        <p:txBody>
          <a:bodyPr/>
          <a:lstStyle/>
          <a:p>
            <a:pPr eaLnBrk="1" hangingPunct="1"/>
            <a:r>
              <a:rPr lang="en-US" altLang="zh-CN" sz="3200" dirty="0" smtClean="0"/>
              <a:t>Architecture</a:t>
            </a:r>
            <a:endParaRPr lang="zh-CN" altLang="en-US" sz="3200" dirty="0" smtClean="0"/>
          </a:p>
        </p:txBody>
      </p:sp>
      <p:sp>
        <p:nvSpPr>
          <p:cNvPr id="22533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0A29286-55BA-4892-8668-4F23DAD974E8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 altLang="zh-CN" smtClean="0"/>
          </a:p>
        </p:txBody>
      </p:sp>
      <p:sp>
        <p:nvSpPr>
          <p:cNvPr id="6" name="Rectangle 5"/>
          <p:cNvSpPr/>
          <p:nvPr/>
        </p:nvSpPr>
        <p:spPr>
          <a:xfrm>
            <a:off x="1219200" y="2362200"/>
            <a:ext cx="1752600" cy="1828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VM</a:t>
            </a:r>
            <a:endParaRPr lang="zh-CN" altLang="en-US" sz="1600" b="1" dirty="0">
              <a:solidFill>
                <a:schemeClr val="bg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19200" y="4267200"/>
            <a:ext cx="3581400" cy="533400"/>
          </a:xfrm>
          <a:prstGeom prst="rect">
            <a:avLst/>
          </a:prstGeom>
          <a:solidFill>
            <a:srgbClr val="1B0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Arial" pitchFamily="34" charset="0"/>
                <a:cs typeface="Arial" pitchFamily="34" charset="0"/>
              </a:rPr>
              <a:t>Virtual Machine Monitor</a:t>
            </a:r>
            <a:endParaRPr lang="zh-CN" alt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19200" y="4876800"/>
            <a:ext cx="3581400" cy="68580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Hardware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</a:rPr>
              <a:t>(CPU, Memory, Disk, Ethernet)</a:t>
            </a:r>
            <a:endParaRPr lang="zh-CN" altLang="en-US" dirty="0">
              <a:solidFill>
                <a:schemeClr val="bg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95400" y="3505200"/>
            <a:ext cx="1600200" cy="609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+mj-lt"/>
                <a:cs typeface="Arial" pitchFamily="34" charset="0"/>
              </a:rPr>
              <a:t>Operating System</a:t>
            </a:r>
            <a:endParaRPr lang="zh-CN" altLang="en-US" dirty="0">
              <a:latin typeface="+mj-lt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95400" y="2667000"/>
            <a:ext cx="1600200" cy="7620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latin typeface="+mj-lt"/>
                <a:cs typeface="Arial" pitchFamily="34" charset="0"/>
              </a:rPr>
              <a:t>Unmodified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latin typeface="+mj-lt"/>
                <a:cs typeface="Arial" pitchFamily="34" charset="0"/>
              </a:rPr>
              <a:t>User Software</a:t>
            </a:r>
            <a:endParaRPr lang="zh-CN" altLang="en-US" sz="1600" dirty="0">
              <a:latin typeface="+mj-lt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48000" y="2362200"/>
            <a:ext cx="1752600" cy="1828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VM</a:t>
            </a:r>
            <a:endParaRPr lang="zh-CN" altLang="en-US" sz="1600" b="1" dirty="0">
              <a:solidFill>
                <a:schemeClr val="bg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124200" y="3505200"/>
            <a:ext cx="1600200" cy="609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+mj-lt"/>
                <a:cs typeface="Arial" pitchFamily="34" charset="0"/>
              </a:rPr>
              <a:t>Operating System</a:t>
            </a:r>
            <a:endParaRPr lang="zh-CN" altLang="en-US" dirty="0">
              <a:latin typeface="+mj-lt"/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124200" y="2667000"/>
            <a:ext cx="1600200" cy="7620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latin typeface="+mj-lt"/>
                <a:cs typeface="Arial" pitchFamily="34" charset="0"/>
              </a:rPr>
              <a:t>Unmodified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latin typeface="+mj-lt"/>
                <a:cs typeface="Arial" pitchFamily="34" charset="0"/>
              </a:rPr>
              <a:t>User Software</a:t>
            </a:r>
            <a:endParaRPr lang="zh-CN" altLang="en-US" sz="1600" dirty="0">
              <a:latin typeface="+mj-lt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029200" y="1676400"/>
            <a:ext cx="1752600" cy="1828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VM</a:t>
            </a:r>
            <a:endParaRPr lang="zh-CN" altLang="en-US" sz="1600" b="1" dirty="0">
              <a:solidFill>
                <a:schemeClr val="bg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029200" y="3581400"/>
            <a:ext cx="3581400" cy="533400"/>
          </a:xfrm>
          <a:prstGeom prst="rect">
            <a:avLst/>
          </a:prstGeom>
          <a:solidFill>
            <a:srgbClr val="1B0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Arial" pitchFamily="34" charset="0"/>
                <a:cs typeface="Arial" pitchFamily="34" charset="0"/>
              </a:rPr>
              <a:t>Virtual Machine Monitor</a:t>
            </a:r>
            <a:endParaRPr lang="zh-CN" alt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029200" y="4876800"/>
            <a:ext cx="3581400" cy="68580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Hardware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</a:rPr>
              <a:t>(CPU, Memory, Disk, Ethernet)</a:t>
            </a:r>
            <a:endParaRPr lang="zh-CN" altLang="en-US" dirty="0">
              <a:solidFill>
                <a:schemeClr val="bg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105400" y="2819400"/>
            <a:ext cx="1600200" cy="609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+mj-lt"/>
                <a:cs typeface="Arial" pitchFamily="34" charset="0"/>
              </a:rPr>
              <a:t>Operating System</a:t>
            </a:r>
            <a:endParaRPr lang="zh-CN" altLang="en-US" dirty="0">
              <a:latin typeface="+mj-lt"/>
              <a:cs typeface="Arial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105400" y="1981200"/>
            <a:ext cx="1600200" cy="7620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latin typeface="+mj-lt"/>
                <a:cs typeface="Arial" pitchFamily="34" charset="0"/>
              </a:rPr>
              <a:t>Unmodified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latin typeface="+mj-lt"/>
                <a:cs typeface="Arial" pitchFamily="34" charset="0"/>
              </a:rPr>
              <a:t>User Software</a:t>
            </a:r>
            <a:endParaRPr lang="zh-CN" altLang="en-US" sz="1600" dirty="0">
              <a:latin typeface="+mj-lt"/>
              <a:cs typeface="Arial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858000" y="1676400"/>
            <a:ext cx="1752600" cy="1828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VM</a:t>
            </a:r>
            <a:endParaRPr lang="zh-CN" altLang="en-US" sz="1600" b="1" dirty="0">
              <a:solidFill>
                <a:schemeClr val="bg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934200" y="2819400"/>
            <a:ext cx="1600200" cy="609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+mj-lt"/>
                <a:cs typeface="Arial" pitchFamily="34" charset="0"/>
              </a:rPr>
              <a:t>Operating System</a:t>
            </a:r>
            <a:endParaRPr lang="zh-CN" altLang="en-US" dirty="0">
              <a:latin typeface="+mj-lt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934200" y="1981200"/>
            <a:ext cx="1600200" cy="7620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latin typeface="+mj-lt"/>
                <a:cs typeface="Arial" pitchFamily="34" charset="0"/>
              </a:rPr>
              <a:t>Unmodified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latin typeface="+mj-lt"/>
                <a:cs typeface="Arial" pitchFamily="34" charset="0"/>
              </a:rPr>
              <a:t>User Software</a:t>
            </a:r>
            <a:endParaRPr lang="zh-CN" altLang="en-US" sz="1600" dirty="0">
              <a:latin typeface="+mj-lt"/>
              <a:cs typeface="Arial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029200" y="4191000"/>
            <a:ext cx="3581400" cy="6096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Arial" pitchFamily="34" charset="0"/>
                <a:cs typeface="Arial" pitchFamily="34" charset="0"/>
              </a:rPr>
              <a:t>Host Operating System</a:t>
            </a:r>
            <a:endParaRPr lang="zh-CN" alt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551" name="TextBox 28"/>
          <p:cNvSpPr txBox="1">
            <a:spLocks noChangeArrowheads="1"/>
          </p:cNvSpPr>
          <p:nvPr/>
        </p:nvSpPr>
        <p:spPr bwMode="auto">
          <a:xfrm>
            <a:off x="1981200" y="5619750"/>
            <a:ext cx="2209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 smtClean="0">
                <a:latin typeface="Corbel" pitchFamily="34" charset="0"/>
              </a:rPr>
              <a:t>Non-hosted </a:t>
            </a:r>
            <a:endParaRPr lang="zh-CN" altLang="en-US" sz="2400" b="1" dirty="0">
              <a:latin typeface="Corbel" pitchFamily="34" charset="0"/>
            </a:endParaRPr>
          </a:p>
        </p:txBody>
      </p:sp>
      <p:sp>
        <p:nvSpPr>
          <p:cNvPr id="22552" name="TextBox 29"/>
          <p:cNvSpPr txBox="1">
            <a:spLocks noChangeArrowheads="1"/>
          </p:cNvSpPr>
          <p:nvPr/>
        </p:nvSpPr>
        <p:spPr bwMode="auto">
          <a:xfrm>
            <a:off x="6096000" y="5619750"/>
            <a:ext cx="1828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 smtClean="0">
                <a:latin typeface="Corbel" pitchFamily="34" charset="0"/>
              </a:rPr>
              <a:t>Hosted </a:t>
            </a:r>
            <a:endParaRPr lang="zh-CN" altLang="en-US" sz="2400" b="1" dirty="0">
              <a:latin typeface="Corbel" pitchFamily="34" charset="0"/>
            </a:endParaRPr>
          </a:p>
        </p:txBody>
      </p:sp>
      <p:sp>
        <p:nvSpPr>
          <p:cNvPr id="29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914400" y="6416675"/>
            <a:ext cx="55626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sz="1600" dirty="0"/>
              <a:t>Institute of Parallel and Distributed </a:t>
            </a:r>
            <a:r>
              <a:rPr lang="en-US" altLang="zh-CN" sz="1600" dirty="0" smtClean="0"/>
              <a:t>Systems </a:t>
            </a:r>
            <a:r>
              <a:rPr lang="en-US" altLang="zh-CN" sz="1600" dirty="0"/>
              <a:t>(iPads</a:t>
            </a:r>
            <a:r>
              <a:rPr lang="en-US" altLang="zh-CN" sz="1600" dirty="0" smtClean="0"/>
              <a:t>), SJTU</a:t>
            </a:r>
            <a:endParaRPr lang="en-US" altLang="zh-CN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C:\DOCUME~1\ADMINI~1\LOCALS~1\Temp\msohtmlclip1\01\clip_image00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2057400"/>
            <a:ext cx="243840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200000"/>
                  </a:schemeClr>
                </a:solidFill>
              </a:rPr>
              <a:t>APPENDIX: System Virtualization</a:t>
            </a:r>
            <a:endParaRPr lang="zh-CN" altLang="en-US" dirty="0">
              <a:solidFill>
                <a:schemeClr val="tx2">
                  <a:satMod val="200000"/>
                </a:schemeClr>
              </a:solidFill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7772400" cy="4572000"/>
          </a:xfrm>
        </p:spPr>
        <p:txBody>
          <a:bodyPr/>
          <a:lstStyle/>
          <a:p>
            <a:pPr eaLnBrk="1" hangingPunct="1"/>
            <a:r>
              <a:rPr lang="en-US" altLang="zh-CN" sz="3200" dirty="0" smtClean="0"/>
              <a:t>Virtual Machine Monitor</a:t>
            </a:r>
          </a:p>
          <a:p>
            <a:pPr lvl="1" eaLnBrk="1" hangingPunct="1"/>
            <a:r>
              <a:rPr lang="en-US" altLang="zh-CN" sz="2800" dirty="0" smtClean="0"/>
              <a:t>VMware (EMC)</a:t>
            </a:r>
          </a:p>
          <a:p>
            <a:pPr lvl="2" eaLnBrk="1" hangingPunct="1"/>
            <a:r>
              <a:rPr lang="en-US" altLang="zh-CN" dirty="0" smtClean="0"/>
              <a:t>Player, Workstation, …</a:t>
            </a:r>
          </a:p>
          <a:p>
            <a:pPr lvl="2" eaLnBrk="1" hangingPunct="1"/>
            <a:r>
              <a:rPr lang="en-US" altLang="zh-CN" dirty="0" smtClean="0"/>
              <a:t>Fusion, VMware Server, ESX Server, …</a:t>
            </a:r>
          </a:p>
          <a:p>
            <a:pPr lvl="5"/>
            <a:endParaRPr lang="en-US" altLang="zh-CN" sz="600" dirty="0" smtClean="0"/>
          </a:p>
          <a:p>
            <a:pPr lvl="3" eaLnBrk="1" hangingPunct="1"/>
            <a:endParaRPr lang="en-US" altLang="zh-CN" sz="800" dirty="0" smtClean="0"/>
          </a:p>
          <a:p>
            <a:pPr lvl="1" eaLnBrk="1" hangingPunct="1">
              <a:defRPr/>
            </a:pPr>
            <a:r>
              <a:rPr lang="en-US" altLang="zh-CN" sz="2800" dirty="0" smtClean="0"/>
              <a:t>Other s</a:t>
            </a:r>
          </a:p>
          <a:p>
            <a:pPr marL="996252" lvl="2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n-US" altLang="zh-CN" dirty="0" smtClean="0"/>
              <a:t>Hyper-V (Virtual PC)</a:t>
            </a:r>
          </a:p>
          <a:p>
            <a:pPr marL="996252" lvl="2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n-US" altLang="zh-CN" dirty="0" smtClean="0"/>
              <a:t>xVM (VirtualBox)</a:t>
            </a:r>
          </a:p>
          <a:p>
            <a:pPr marL="996252" lvl="2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n-US" altLang="zh-CN" dirty="0" smtClean="0"/>
              <a:t>KVM, Xen</a:t>
            </a:r>
          </a:p>
          <a:p>
            <a:pPr marL="996252" lvl="2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n-US" altLang="zh-CN" dirty="0" smtClean="0"/>
              <a:t>…</a:t>
            </a:r>
          </a:p>
          <a:p>
            <a:pPr eaLnBrk="1" hangingPunct="1"/>
            <a:endParaRPr lang="en-US" altLang="zh-CN" dirty="0" smtClean="0"/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EDC86BD-2DC5-4A05-9B5D-20830C7260C0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 altLang="zh-CN" smtClean="0"/>
          </a:p>
        </p:txBody>
      </p:sp>
      <p:pic>
        <p:nvPicPr>
          <p:cNvPr id="163842" name="Picture 2" descr="D:\Work\TA\ICS\ICS-SS08\ppt\pic\HyperV_log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81800" y="1936967"/>
            <a:ext cx="2209800" cy="1034833"/>
          </a:xfrm>
          <a:prstGeom prst="rect">
            <a:avLst/>
          </a:prstGeom>
          <a:noFill/>
        </p:spPr>
      </p:pic>
      <p:pic>
        <p:nvPicPr>
          <p:cNvPr id="163843" name="Picture 3" descr="D:\Work\TA\ICS\ICS-SS08\ppt\pic\xVM_logo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70800" y="4876800"/>
            <a:ext cx="1473200" cy="1524000"/>
          </a:xfrm>
          <a:prstGeom prst="rect">
            <a:avLst/>
          </a:prstGeom>
          <a:noFill/>
        </p:spPr>
      </p:pic>
      <p:pic>
        <p:nvPicPr>
          <p:cNvPr id="163844" name="Picture 4" descr="D:\Work\TA\ICS\ICS-SS08\ppt\pic\Xen_Logo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96200" y="3390900"/>
            <a:ext cx="1260719" cy="1104900"/>
          </a:xfrm>
          <a:prstGeom prst="rect">
            <a:avLst/>
          </a:prstGeom>
          <a:noFill/>
        </p:spPr>
      </p:pic>
      <p:pic>
        <p:nvPicPr>
          <p:cNvPr id="163846" name="Picture 6" descr="D:\Work\TA\ICS\ICS-SS08\ppt\pic\VMware_Workstation_logo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924800" y="533400"/>
            <a:ext cx="990600" cy="990600"/>
          </a:xfrm>
          <a:prstGeom prst="rect">
            <a:avLst/>
          </a:prstGeom>
          <a:noFill/>
        </p:spPr>
      </p:pic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914400" y="6416675"/>
            <a:ext cx="55626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sz="1600" dirty="0"/>
              <a:t>Institute of Parallel and Distributed </a:t>
            </a:r>
            <a:r>
              <a:rPr lang="en-US" altLang="zh-CN" sz="1600" dirty="0" smtClean="0"/>
              <a:t>Systems </a:t>
            </a:r>
            <a:r>
              <a:rPr lang="en-US" altLang="zh-CN" sz="1600" dirty="0"/>
              <a:t>(iPads</a:t>
            </a:r>
            <a:r>
              <a:rPr lang="en-US" altLang="zh-CN" sz="1600" dirty="0" smtClean="0"/>
              <a:t>), SJTU</a:t>
            </a:r>
            <a:endParaRPr lang="en-US" altLang="zh-CN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3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3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3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3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763"/>
            <a:ext cx="8229600" cy="914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200000"/>
                  </a:schemeClr>
                </a:solidFill>
                <a:cs typeface="+mj-cs"/>
              </a:rPr>
              <a:t>OUTLINE</a:t>
            </a:r>
            <a:endParaRPr lang="zh-CN" altLang="en-US" dirty="0">
              <a:solidFill>
                <a:schemeClr val="tx2">
                  <a:satMod val="200000"/>
                </a:schemeClr>
              </a:solidFill>
              <a:cs typeface="+mj-cs"/>
            </a:endParaRPr>
          </a:p>
        </p:txBody>
      </p:sp>
      <p:sp>
        <p:nvSpPr>
          <p:cNvPr id="10244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AC50241-9EDC-4206-B910-25D004FBA4D0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altLang="zh-CN" smtClean="0"/>
          </a:p>
        </p:txBody>
      </p:sp>
      <p:sp>
        <p:nvSpPr>
          <p:cNvPr id="10245" name="Content Placeholder 5"/>
          <p:cNvSpPr>
            <a:spLocks noGrp="1"/>
          </p:cNvSpPr>
          <p:nvPr>
            <p:ph sz="half" idx="1"/>
          </p:nvPr>
        </p:nvSpPr>
        <p:spPr>
          <a:xfrm>
            <a:off x="1219200" y="1400175"/>
            <a:ext cx="4038600" cy="4238625"/>
          </a:xfrm>
        </p:spPr>
        <p:txBody>
          <a:bodyPr/>
          <a:lstStyle/>
          <a:p>
            <a:pPr eaLnBrk="1" hangingPunct="1">
              <a:lnSpc>
                <a:spcPts val="4500"/>
              </a:lnSpc>
              <a:buSzPct val="50000"/>
              <a:buNone/>
            </a:pPr>
            <a:r>
              <a:rPr lang="en-US" altLang="zh-CN" sz="3200" dirty="0" smtClean="0"/>
              <a:t>Pre-requisite</a:t>
            </a:r>
          </a:p>
          <a:p>
            <a:pPr eaLnBrk="1" hangingPunct="1">
              <a:lnSpc>
                <a:spcPts val="4500"/>
              </a:lnSpc>
              <a:buSzPct val="50000"/>
              <a:buFont typeface="Wingdings" pitchFamily="2" charset="2"/>
              <a:buNone/>
            </a:pPr>
            <a:r>
              <a:rPr lang="en-US" altLang="zh-CN" sz="3200" dirty="0" smtClean="0"/>
              <a:t>Linux</a:t>
            </a:r>
          </a:p>
          <a:p>
            <a:pPr eaLnBrk="1" hangingPunct="1">
              <a:lnSpc>
                <a:spcPts val="4500"/>
              </a:lnSpc>
              <a:buSzPct val="50000"/>
              <a:buFont typeface="Wingdings" pitchFamily="2" charset="2"/>
              <a:buNone/>
            </a:pPr>
            <a:r>
              <a:rPr lang="en-US" altLang="zh-CN" sz="3200" dirty="0" smtClean="0"/>
              <a:t>Tools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200000"/>
                  </a:schemeClr>
                </a:solidFill>
              </a:rPr>
              <a:t>APPENDIX: VMware Workstation</a:t>
            </a:r>
            <a:endParaRPr lang="zh-CN" altLang="en-US" dirty="0">
              <a:solidFill>
                <a:schemeClr val="tx2">
                  <a:satMod val="200000"/>
                </a:schemeClr>
              </a:solidFill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7772400" cy="4572000"/>
          </a:xfrm>
        </p:spPr>
        <p:txBody>
          <a:bodyPr/>
          <a:lstStyle/>
          <a:p>
            <a:pPr eaLnBrk="1" hangingPunct="1"/>
            <a:r>
              <a:rPr lang="en-US" altLang="zh-CN" sz="3200" dirty="0" smtClean="0"/>
              <a:t>Snapshot </a:t>
            </a:r>
            <a:r>
              <a:rPr lang="en-US" altLang="zh-CN" sz="2400" i="1" dirty="0" smtClean="0"/>
              <a:t>(unsupported in VMware Player)</a:t>
            </a:r>
            <a:endParaRPr lang="en-US" altLang="zh-CN" sz="2800" i="1" dirty="0" smtClean="0"/>
          </a:p>
          <a:p>
            <a:pPr lvl="1" eaLnBrk="1" hangingPunct="1"/>
            <a:r>
              <a:rPr lang="en-US" altLang="zh-CN" sz="2800" dirty="0" smtClean="0"/>
              <a:t>Backup the whole computer</a:t>
            </a:r>
          </a:p>
          <a:p>
            <a:pPr lvl="2" eaLnBrk="1" hangingPunct="1"/>
            <a:r>
              <a:rPr lang="en-US" altLang="zh-CN" dirty="0" smtClean="0"/>
              <a:t>Don’t worry about system crash</a:t>
            </a:r>
          </a:p>
          <a:p>
            <a:pPr lvl="1" eaLnBrk="1" hangingPunct="1"/>
            <a:r>
              <a:rPr lang="en-US" altLang="zh-CN" sz="2800" dirty="0" smtClean="0"/>
              <a:t>Trade of between storage and computers</a:t>
            </a:r>
          </a:p>
          <a:p>
            <a:pPr lvl="3" eaLnBrk="1" hangingPunct="1"/>
            <a:endParaRPr lang="en-US" altLang="zh-CN" dirty="0" smtClean="0"/>
          </a:p>
          <a:p>
            <a:pPr eaLnBrk="1" hangingPunct="1"/>
            <a:r>
              <a:rPr lang="en-US" altLang="zh-CN" sz="3200" dirty="0" smtClean="0">
                <a:solidFill>
                  <a:prstClr val="white"/>
                </a:solidFill>
              </a:rPr>
              <a:t>Files in VMware Workstation</a:t>
            </a:r>
          </a:p>
          <a:p>
            <a:pPr marL="740664" lvl="1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n-US" altLang="zh-CN" sz="2400" dirty="0" smtClean="0"/>
              <a:t>Configuration (</a:t>
            </a:r>
            <a:r>
              <a:rPr lang="en-US" altLang="zh-CN" sz="2000" dirty="0" smtClean="0">
                <a:latin typeface="Verdana" pitchFamily="34" charset="0"/>
                <a:cs typeface="Courier New" pitchFamily="49" charset="0"/>
              </a:rPr>
              <a:t>.vmx</a:t>
            </a:r>
            <a:r>
              <a:rPr lang="en-US" altLang="zh-CN" sz="2400" dirty="0" smtClean="0"/>
              <a:t>)    BIOS  (</a:t>
            </a:r>
            <a:r>
              <a:rPr lang="en-US" altLang="zh-CN" sz="2000" dirty="0" smtClean="0">
                <a:latin typeface="Verdana" pitchFamily="34" charset="0"/>
                <a:cs typeface="Courier New" pitchFamily="49" charset="0"/>
              </a:rPr>
              <a:t>.nvram</a:t>
            </a:r>
            <a:r>
              <a:rPr lang="en-US" altLang="zh-CN" sz="2400" dirty="0" smtClean="0"/>
              <a:t>) </a:t>
            </a:r>
            <a:br>
              <a:rPr lang="en-US" altLang="zh-CN" sz="2400" dirty="0" smtClean="0"/>
            </a:br>
            <a:r>
              <a:rPr lang="en-US" altLang="zh-CN" sz="2400" dirty="0" smtClean="0"/>
              <a:t>Paging file (</a:t>
            </a:r>
            <a:r>
              <a:rPr lang="en-US" altLang="zh-CN" sz="2000" dirty="0" smtClean="0">
                <a:latin typeface="Verdana" pitchFamily="34" charset="0"/>
                <a:cs typeface="Courier New" pitchFamily="49" charset="0"/>
              </a:rPr>
              <a:t>.vmem</a:t>
            </a:r>
            <a:r>
              <a:rPr lang="en-US" altLang="zh-CN" sz="2400" dirty="0" smtClean="0"/>
              <a:t>)    Disk (</a:t>
            </a:r>
            <a:r>
              <a:rPr lang="en-US" altLang="zh-CN" sz="2000" dirty="0" smtClean="0">
                <a:latin typeface="Verdana" pitchFamily="34" charset="0"/>
                <a:cs typeface="Courier New" pitchFamily="49" charset="0"/>
              </a:rPr>
              <a:t>.vmdk</a:t>
            </a:r>
            <a:r>
              <a:rPr lang="en-US" altLang="zh-CN" sz="2400" dirty="0" smtClean="0"/>
              <a:t>)  </a:t>
            </a:r>
            <a:br>
              <a:rPr lang="en-US" altLang="zh-CN" sz="2400" dirty="0" smtClean="0"/>
            </a:br>
            <a:r>
              <a:rPr lang="en-US" altLang="zh-CN" sz="2400" dirty="0" smtClean="0"/>
              <a:t>Snapshot (</a:t>
            </a:r>
            <a:r>
              <a:rPr lang="en-US" altLang="zh-CN" sz="2000" dirty="0" smtClean="0">
                <a:latin typeface="Verdana" pitchFamily="34" charset="0"/>
                <a:cs typeface="Courier New" pitchFamily="49" charset="0"/>
              </a:rPr>
              <a:t>.vmsn</a:t>
            </a:r>
            <a:r>
              <a:rPr lang="en-US" altLang="zh-CN" sz="2400" dirty="0" smtClean="0">
                <a:solidFill>
                  <a:prstClr val="white"/>
                </a:solidFill>
              </a:rPr>
              <a:t> )     …</a:t>
            </a:r>
            <a:endParaRPr lang="en-US" altLang="zh-CN" dirty="0" smtClean="0"/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EDC86BD-2DC5-4A05-9B5D-20830C7260C0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 altLang="zh-CN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914400" y="6416675"/>
            <a:ext cx="55626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sz="1600" dirty="0"/>
              <a:t>Institute of Parallel and Distributed </a:t>
            </a:r>
            <a:r>
              <a:rPr lang="en-US" altLang="zh-CN" sz="1600" dirty="0" smtClean="0"/>
              <a:t>Systems </a:t>
            </a:r>
            <a:r>
              <a:rPr lang="en-US" altLang="zh-CN" sz="1600" dirty="0"/>
              <a:t>(iPads</a:t>
            </a:r>
            <a:r>
              <a:rPr lang="en-US" altLang="zh-CN" sz="1600" dirty="0" smtClean="0"/>
              <a:t>), SJTU</a:t>
            </a:r>
            <a:endParaRPr lang="en-US" altLang="zh-CN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2">
                    <a:satMod val="200000"/>
                  </a:schemeClr>
                </a:solidFill>
              </a:rPr>
              <a:t>APPENDIX: VMware Workstation</a:t>
            </a:r>
            <a:endParaRPr lang="zh-CN" altLang="en-US" dirty="0">
              <a:solidFill>
                <a:schemeClr val="tx2">
                  <a:satMod val="200000"/>
                </a:schemeClr>
              </a:solidFill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7772400" cy="5181600"/>
          </a:xfrm>
        </p:spPr>
        <p:txBody>
          <a:bodyPr>
            <a:normAutofit/>
          </a:bodyPr>
          <a:lstStyle/>
          <a:p>
            <a:pPr marL="41148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altLang="zh-CN" sz="3200" dirty="0" smtClean="0"/>
              <a:t>Configuration</a:t>
            </a:r>
          </a:p>
          <a:p>
            <a:pPr marL="740664" lvl="1" eaLnBrk="1" fontAlgn="auto" hangingPunct="1">
              <a:spcAft>
                <a:spcPts val="0"/>
              </a:spcAft>
              <a:buClr>
                <a:srgbClr val="009DD9"/>
              </a:buClr>
              <a:buFont typeface="Wingdings"/>
              <a:buChar char=""/>
              <a:defRPr/>
            </a:pPr>
            <a:r>
              <a:rPr lang="en-US" altLang="zh-CN" sz="2800" dirty="0" smtClean="0">
                <a:solidFill>
                  <a:prstClr val="white"/>
                </a:solidFill>
              </a:rPr>
              <a:t>Network</a:t>
            </a:r>
          </a:p>
          <a:p>
            <a:pPr marL="996252" lvl="2" eaLnBrk="1" fontAlgn="auto" hangingPunct="1">
              <a:spcAft>
                <a:spcPts val="0"/>
              </a:spcAft>
              <a:buClr>
                <a:srgbClr val="009DD9"/>
              </a:buClr>
              <a:buFont typeface="Wingdings"/>
              <a:buChar char=""/>
              <a:defRPr/>
            </a:pPr>
            <a:r>
              <a:rPr lang="en-US" altLang="zh-CN" sz="20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&gt;setup</a:t>
            </a:r>
          </a:p>
          <a:p>
            <a:pPr marL="996252" lvl="2" eaLnBrk="1" fontAlgn="auto" hangingPunct="1">
              <a:spcAft>
                <a:spcPts val="0"/>
              </a:spcAft>
              <a:buClr>
                <a:srgbClr val="009DD9"/>
              </a:buClr>
              <a:buNone/>
              <a:defRPr/>
            </a:pPr>
            <a:r>
              <a:rPr lang="en-US" altLang="zh-CN" sz="20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	  select ‘network configuration’</a:t>
            </a:r>
          </a:p>
          <a:p>
            <a:pPr marL="996252" lvl="2" eaLnBrk="1" fontAlgn="auto" hangingPunct="1">
              <a:spcAft>
                <a:spcPts val="0"/>
              </a:spcAft>
              <a:buClr>
                <a:srgbClr val="009DD9"/>
              </a:buClr>
              <a:buFont typeface="Wingdings"/>
              <a:buChar char=""/>
              <a:defRPr/>
            </a:pPr>
            <a:r>
              <a:rPr lang="en-US" altLang="zh-CN" sz="20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&gt;ping </a:t>
            </a:r>
            <a:r>
              <a:rPr lang="en-US" altLang="zh-CN" sz="20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  <a:hlinkClick r:id="rId3"/>
              </a:rPr>
              <a:t>ftp.sjtu.edu.cn</a:t>
            </a:r>
            <a:endParaRPr lang="en-US" altLang="zh-CN" sz="2000" dirty="0" smtClean="0">
              <a:solidFill>
                <a:srgbClr val="FFC000"/>
              </a:solidFill>
              <a:latin typeface="Courier New" pitchFamily="49" charset="0"/>
              <a:cs typeface="Courier New" pitchFamily="49" charset="0"/>
            </a:endParaRPr>
          </a:p>
          <a:p>
            <a:pPr marL="767652" lvl="2" indent="0" eaLnBrk="1" fontAlgn="auto" hangingPunct="1">
              <a:spcAft>
                <a:spcPts val="0"/>
              </a:spcAft>
              <a:buClr>
                <a:srgbClr val="009DD9"/>
              </a:buClr>
              <a:buNone/>
              <a:defRPr/>
            </a:pPr>
            <a:endParaRPr lang="en-US" altLang="zh-CN" sz="800" dirty="0" smtClean="0">
              <a:solidFill>
                <a:srgbClr val="FFC000"/>
              </a:solidFill>
              <a:latin typeface="Courier New" pitchFamily="49" charset="0"/>
              <a:cs typeface="Courier New" pitchFamily="49" charset="0"/>
            </a:endParaRPr>
          </a:p>
          <a:p>
            <a:pPr marL="740664" lvl="1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n-US" altLang="zh-CN" sz="2800" dirty="0"/>
              <a:t>Install VMware </a:t>
            </a:r>
            <a:r>
              <a:rPr lang="en-US" altLang="zh-CN" sz="2800" dirty="0" smtClean="0"/>
              <a:t>Tools</a:t>
            </a:r>
            <a:endParaRPr lang="en-US" altLang="zh-CN" sz="2800" dirty="0"/>
          </a:p>
        </p:txBody>
      </p:sp>
      <p:sp>
        <p:nvSpPr>
          <p:cNvPr id="18437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A5AF61A-C0DA-4D3E-8396-5DA3AC619FA9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 altLang="zh-CN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914400" y="6416675"/>
            <a:ext cx="55626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sz="1600" dirty="0"/>
              <a:t>Institute of Parallel and Distributed </a:t>
            </a:r>
            <a:r>
              <a:rPr lang="en-US" altLang="zh-CN" sz="1600" dirty="0" smtClean="0"/>
              <a:t>Systems </a:t>
            </a:r>
            <a:r>
              <a:rPr lang="en-US" altLang="zh-CN" sz="1600" dirty="0"/>
              <a:t>(iPads</a:t>
            </a:r>
            <a:r>
              <a:rPr lang="en-US" altLang="zh-CN" sz="1600" dirty="0" smtClean="0"/>
              <a:t>), SJTU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445893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219200" y="1400175"/>
            <a:ext cx="4038600" cy="4238625"/>
          </a:xfrm>
        </p:spPr>
        <p:txBody>
          <a:bodyPr>
            <a:normAutofit/>
          </a:bodyPr>
          <a:lstStyle/>
          <a:p>
            <a:pPr marL="411480" eaLnBrk="1" fontAlgn="auto" hangingPunct="1">
              <a:lnSpc>
                <a:spcPts val="4500"/>
              </a:lnSpc>
              <a:spcAft>
                <a:spcPts val="0"/>
              </a:spcAft>
              <a:buSzPct val="50000"/>
              <a:buFont typeface="Wingdings"/>
              <a:buNone/>
              <a:defRPr/>
            </a:pPr>
            <a:r>
              <a:rPr lang="en-US" altLang="zh-CN" sz="32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Pre-requisite</a:t>
            </a:r>
            <a:r>
              <a:rPr lang="en-US" altLang="zh-CN" sz="3200" dirty="0" smtClean="0"/>
              <a:t>		</a:t>
            </a:r>
          </a:p>
          <a:p>
            <a:pPr marL="411480" eaLnBrk="1" fontAlgn="auto" hangingPunct="1">
              <a:lnSpc>
                <a:spcPts val="4500"/>
              </a:lnSpc>
              <a:spcAft>
                <a:spcPts val="0"/>
              </a:spcAft>
              <a:buSzPct val="50000"/>
              <a:buFont typeface="Wingdings"/>
              <a:buNone/>
              <a:defRPr/>
            </a:pPr>
            <a:r>
              <a:rPr lang="en-US" altLang="zh-CN" sz="3200" dirty="0" smtClean="0"/>
              <a:t>Linux</a:t>
            </a:r>
          </a:p>
          <a:p>
            <a:pPr marL="411480" eaLnBrk="1" fontAlgn="auto" hangingPunct="1">
              <a:lnSpc>
                <a:spcPts val="4500"/>
              </a:lnSpc>
              <a:spcAft>
                <a:spcPts val="0"/>
              </a:spcAft>
              <a:buSzPct val="50000"/>
              <a:buFont typeface="Wingdings"/>
              <a:buNone/>
              <a:defRPr/>
            </a:pPr>
            <a:r>
              <a:rPr lang="en-US" altLang="zh-CN" sz="32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Tools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3733800" y="1323975"/>
            <a:ext cx="4038600" cy="4314825"/>
          </a:xfrm>
        </p:spPr>
        <p:txBody>
          <a:bodyPr>
            <a:normAutofit/>
          </a:bodyPr>
          <a:lstStyle/>
          <a:p>
            <a:pPr marL="740664" lvl="1" eaLnBrk="1" fontAlgn="auto" hangingPunct="1">
              <a:spcAft>
                <a:spcPts val="0"/>
              </a:spcAft>
              <a:buSzPct val="70000"/>
              <a:buFont typeface="Wingdings"/>
              <a:buNone/>
              <a:defRPr/>
            </a:pPr>
            <a:r>
              <a:rPr lang="en-US" altLang="zh-CN" dirty="0" smtClean="0"/>
              <a:t> </a:t>
            </a:r>
            <a:endParaRPr lang="en-US" altLang="zh-CN" dirty="0" smtClean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marL="740664" lvl="1" eaLnBrk="1" fontAlgn="auto" hangingPunct="1">
              <a:spcAft>
                <a:spcPts val="0"/>
              </a:spcAft>
              <a:buSzPct val="70000"/>
              <a:buNone/>
              <a:defRPr/>
            </a:pPr>
            <a:r>
              <a:rPr lang="en-US" altLang="zh-CN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	Introduction</a:t>
            </a:r>
          </a:p>
          <a:p>
            <a:pPr marL="740664" lvl="1" eaLnBrk="1" fontAlgn="auto" hangingPunct="1">
              <a:spcAft>
                <a:spcPts val="0"/>
              </a:spcAft>
              <a:buSzPct val="70000"/>
              <a:buNone/>
              <a:defRPr/>
            </a:pPr>
            <a:r>
              <a:rPr lang="en-US" altLang="zh-CN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	Installation</a:t>
            </a:r>
          </a:p>
          <a:p>
            <a:pPr marL="740664" lvl="1" eaLnBrk="1" fontAlgn="auto" hangingPunct="1">
              <a:spcAft>
                <a:spcPts val="0"/>
              </a:spcAft>
              <a:buSzPct val="70000"/>
              <a:buFont typeface="Wingdings" pitchFamily="2" charset="2"/>
              <a:buChar char="Ø"/>
              <a:defRPr/>
            </a:pPr>
            <a:r>
              <a:rPr lang="en-US" altLang="zh-CN" dirty="0" smtClean="0"/>
              <a:t>Shell</a:t>
            </a:r>
            <a:endParaRPr lang="en-US" altLang="zh-CN" dirty="0" smtClean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marL="740664" lvl="1" eaLnBrk="1" fontAlgn="auto" hangingPunct="1">
              <a:spcAft>
                <a:spcPts val="0"/>
              </a:spcAft>
              <a:buSzPct val="70000"/>
              <a:buFont typeface="Wingdings"/>
              <a:buNone/>
              <a:defRPr/>
            </a:pPr>
            <a:r>
              <a:rPr lang="en-US" altLang="zh-CN" dirty="0" smtClean="0"/>
              <a:t>    </a:t>
            </a:r>
          </a:p>
          <a:p>
            <a:pPr marL="740664" lvl="1" eaLnBrk="1" fontAlgn="auto" hangingPunct="1">
              <a:spcAft>
                <a:spcPts val="0"/>
              </a:spcAft>
              <a:buSzPct val="70000"/>
              <a:buFont typeface="Wingdings" pitchFamily="2" charset="2"/>
              <a:buChar char="Ø"/>
              <a:defRPr/>
            </a:pPr>
            <a:endParaRPr lang="en-US" altLang="zh-CN" dirty="0" smtClean="0"/>
          </a:p>
          <a:p>
            <a:pPr marL="740664" lvl="1" eaLnBrk="1" fontAlgn="auto" hangingPunct="1">
              <a:spcAft>
                <a:spcPts val="0"/>
              </a:spcAft>
              <a:buSzPct val="70000"/>
              <a:buFont typeface="Wingdings" pitchFamily="2" charset="2"/>
              <a:buChar char="Ø"/>
              <a:defRPr/>
            </a:pPr>
            <a:endParaRPr lang="en-US" altLang="zh-CN" dirty="0" smtClean="0"/>
          </a:p>
        </p:txBody>
      </p:sp>
      <p:sp>
        <p:nvSpPr>
          <p:cNvPr id="33797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2AC5549-492D-421C-A38C-05B1CFFADF19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US" altLang="zh-CN" smtClean="0"/>
          </a:p>
        </p:txBody>
      </p:sp>
      <p:sp>
        <p:nvSpPr>
          <p:cNvPr id="8" name="Rectangle 7"/>
          <p:cNvSpPr/>
          <p:nvPr/>
        </p:nvSpPr>
        <p:spPr>
          <a:xfrm>
            <a:off x="1143000" y="2133600"/>
            <a:ext cx="2895600" cy="609600"/>
          </a:xfrm>
          <a:prstGeom prst="rect">
            <a:avLst/>
          </a:prstGeom>
          <a:noFill/>
          <a:ln w="28575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4038600" y="1600200"/>
            <a:ext cx="3657600" cy="1828800"/>
          </a:xfrm>
          <a:prstGeom prst="rect">
            <a:avLst/>
          </a:prstGeom>
          <a:noFill/>
          <a:ln w="28575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3962400" y="2133600"/>
            <a:ext cx="304800" cy="609600"/>
          </a:xfrm>
          <a:prstGeom prst="rect">
            <a:avLst/>
          </a:prstGeom>
          <a:solidFill>
            <a:schemeClr val="bg1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914400" y="6416675"/>
            <a:ext cx="55626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sz="1600" dirty="0"/>
              <a:t>Institute of Parallel and Distributed System (iPads</a:t>
            </a:r>
            <a:r>
              <a:rPr lang="en-US" altLang="zh-CN" sz="1600" dirty="0" smtClean="0"/>
              <a:t>), SJTU</a:t>
            </a:r>
            <a:endParaRPr lang="en-US" altLang="zh-CN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200000"/>
                  </a:schemeClr>
                </a:solidFill>
              </a:rPr>
              <a:t>SHELL</a:t>
            </a:r>
            <a:endParaRPr lang="zh-CN" altLang="en-US" dirty="0">
              <a:solidFill>
                <a:schemeClr val="tx2">
                  <a:satMod val="200000"/>
                </a:schemeClr>
              </a:solidFill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7772400" cy="4572000"/>
          </a:xfrm>
        </p:spPr>
        <p:txBody>
          <a:bodyPr/>
          <a:lstStyle/>
          <a:p>
            <a:pPr eaLnBrk="1" hangingPunct="1"/>
            <a:r>
              <a:rPr lang="en-US" altLang="zh-CN" sz="3200" dirty="0" smtClean="0"/>
              <a:t>Operating System Shell</a:t>
            </a:r>
          </a:p>
          <a:p>
            <a:pPr lvl="1" eaLnBrk="1" hangingPunct="1"/>
            <a:r>
              <a:rPr lang="en-US" altLang="zh-CN" sz="2800" dirty="0" smtClean="0"/>
              <a:t>Provide access to the services of a kernel</a:t>
            </a:r>
          </a:p>
          <a:p>
            <a:pPr lvl="1" eaLnBrk="1" hangingPunct="1"/>
            <a:r>
              <a:rPr lang="en-US" altLang="zh-CN" sz="2800" dirty="0" smtClean="0"/>
              <a:t>Command-Line Interface (CLI)</a:t>
            </a:r>
          </a:p>
          <a:p>
            <a:pPr lvl="2" eaLnBrk="1" hangingPunct="1"/>
            <a:r>
              <a:rPr lang="en-US" altLang="zh-CN" dirty="0" smtClean="0"/>
              <a:t>Unix Shell</a:t>
            </a:r>
          </a:p>
          <a:p>
            <a:pPr lvl="3" eaLnBrk="1" hangingPunct="1"/>
            <a:r>
              <a:rPr lang="en-US" altLang="zh-CN" dirty="0" smtClean="0"/>
              <a:t>e.g. Bounce-Again Shell,  </a:t>
            </a:r>
            <a:r>
              <a:rPr lang="en-US" altLang="zh-CN" dirty="0" smtClean="0">
                <a:solidFill>
                  <a:srgbClr val="FFC000"/>
                </a:solidFill>
                <a:latin typeface="Verdana" pitchFamily="34" charset="0"/>
              </a:rPr>
              <a:t>bash</a:t>
            </a:r>
            <a:endParaRPr lang="en-US" altLang="zh-CN" dirty="0" smtClean="0">
              <a:latin typeface="Verdana" pitchFamily="34" charset="0"/>
            </a:endParaRPr>
          </a:p>
          <a:p>
            <a:pPr lvl="2" eaLnBrk="1" hangingPunct="1"/>
            <a:r>
              <a:rPr lang="en-US" altLang="zh-CN" dirty="0" smtClean="0"/>
              <a:t>Non-Unix Shell</a:t>
            </a:r>
          </a:p>
          <a:p>
            <a:pPr lvl="3" eaLnBrk="1" hangingPunct="1"/>
            <a:r>
              <a:rPr lang="en-US" altLang="zh-CN" dirty="0" smtClean="0"/>
              <a:t>e.g. DOS</a:t>
            </a:r>
          </a:p>
          <a:p>
            <a:pPr lvl="1" eaLnBrk="1" hangingPunct="1"/>
            <a:r>
              <a:rPr lang="en-US" altLang="zh-CN" sz="2800" dirty="0" smtClean="0"/>
              <a:t>Graphical User Interface (GUI)</a:t>
            </a:r>
          </a:p>
          <a:p>
            <a:pPr lvl="2" eaLnBrk="1" hangingPunct="1"/>
            <a:r>
              <a:rPr lang="en-US" altLang="zh-CN" dirty="0" smtClean="0"/>
              <a:t>Windows, X Window (KDE, GNOME, Xfce), Mac OS</a:t>
            </a:r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EDC86BD-2DC5-4A05-9B5D-20830C7260C0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US" altLang="zh-CN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914400" y="6416675"/>
            <a:ext cx="55626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sz="1600" dirty="0"/>
              <a:t>Institute of Parallel and Distributed </a:t>
            </a:r>
            <a:r>
              <a:rPr lang="en-US" altLang="zh-CN" sz="1600" dirty="0" smtClean="0"/>
              <a:t>Systems </a:t>
            </a:r>
            <a:r>
              <a:rPr lang="en-US" altLang="zh-CN" sz="1600" dirty="0"/>
              <a:t>(iPads</a:t>
            </a:r>
            <a:r>
              <a:rPr lang="en-US" altLang="zh-CN" sz="1600" dirty="0" smtClean="0"/>
              <a:t>), SJTU</a:t>
            </a:r>
            <a:endParaRPr lang="en-US" altLang="zh-CN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6AC17-1261-40B5-8959-3BA1489913D2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1658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698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2">
                    <a:satMod val="200000"/>
                  </a:schemeClr>
                </a:solidFill>
              </a:rPr>
              <a:t>Commands</a:t>
            </a:r>
            <a:endParaRPr lang="zh-CN" altLang="en-US" dirty="0">
              <a:solidFill>
                <a:schemeClr val="tx2">
                  <a:satMod val="200000"/>
                </a:schemeClr>
              </a:solidFill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8229600" cy="4572000"/>
          </a:xfrm>
        </p:spPr>
        <p:txBody>
          <a:bodyPr/>
          <a:lstStyle/>
          <a:p>
            <a:pPr eaLnBrk="1" hangingPunct="1"/>
            <a:r>
              <a:rPr lang="en-US" altLang="zh-CN" sz="3200" dirty="0" smtClean="0"/>
              <a:t>MOST IMPORTANT</a:t>
            </a:r>
          </a:p>
          <a:p>
            <a:pPr lvl="1" eaLnBrk="1" hangingPunct="1"/>
            <a:r>
              <a:rPr lang="en-US" altLang="zh-CN" sz="2800" dirty="0"/>
              <a:t>Search Path: </a:t>
            </a:r>
            <a:r>
              <a:rPr lang="en-US" altLang="zh-CN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/bin, /</a:t>
            </a:r>
            <a:r>
              <a:rPr lang="en-US" altLang="zh-CN" sz="24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altLang="zh-CN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/bin, </a:t>
            </a:r>
            <a:r>
              <a:rPr lang="en-US" altLang="zh-CN" sz="24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lvl="1" eaLnBrk="1" hangingPunct="1"/>
            <a:r>
              <a:rPr lang="en-US" altLang="zh-CN" sz="2800" dirty="0">
                <a:cs typeface="Courier New" pitchFamily="49" charset="0"/>
              </a:rPr>
              <a:t>Command is case </a:t>
            </a:r>
            <a:r>
              <a:rPr lang="en-US" altLang="zh-CN" sz="2800" dirty="0" smtClean="0">
                <a:cs typeface="Courier New" pitchFamily="49" charset="0"/>
              </a:rPr>
              <a:t>sensitive</a:t>
            </a:r>
          </a:p>
          <a:p>
            <a:pPr lvl="1" eaLnBrk="1" hangingPunct="1"/>
            <a:endParaRPr lang="en-US" altLang="zh-CN" sz="1200" dirty="0" smtClean="0"/>
          </a:p>
          <a:p>
            <a:pPr lvl="1" eaLnBrk="1" hangingPunct="1"/>
            <a:r>
              <a:rPr lang="en-US" altLang="zh-CN" sz="20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man 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– display the on-line manual pages</a:t>
            </a:r>
            <a:br>
              <a:rPr lang="en-US" altLang="zh-CN" sz="2000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e.g. &gt;man </a:t>
            </a:r>
            <a:r>
              <a:rPr lang="en-US" altLang="zh-CN" sz="2000" dirty="0" err="1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man</a:t>
            </a:r>
            <a:endParaRPr lang="en-US" altLang="zh-CN" sz="2000" dirty="0">
              <a:solidFill>
                <a:schemeClr val="accent2">
                  <a:lumMod val="20000"/>
                  <a:lumOff val="8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1" eaLnBrk="1" hangingPunct="1"/>
            <a:r>
              <a:rPr lang="en-US" altLang="zh-CN" sz="2000" b="1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whatis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 – search the whatis database for </a:t>
            </a:r>
            <a:br>
              <a:rPr lang="en-US" altLang="zh-CN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         complete words</a:t>
            </a:r>
            <a:br>
              <a:rPr lang="en-US" altLang="zh-CN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e.g. &gt;</a:t>
            </a:r>
            <a:r>
              <a:rPr lang="en-US" altLang="zh-CN" sz="2000" dirty="0" err="1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whatis</a:t>
            </a:r>
            <a:r>
              <a:rPr lang="en-US" altLang="zh-CN" sz="20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dirty="0" err="1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passwd</a:t>
            </a:r>
            <a:endParaRPr lang="en-US" altLang="zh-CN" sz="2400" b="1" dirty="0" smtClean="0">
              <a:solidFill>
                <a:schemeClr val="accent2">
                  <a:lumMod val="20000"/>
                  <a:lumOff val="8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1" eaLnBrk="1" hangingPunct="1"/>
            <a:endParaRPr lang="en-US" altLang="zh-CN" sz="2000" dirty="0" smtClean="0">
              <a:solidFill>
                <a:srgbClr val="FF00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EDC86BD-2DC5-4A05-9B5D-20830C7260C0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US" altLang="zh-CN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914400" y="6416675"/>
            <a:ext cx="55626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sz="1600" dirty="0"/>
              <a:t>Institute of Parallel and Distributed </a:t>
            </a:r>
            <a:r>
              <a:rPr lang="en-US" altLang="zh-CN" sz="1600" dirty="0" smtClean="0"/>
              <a:t>Systems </a:t>
            </a:r>
            <a:r>
              <a:rPr lang="en-US" altLang="zh-CN" sz="1600" dirty="0"/>
              <a:t>(iPads</a:t>
            </a:r>
            <a:r>
              <a:rPr lang="en-US" altLang="zh-CN" sz="1600" dirty="0" smtClean="0"/>
              <a:t>), SJTU</a:t>
            </a:r>
            <a:endParaRPr lang="en-US" altLang="zh-CN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2">
                    <a:satMod val="200000"/>
                  </a:schemeClr>
                </a:solidFill>
              </a:rPr>
              <a:t>Commands</a:t>
            </a:r>
            <a:endParaRPr lang="zh-CN" altLang="en-US" dirty="0">
              <a:solidFill>
                <a:schemeClr val="tx2">
                  <a:satMod val="200000"/>
                </a:schemeClr>
              </a:solidFill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8229600" cy="4572000"/>
          </a:xfrm>
        </p:spPr>
        <p:txBody>
          <a:bodyPr/>
          <a:lstStyle/>
          <a:p>
            <a:pPr eaLnBrk="1" hangingPunct="1"/>
            <a:r>
              <a:rPr lang="en-US" altLang="zh-CN" sz="3200" dirty="0" smtClean="0"/>
              <a:t>File and Directory</a:t>
            </a:r>
          </a:p>
          <a:p>
            <a:pPr lvl="1" eaLnBrk="1" hangingPunct="1"/>
            <a:r>
              <a:rPr lang="en-US" altLang="zh-CN" sz="20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ls</a:t>
            </a:r>
            <a:r>
              <a:rPr lang="en-US" altLang="zh-CN" sz="20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- list files/dirs	</a:t>
            </a:r>
            <a:r>
              <a:rPr lang="en-US" altLang="zh-CN" sz="20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e.g. &gt;ls -l</a:t>
            </a:r>
          </a:p>
          <a:p>
            <a:pPr lvl="1" eaLnBrk="1" hangingPunct="1"/>
            <a:r>
              <a:rPr lang="en-US" altLang="zh-CN" sz="20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mkdir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 – create a dir	</a:t>
            </a:r>
            <a:r>
              <a:rPr lang="en-US" altLang="zh-CN" sz="20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e.g. &gt;mkdir test</a:t>
            </a:r>
          </a:p>
          <a:p>
            <a:pPr lvl="1" eaLnBrk="1" hangingPunct="1"/>
            <a:r>
              <a:rPr lang="en-US" altLang="zh-CN" sz="20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cd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 - change dir 		</a:t>
            </a:r>
            <a:r>
              <a:rPr lang="en-US" altLang="zh-CN" sz="20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e.g. &gt;cd test</a:t>
            </a:r>
          </a:p>
          <a:p>
            <a:pPr lvl="1" eaLnBrk="1" hangingPunct="1"/>
            <a:r>
              <a:rPr lang="en-US" altLang="zh-CN" sz="20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rm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 - remove files/dirs 	</a:t>
            </a:r>
            <a:r>
              <a:rPr lang="en-US" altLang="zh-CN" sz="20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e.g. &gt;rm -f a.txt</a:t>
            </a:r>
          </a:p>
          <a:p>
            <a:pPr lvl="1" eaLnBrk="1" hangingPunct="1"/>
            <a:r>
              <a:rPr lang="en-US" altLang="zh-CN" sz="20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cp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 - copy files/dirs	</a:t>
            </a:r>
            <a:r>
              <a:rPr lang="en-US" altLang="zh-CN" sz="20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e.g. &gt;cp a.txt b.txt</a:t>
            </a:r>
          </a:p>
          <a:p>
            <a:pPr lvl="1" eaLnBrk="1" hangingPunct="1"/>
            <a:r>
              <a:rPr lang="en-US" altLang="zh-CN" sz="20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mv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 – move files/dir	s	</a:t>
            </a:r>
            <a:r>
              <a:rPr lang="en-US" altLang="zh-CN" sz="20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e.g. &gt;mv a.txt c.txt</a:t>
            </a:r>
          </a:p>
          <a:p>
            <a:pPr lvl="1" eaLnBrk="1" hangingPunct="1"/>
            <a:r>
              <a:rPr lang="en-US" altLang="zh-CN" sz="20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pwd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 – show current path	</a:t>
            </a:r>
            <a:r>
              <a:rPr lang="en-US" altLang="zh-CN" sz="20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e.g. &gt;pwd</a:t>
            </a:r>
          </a:p>
          <a:p>
            <a:pPr lvl="1" eaLnBrk="1" hangingPunct="1"/>
            <a:r>
              <a:rPr lang="en-US" altLang="zh-CN" sz="20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du 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– estimate files/dirs space usage	</a:t>
            </a:r>
            <a:br>
              <a:rPr lang="en-US" altLang="zh-CN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e.g. &gt;du -c -h test</a:t>
            </a:r>
          </a:p>
          <a:p>
            <a:pPr lvl="1" eaLnBrk="1" hangingPunct="1"/>
            <a:r>
              <a:rPr lang="en-US" altLang="zh-CN" sz="20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df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 – report free disk space</a:t>
            </a:r>
            <a:br>
              <a:rPr lang="en-US" altLang="zh-CN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e.g. &gt;df</a:t>
            </a:r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EDC86BD-2DC5-4A05-9B5D-20830C7260C0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US" altLang="zh-CN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914400" y="6416675"/>
            <a:ext cx="55626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sz="1600" dirty="0"/>
              <a:t>Institute of Parallel and Distributed </a:t>
            </a:r>
            <a:r>
              <a:rPr lang="en-US" altLang="zh-CN" sz="1600" dirty="0" smtClean="0"/>
              <a:t>Systems </a:t>
            </a:r>
            <a:r>
              <a:rPr lang="en-US" altLang="zh-CN" sz="1600" dirty="0"/>
              <a:t>(iPads</a:t>
            </a:r>
            <a:r>
              <a:rPr lang="en-US" altLang="zh-CN" sz="1600" dirty="0" smtClean="0"/>
              <a:t>), SJTU</a:t>
            </a:r>
            <a:endParaRPr lang="en-US" altLang="zh-CN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2">
                    <a:satMod val="200000"/>
                  </a:schemeClr>
                </a:solidFill>
              </a:rPr>
              <a:t>Commands</a:t>
            </a:r>
            <a:endParaRPr lang="zh-CN" altLang="en-US" dirty="0">
              <a:solidFill>
                <a:schemeClr val="tx2">
                  <a:satMod val="200000"/>
                </a:schemeClr>
              </a:solidFill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8229600" cy="2590800"/>
          </a:xfrm>
        </p:spPr>
        <p:txBody>
          <a:bodyPr/>
          <a:lstStyle/>
          <a:p>
            <a:pPr eaLnBrk="1" hangingPunct="1"/>
            <a:r>
              <a:rPr lang="en-US" altLang="zh-CN" sz="3200" dirty="0" smtClean="0"/>
              <a:t>File and Directory</a:t>
            </a:r>
          </a:p>
          <a:p>
            <a:pPr lvl="1" eaLnBrk="1" hangingPunct="1"/>
            <a:r>
              <a:rPr lang="en-US" altLang="zh-CN" sz="20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 – change mode of file/dir</a:t>
            </a:r>
            <a:br>
              <a:rPr lang="en-US" altLang="zh-CN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e.g. &gt;chmod 777 test</a:t>
            </a:r>
          </a:p>
          <a:p>
            <a:pPr lvl="1" eaLnBrk="1" hangingPunct="1"/>
            <a:r>
              <a:rPr lang="en-US" altLang="zh-CN" sz="20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chown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 – change owner of file/dir</a:t>
            </a:r>
            <a:br>
              <a:rPr lang="en-US" altLang="zh-CN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e.g. &gt;chown rong edit</a:t>
            </a:r>
          </a:p>
          <a:p>
            <a:pPr lvl="1" eaLnBrk="1" hangingPunct="1"/>
            <a:r>
              <a:rPr lang="en-US" altLang="zh-CN" sz="20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chgrp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 – change group of file/dir</a:t>
            </a:r>
            <a:br>
              <a:rPr lang="en-US" altLang="zh-CN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e.g. &gt;chgrp guest draft -R</a:t>
            </a:r>
          </a:p>
          <a:p>
            <a:pPr lvl="1" eaLnBrk="1" hangingPunct="1"/>
            <a:endParaRPr lang="en-US" altLang="zh-CN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EDC86BD-2DC5-4A05-9B5D-20830C7260C0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US" altLang="zh-CN" smtClean="0"/>
          </a:p>
        </p:txBody>
      </p:sp>
      <p:grpSp>
        <p:nvGrpSpPr>
          <p:cNvPr id="21" name="Group 20"/>
          <p:cNvGrpSpPr/>
          <p:nvPr/>
        </p:nvGrpSpPr>
        <p:grpSpPr>
          <a:xfrm>
            <a:off x="365760" y="4343400"/>
            <a:ext cx="8778240" cy="2095619"/>
            <a:chOff x="365760" y="4343400"/>
            <a:chExt cx="8778240" cy="2095619"/>
          </a:xfrm>
        </p:grpSpPr>
        <p:grpSp>
          <p:nvGrpSpPr>
            <p:cNvPr id="17" name="Group 16"/>
            <p:cNvGrpSpPr/>
            <p:nvPr/>
          </p:nvGrpSpPr>
          <p:grpSpPr>
            <a:xfrm>
              <a:off x="365760" y="4343400"/>
              <a:ext cx="8778240" cy="2095619"/>
              <a:chOff x="365760" y="4343400"/>
              <a:chExt cx="8778240" cy="2095619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365760" y="4343400"/>
                <a:ext cx="8778240" cy="1323439"/>
              </a:xfrm>
              <a:prstGeom prst="rect">
                <a:avLst/>
              </a:prstGeom>
              <a:solidFill>
                <a:srgbClr val="FFFFCD"/>
              </a:solidFill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lvl="1" indent="-739775" eaLnBrk="1" hangingPunct="1">
                  <a:buNone/>
                </a:pPr>
                <a:r>
                  <a:rPr lang="en-US" sz="2000" b="1" dirty="0" smtClean="0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rPr>
                  <a:t>  $ ls -l </a:t>
                </a:r>
              </a:p>
              <a:p>
                <a:pPr lvl="1" indent="-739775" eaLnBrk="1" hangingPunct="1">
                  <a:buNone/>
                </a:pPr>
                <a:r>
                  <a:rPr lang="en-US" sz="2000" dirty="0" smtClean="0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rPr>
                  <a:t>  </a:t>
                </a:r>
                <a:r>
                  <a:rPr lang="en-US" sz="2000" dirty="0" err="1" smtClean="0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rPr>
                  <a:t>drwxr</a:t>
                </a:r>
                <a:r>
                  <a:rPr lang="en-US" sz="2000" dirty="0" smtClean="0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rPr>
                  <a:t>--r-- 1 peter admin 4096  Mar 1 2007 drafts </a:t>
                </a:r>
              </a:p>
              <a:p>
                <a:pPr lvl="1" indent="-739775" eaLnBrk="1" hangingPunct="1">
                  <a:buNone/>
                </a:pPr>
                <a:r>
                  <a:rPr lang="en-US" sz="2000" dirty="0" smtClean="0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rPr>
                  <a:t>  -rw-r--r-- 1 peter admin 30405 Mar 1 2007 edition-32 </a:t>
                </a:r>
              </a:p>
              <a:p>
                <a:pPr lvl="1" indent="-739775" eaLnBrk="1" hangingPunct="1">
                  <a:buNone/>
                </a:pPr>
                <a:r>
                  <a:rPr lang="en-US" sz="2000" dirty="0" smtClean="0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rPr>
                  <a:t>  -r-</a:t>
                </a:r>
                <a:r>
                  <a:rPr lang="en-US" sz="2000" dirty="0" err="1" smtClean="0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rPr>
                  <a:t>xr</a:t>
                </a:r>
                <a:r>
                  <a:rPr lang="en-US" sz="2000" dirty="0" smtClean="0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rPr>
                  <a:t>-</a:t>
                </a:r>
                <a:r>
                  <a:rPr lang="en-US" sz="2000" dirty="0" err="1" smtClean="0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rPr>
                  <a:t>xr</a:t>
                </a:r>
                <a:r>
                  <a:rPr lang="en-US" sz="2000" dirty="0" smtClean="0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rPr>
                  <a:t>-x 1 terry admin 8460  Mar 1 2007 edit </a:t>
                </a:r>
                <a:endParaRPr lang="en-US" altLang="zh-CN" sz="2000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365760" y="5638800"/>
                <a:ext cx="8778240" cy="800219"/>
              </a:xfrm>
              <a:prstGeom prst="rect">
                <a:avLst/>
              </a:prstGeom>
              <a:solidFill>
                <a:srgbClr val="FFFFCD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rPr>
                  <a:t>  </a:t>
                </a:r>
                <a:r>
                  <a:rPr lang="en-US" sz="2000" b="1" dirty="0" err="1" smtClean="0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rPr>
                  <a:t>duuugggooo</a:t>
                </a:r>
                <a:r>
                  <a:rPr lang="en-US" sz="2000" b="1" dirty="0" smtClean="0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rPr>
                  <a:t> C owner group size  date       name</a:t>
                </a:r>
              </a:p>
              <a:p>
                <a:endParaRPr lang="en-US" sz="800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r>
                  <a:rPr lang="en-US" dirty="0" smtClean="0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rPr>
                  <a:t>  C:(hard link count)</a:t>
                </a:r>
              </a:p>
            </p:txBody>
          </p:sp>
        </p:grpSp>
        <p:cxnSp>
          <p:nvCxnSpPr>
            <p:cNvPr id="9" name="Straight Connector 8"/>
            <p:cNvCxnSpPr/>
            <p:nvPr/>
          </p:nvCxnSpPr>
          <p:spPr>
            <a:xfrm>
              <a:off x="609600" y="5638800"/>
              <a:ext cx="8153400" cy="1588"/>
            </a:xfrm>
            <a:prstGeom prst="line">
              <a:avLst/>
            </a:prstGeom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533400" y="4388068"/>
              <a:ext cx="8382000" cy="19812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2667000" y="4724400"/>
            <a:ext cx="914400" cy="1295400"/>
          </a:xfrm>
          <a:prstGeom prst="rect">
            <a:avLst/>
          </a:prstGeom>
          <a:noFill/>
          <a:ln w="28575">
            <a:solidFill>
              <a:srgbClr val="FF3F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581400" y="4724400"/>
            <a:ext cx="914400" cy="1295400"/>
          </a:xfrm>
          <a:prstGeom prst="rect">
            <a:avLst/>
          </a:prstGeom>
          <a:noFill/>
          <a:ln w="28575">
            <a:solidFill>
              <a:srgbClr val="FF3F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85800" y="4724400"/>
            <a:ext cx="228600" cy="1295400"/>
          </a:xfrm>
          <a:prstGeom prst="rect">
            <a:avLst/>
          </a:prstGeom>
          <a:noFill/>
          <a:ln w="28575">
            <a:solidFill>
              <a:srgbClr val="FF3F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14400" y="4724400"/>
            <a:ext cx="457200" cy="1295400"/>
          </a:xfrm>
          <a:prstGeom prst="rect">
            <a:avLst/>
          </a:prstGeom>
          <a:noFill/>
          <a:ln w="28575">
            <a:solidFill>
              <a:srgbClr val="FF3F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371600" y="4724400"/>
            <a:ext cx="457200" cy="1295400"/>
          </a:xfrm>
          <a:prstGeom prst="rect">
            <a:avLst/>
          </a:prstGeom>
          <a:noFill/>
          <a:ln w="28575">
            <a:solidFill>
              <a:srgbClr val="FF3F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828800" y="4724400"/>
            <a:ext cx="533400" cy="1295400"/>
          </a:xfrm>
          <a:prstGeom prst="rect">
            <a:avLst/>
          </a:prstGeom>
          <a:noFill/>
          <a:ln w="28575">
            <a:solidFill>
              <a:srgbClr val="FF3F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914400" y="6416675"/>
            <a:ext cx="55626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sz="1600" dirty="0"/>
              <a:t>Institute of Parallel and Distributed </a:t>
            </a:r>
            <a:r>
              <a:rPr lang="en-US" altLang="zh-CN" sz="1600" dirty="0" smtClean="0"/>
              <a:t>Systems </a:t>
            </a:r>
            <a:r>
              <a:rPr lang="en-US" altLang="zh-CN" sz="1600" dirty="0"/>
              <a:t>(iPads</a:t>
            </a:r>
            <a:r>
              <a:rPr lang="en-US" altLang="zh-CN" sz="1600" dirty="0" smtClean="0"/>
              <a:t>), SJTU</a:t>
            </a:r>
            <a:endParaRPr lang="en-US" altLang="zh-CN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2">
                    <a:satMod val="200000"/>
                  </a:schemeClr>
                </a:solidFill>
              </a:rPr>
              <a:t>Commands</a:t>
            </a:r>
            <a:endParaRPr lang="zh-CN" altLang="en-US" dirty="0">
              <a:solidFill>
                <a:schemeClr val="tx2">
                  <a:satMod val="200000"/>
                </a:schemeClr>
              </a:solidFill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8229600" cy="4572000"/>
          </a:xfrm>
        </p:spPr>
        <p:txBody>
          <a:bodyPr/>
          <a:lstStyle/>
          <a:p>
            <a:pPr eaLnBrk="1" hangingPunct="1"/>
            <a:r>
              <a:rPr lang="en-US" altLang="zh-CN" sz="3200" dirty="0" smtClean="0"/>
              <a:t>Search</a:t>
            </a:r>
          </a:p>
          <a:p>
            <a:pPr lvl="1" eaLnBrk="1" hangingPunct="1"/>
            <a:r>
              <a:rPr lang="en-US" altLang="zh-CN" sz="20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whereis</a:t>
            </a:r>
            <a:r>
              <a:rPr lang="en-US" altLang="zh-CN" sz="20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- locate special files for a command </a:t>
            </a:r>
            <a:br>
              <a:rPr lang="en-US" altLang="zh-CN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          (binary, src and manual file)</a:t>
            </a:r>
            <a:br>
              <a:rPr lang="en-US" altLang="zh-CN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e.g. &gt;whereis cp</a:t>
            </a:r>
          </a:p>
          <a:p>
            <a:pPr lvl="1" eaLnBrk="1" hangingPunct="1"/>
            <a:r>
              <a:rPr lang="en-US" altLang="zh-CN" sz="20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find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 – search for files/dirs in a dir hierarchy</a:t>
            </a:r>
            <a:br>
              <a:rPr lang="en-US" altLang="zh-CN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e.g. &gt;find . –name “c.txt”</a:t>
            </a:r>
          </a:p>
          <a:p>
            <a:pPr lvl="1" eaLnBrk="1" hangingPunct="1"/>
            <a:r>
              <a:rPr lang="en-US" altLang="zh-CN" sz="20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locate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 – locate files/dirs by name in system</a:t>
            </a:r>
            <a:br>
              <a:rPr lang="en-US" altLang="zh-CN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         based on a database</a:t>
            </a:r>
            <a:br>
              <a:rPr lang="en-US" altLang="zh-CN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e.g. &gt;locate test</a:t>
            </a:r>
          </a:p>
          <a:p>
            <a:pPr lvl="1" eaLnBrk="1" hangingPunct="1"/>
            <a:r>
              <a:rPr lang="en-US" altLang="zh-CN" sz="20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grep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 – text search utility</a:t>
            </a:r>
            <a:br>
              <a:rPr lang="en-US" altLang="zh-CN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e.g. &gt;grep “</a:t>
            </a:r>
            <a:r>
              <a:rPr lang="en-US" altLang="zh-CN" sz="2000" dirty="0" err="1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altLang="zh-CN" sz="20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” . -R</a:t>
            </a:r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EDC86BD-2DC5-4A05-9B5D-20830C7260C0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en-US" altLang="zh-CN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914400" y="6416675"/>
            <a:ext cx="55626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sz="1600" dirty="0"/>
              <a:t>Institute of Parallel and Distributed </a:t>
            </a:r>
            <a:r>
              <a:rPr lang="en-US" altLang="zh-CN" sz="1600" dirty="0" smtClean="0"/>
              <a:t>Systems </a:t>
            </a:r>
            <a:r>
              <a:rPr lang="en-US" altLang="zh-CN" sz="1600" dirty="0"/>
              <a:t>(iPads</a:t>
            </a:r>
            <a:r>
              <a:rPr lang="en-US" altLang="zh-CN" sz="1600" dirty="0" smtClean="0"/>
              <a:t>), SJTU</a:t>
            </a:r>
            <a:endParaRPr lang="en-US" altLang="zh-CN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2">
                    <a:satMod val="200000"/>
                  </a:schemeClr>
                </a:solidFill>
              </a:rPr>
              <a:t>Commands</a:t>
            </a:r>
            <a:endParaRPr lang="zh-CN" altLang="en-US" dirty="0">
              <a:solidFill>
                <a:schemeClr val="tx2">
                  <a:satMod val="200000"/>
                </a:schemeClr>
              </a:solidFill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8229600" cy="4572000"/>
          </a:xfrm>
        </p:spPr>
        <p:txBody>
          <a:bodyPr/>
          <a:lstStyle/>
          <a:p>
            <a:pPr eaLnBrk="1" hangingPunct="1"/>
            <a:r>
              <a:rPr lang="en-US" altLang="zh-CN" sz="3200" dirty="0" smtClean="0"/>
              <a:t>User Account</a:t>
            </a:r>
          </a:p>
          <a:p>
            <a:pPr lvl="1" eaLnBrk="1" hangingPunct="1"/>
            <a:r>
              <a:rPr lang="en-US" altLang="zh-CN" sz="20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useradd</a:t>
            </a:r>
            <a:r>
              <a:rPr lang="en-US" altLang="zh-CN" sz="20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– create a new user </a:t>
            </a:r>
            <a:br>
              <a:rPr lang="en-US" altLang="zh-CN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e.g. &gt;useradd rong</a:t>
            </a:r>
          </a:p>
          <a:p>
            <a:pPr lvl="1" eaLnBrk="1" hangingPunct="1"/>
            <a:r>
              <a:rPr lang="en-US" altLang="zh-CN" sz="20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userdel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 – delete a user account</a:t>
            </a:r>
            <a:br>
              <a:rPr lang="en-US" altLang="zh-CN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e.g. &gt;userdel rong</a:t>
            </a:r>
          </a:p>
          <a:p>
            <a:pPr lvl="1" eaLnBrk="1" hangingPunct="1"/>
            <a:r>
              <a:rPr lang="en-US" altLang="zh-CN" sz="20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passwd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 – set password for a user account</a:t>
            </a:r>
            <a:br>
              <a:rPr lang="en-US" altLang="zh-CN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         based on a database</a:t>
            </a:r>
            <a:br>
              <a:rPr lang="en-US" altLang="zh-CN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e.g. &gt;passwd rong</a:t>
            </a:r>
          </a:p>
          <a:p>
            <a:pPr lvl="1" eaLnBrk="1" hangingPunct="1"/>
            <a:r>
              <a:rPr lang="en-US" altLang="zh-CN" sz="20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users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 – print name of user currently logged</a:t>
            </a:r>
            <a:br>
              <a:rPr lang="en-US" altLang="zh-CN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e.g. &gt;users</a:t>
            </a:r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EDC86BD-2DC5-4A05-9B5D-20830C7260C0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en-US" altLang="zh-CN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914400" y="6416675"/>
            <a:ext cx="55626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sz="1600" dirty="0"/>
              <a:t>Institute of Parallel and Distributed </a:t>
            </a:r>
            <a:r>
              <a:rPr lang="en-US" altLang="zh-CN" sz="1600" dirty="0" smtClean="0"/>
              <a:t>Systems </a:t>
            </a:r>
            <a:r>
              <a:rPr lang="en-US" altLang="zh-CN" sz="1600" dirty="0"/>
              <a:t>(iPads</a:t>
            </a:r>
            <a:r>
              <a:rPr lang="en-US" altLang="zh-CN" sz="1600" dirty="0" smtClean="0"/>
              <a:t>), SJTU</a:t>
            </a:r>
            <a:endParaRPr lang="en-US" altLang="zh-CN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219200" y="1400175"/>
            <a:ext cx="4038600" cy="4238625"/>
          </a:xfrm>
        </p:spPr>
        <p:txBody>
          <a:bodyPr>
            <a:normAutofit/>
          </a:bodyPr>
          <a:lstStyle/>
          <a:p>
            <a:pPr marL="411480" eaLnBrk="1" fontAlgn="auto" hangingPunct="1">
              <a:lnSpc>
                <a:spcPts val="4500"/>
              </a:lnSpc>
              <a:spcAft>
                <a:spcPts val="0"/>
              </a:spcAft>
              <a:buSzPct val="50000"/>
              <a:buNone/>
              <a:defRPr/>
            </a:pPr>
            <a:r>
              <a:rPr lang="en-US" altLang="zh-CN" sz="3200" dirty="0" smtClean="0"/>
              <a:t>Pre-requisite</a:t>
            </a:r>
          </a:p>
          <a:p>
            <a:pPr marL="411480" eaLnBrk="1" fontAlgn="auto" hangingPunct="1">
              <a:lnSpc>
                <a:spcPts val="4500"/>
              </a:lnSpc>
              <a:spcAft>
                <a:spcPts val="0"/>
              </a:spcAft>
              <a:buSzPct val="50000"/>
              <a:buFont typeface="Wingdings"/>
              <a:buNone/>
              <a:defRPr/>
            </a:pPr>
            <a:r>
              <a:rPr lang="en-US" altLang="zh-CN" sz="32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Linux </a:t>
            </a:r>
          </a:p>
          <a:p>
            <a:pPr marL="411480" eaLnBrk="1" fontAlgn="auto" hangingPunct="1">
              <a:lnSpc>
                <a:spcPts val="4500"/>
              </a:lnSpc>
              <a:spcAft>
                <a:spcPts val="0"/>
              </a:spcAft>
              <a:buSzPct val="50000"/>
              <a:buFont typeface="Wingdings"/>
              <a:buNone/>
              <a:defRPr/>
            </a:pPr>
            <a:r>
              <a:rPr lang="en-US" altLang="zh-CN" sz="32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Tools</a:t>
            </a:r>
          </a:p>
          <a:p>
            <a:pPr marL="41148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endParaRPr lang="zh-CN" altLang="en-US" dirty="0"/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182EDCB-D4B8-4294-BD83-CDD2B6F5CBC9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altLang="zh-CN" smtClean="0"/>
          </a:p>
        </p:txBody>
      </p:sp>
      <p:sp>
        <p:nvSpPr>
          <p:cNvPr id="8" name="Rectangle 7"/>
          <p:cNvSpPr/>
          <p:nvPr/>
        </p:nvSpPr>
        <p:spPr>
          <a:xfrm>
            <a:off x="1143000" y="1447800"/>
            <a:ext cx="2895600" cy="609600"/>
          </a:xfrm>
          <a:prstGeom prst="rect">
            <a:avLst/>
          </a:prstGeom>
          <a:noFill/>
          <a:ln w="28575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2">
                    <a:satMod val="200000"/>
                  </a:schemeClr>
                </a:solidFill>
              </a:rPr>
              <a:t>Commands</a:t>
            </a:r>
            <a:endParaRPr lang="zh-CN" altLang="en-US" dirty="0">
              <a:solidFill>
                <a:schemeClr val="tx2">
                  <a:satMod val="200000"/>
                </a:schemeClr>
              </a:solidFill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8229600" cy="4572000"/>
          </a:xfrm>
        </p:spPr>
        <p:txBody>
          <a:bodyPr/>
          <a:lstStyle/>
          <a:p>
            <a:pPr eaLnBrk="1" hangingPunct="1"/>
            <a:r>
              <a:rPr lang="en-US" altLang="zh-CN" sz="3200" dirty="0" smtClean="0"/>
              <a:t>Text</a:t>
            </a:r>
          </a:p>
          <a:p>
            <a:pPr lvl="1" eaLnBrk="1" hangingPunct="1"/>
            <a:r>
              <a:rPr lang="en-US" altLang="zh-CN" sz="20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cat</a:t>
            </a:r>
            <a:r>
              <a:rPr lang="en-US" altLang="zh-CN" sz="20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– concatenate and print files </a:t>
            </a:r>
            <a:br>
              <a:rPr lang="en-US" altLang="zh-CN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e.g. &gt;cat b.txt</a:t>
            </a:r>
          </a:p>
          <a:p>
            <a:pPr lvl="1" eaLnBrk="1" hangingPunct="1"/>
            <a:r>
              <a:rPr lang="en-US" altLang="zh-CN" sz="20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 – output the first part of files</a:t>
            </a:r>
            <a:br>
              <a:rPr lang="en-US" altLang="zh-CN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e.g. &gt;head –n 4 b.txt</a:t>
            </a:r>
          </a:p>
          <a:p>
            <a:pPr lvl="1" eaLnBrk="1" hangingPunct="1"/>
            <a:r>
              <a:rPr lang="en-US" altLang="zh-CN" sz="20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tail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 – output the last part of files</a:t>
            </a:r>
            <a:br>
              <a:rPr lang="en-US" altLang="zh-CN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e.g. &gt;tail –c 50 b.txt</a:t>
            </a:r>
          </a:p>
          <a:p>
            <a:pPr lvl="1" eaLnBrk="1" hangingPunct="1"/>
            <a:r>
              <a:rPr lang="en-US" altLang="zh-CN" sz="20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 – print the number of newlines, words, </a:t>
            </a:r>
            <a:br>
              <a:rPr lang="en-US" altLang="zh-CN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     and bytes in files</a:t>
            </a:r>
            <a:br>
              <a:rPr lang="en-US" altLang="zh-CN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e.g. &gt;wc b.txt</a:t>
            </a:r>
          </a:p>
          <a:p>
            <a:pPr lvl="1" eaLnBrk="1" hangingPunct="1"/>
            <a:r>
              <a:rPr lang="en-US" altLang="zh-CN" sz="20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cut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 – remove sections from each line of files</a:t>
            </a:r>
            <a:br>
              <a:rPr lang="en-US" altLang="zh-CN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e.g. &gt;cut –c 4-10 b.txt</a:t>
            </a:r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EDC86BD-2DC5-4A05-9B5D-20830C7260C0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lang="en-US" altLang="zh-CN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914400" y="6416675"/>
            <a:ext cx="55626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sz="1600" dirty="0"/>
              <a:t>Institute of Parallel and Distributed </a:t>
            </a:r>
            <a:r>
              <a:rPr lang="en-US" altLang="zh-CN" sz="1600" dirty="0" smtClean="0"/>
              <a:t>Systems </a:t>
            </a:r>
            <a:r>
              <a:rPr lang="en-US" altLang="zh-CN" sz="1600" dirty="0"/>
              <a:t>(iPads</a:t>
            </a:r>
            <a:r>
              <a:rPr lang="en-US" altLang="zh-CN" sz="1600" dirty="0" smtClean="0"/>
              <a:t>), SJTU</a:t>
            </a:r>
            <a:endParaRPr lang="en-US" altLang="zh-CN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2">
                    <a:satMod val="200000"/>
                  </a:schemeClr>
                </a:solidFill>
              </a:rPr>
              <a:t>Commands</a:t>
            </a:r>
            <a:endParaRPr lang="zh-CN" altLang="en-US" dirty="0">
              <a:solidFill>
                <a:schemeClr val="tx2">
                  <a:satMod val="200000"/>
                </a:schemeClr>
              </a:solidFill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8229600" cy="4572000"/>
          </a:xfrm>
        </p:spPr>
        <p:txBody>
          <a:bodyPr/>
          <a:lstStyle/>
          <a:p>
            <a:pPr eaLnBrk="1" hangingPunct="1"/>
            <a:r>
              <a:rPr lang="en-US" altLang="zh-CN" sz="3200" dirty="0" smtClean="0"/>
              <a:t>Misc</a:t>
            </a:r>
          </a:p>
          <a:p>
            <a:pPr lvl="1" eaLnBrk="1" hangingPunct="1"/>
            <a:r>
              <a:rPr lang="en-US" altLang="zh-CN" sz="20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echo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 – display a line of text</a:t>
            </a:r>
            <a:br>
              <a:rPr lang="en-US" altLang="zh-CN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e.g. &gt;echo $PATH</a:t>
            </a:r>
          </a:p>
          <a:p>
            <a:pPr lvl="1" eaLnBrk="1" hangingPunct="1"/>
            <a:r>
              <a:rPr lang="en-US" altLang="zh-CN" sz="20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mount 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– mount a file system </a:t>
            </a:r>
            <a:br>
              <a:rPr lang="en-US" altLang="zh-CN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e.g. &gt;mount /dev/sda3 /mnt</a:t>
            </a:r>
          </a:p>
          <a:p>
            <a:pPr lvl="1" eaLnBrk="1" hangingPunct="1"/>
            <a:r>
              <a:rPr lang="en-US" altLang="zh-CN" sz="20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umount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 – unmount a file system</a:t>
            </a:r>
            <a:br>
              <a:rPr lang="en-US" altLang="zh-CN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e.g. &gt;umount /mnt</a:t>
            </a:r>
          </a:p>
          <a:p>
            <a:pPr lvl="1" eaLnBrk="1" hangingPunct="1"/>
            <a:r>
              <a:rPr lang="en-US" altLang="zh-CN" sz="20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ping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 – send ICMP ECHO_REQUEST to network hosts</a:t>
            </a:r>
            <a:br>
              <a:rPr lang="en-US" altLang="zh-CN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e.g. &gt;ping 10.132.143.100</a:t>
            </a:r>
          </a:p>
          <a:p>
            <a:pPr lvl="1" eaLnBrk="1" hangingPunct="1"/>
            <a:r>
              <a:rPr lang="en-US" altLang="zh-CN" sz="20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 – print or set the system date and time</a:t>
            </a:r>
            <a:br>
              <a:rPr lang="en-US" altLang="zh-CN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e.g. &gt;date "+%m/%d/%y“</a:t>
            </a:r>
          </a:p>
          <a:p>
            <a:pPr lvl="1" eaLnBrk="1" hangingPunct="1"/>
            <a:r>
              <a:rPr lang="en-US" altLang="zh-CN" sz="20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time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 – time a simple command</a:t>
            </a:r>
            <a:br>
              <a:rPr lang="en-US" altLang="zh-CN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e.g. &gt;time locate mapreduce</a:t>
            </a:r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EDC86BD-2DC5-4A05-9B5D-20830C7260C0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41</a:t>
            </a:fld>
            <a:endParaRPr lang="en-US" altLang="zh-CN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914400" y="6416675"/>
            <a:ext cx="55626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sz="1600" dirty="0"/>
              <a:t>Institute of Parallel and Distributed </a:t>
            </a:r>
            <a:r>
              <a:rPr lang="en-US" altLang="zh-CN" sz="1600" dirty="0" smtClean="0"/>
              <a:t>Systems </a:t>
            </a:r>
            <a:r>
              <a:rPr lang="en-US" altLang="zh-CN" sz="1600" dirty="0"/>
              <a:t>(iPads</a:t>
            </a:r>
            <a:r>
              <a:rPr lang="en-US" altLang="zh-CN" sz="1600" dirty="0" smtClean="0"/>
              <a:t>), SJTU</a:t>
            </a:r>
            <a:endParaRPr lang="en-US" altLang="zh-CN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2">
                    <a:satMod val="200000"/>
                  </a:schemeClr>
                </a:solidFill>
              </a:rPr>
              <a:t>Commands</a:t>
            </a:r>
            <a:endParaRPr lang="zh-CN" altLang="en-US" dirty="0">
              <a:solidFill>
                <a:schemeClr val="tx2">
                  <a:satMod val="200000"/>
                </a:schemeClr>
              </a:solidFill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8229600" cy="4572000"/>
          </a:xfrm>
        </p:spPr>
        <p:txBody>
          <a:bodyPr/>
          <a:lstStyle/>
          <a:p>
            <a:pPr eaLnBrk="1" hangingPunct="1"/>
            <a:r>
              <a:rPr lang="en-US" altLang="zh-CN" sz="3200" dirty="0" smtClean="0"/>
              <a:t>Misc</a:t>
            </a:r>
          </a:p>
          <a:p>
            <a:pPr lvl="1" eaLnBrk="1" hangingPunct="1"/>
            <a:r>
              <a:rPr lang="en-US" altLang="zh-CN" sz="20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 – join two command in one line</a:t>
            </a:r>
            <a:br>
              <a:rPr lang="en-US" altLang="zh-CN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e.g. &gt;echo $PATH; whereis echo</a:t>
            </a:r>
          </a:p>
          <a:p>
            <a:pPr lvl="1" eaLnBrk="1" hangingPunct="1"/>
            <a:r>
              <a:rPr lang="en-US" altLang="zh-CN" sz="20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&lt; &gt; &gt;&gt; 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– redirect input and output </a:t>
            </a:r>
            <a:br>
              <a:rPr lang="en-US" altLang="zh-CN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e.g. &gt;cat b.txt &gt;&gt; c.txt</a:t>
            </a:r>
          </a:p>
          <a:p>
            <a:pPr lvl="1" eaLnBrk="1" hangingPunct="1"/>
            <a:r>
              <a:rPr lang="en-US" altLang="zh-CN" sz="20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|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 – pipe the former output as the later input</a:t>
            </a:r>
            <a:br>
              <a:rPr lang="en-US" altLang="zh-CN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e.g. &gt;cat b.txt | grep “</a:t>
            </a:r>
            <a:r>
              <a:rPr lang="en-US" altLang="zh-CN" sz="2000" dirty="0" err="1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altLang="zh-CN" sz="20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”</a:t>
            </a:r>
          </a:p>
          <a:p>
            <a:pPr lvl="1" eaLnBrk="1" hangingPunct="1"/>
            <a:r>
              <a:rPr lang="en-US" altLang="zh-CN" sz="20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 – do command in new process</a:t>
            </a:r>
            <a:br>
              <a:rPr lang="en-US" altLang="zh-CN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e.g. &gt;cat b.txt &amp;</a:t>
            </a:r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EDC86BD-2DC5-4A05-9B5D-20830C7260C0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42</a:t>
            </a:fld>
            <a:endParaRPr lang="en-US" altLang="zh-CN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914400" y="6416675"/>
            <a:ext cx="55626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sz="1600" dirty="0"/>
              <a:t>Institute of Parallel and Distributed </a:t>
            </a:r>
            <a:r>
              <a:rPr lang="en-US" altLang="zh-CN" sz="1600" dirty="0" smtClean="0"/>
              <a:t>Systems </a:t>
            </a:r>
            <a:r>
              <a:rPr lang="en-US" altLang="zh-CN" sz="1600" dirty="0"/>
              <a:t>(iPads</a:t>
            </a:r>
            <a:r>
              <a:rPr lang="en-US" altLang="zh-CN" sz="1600" dirty="0" smtClean="0"/>
              <a:t>), SJTU</a:t>
            </a:r>
            <a:endParaRPr lang="en-US" altLang="zh-CN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219200" y="1400175"/>
            <a:ext cx="4038600" cy="4238625"/>
          </a:xfrm>
        </p:spPr>
        <p:txBody>
          <a:bodyPr>
            <a:normAutofit/>
          </a:bodyPr>
          <a:lstStyle/>
          <a:p>
            <a:pPr marL="411480" eaLnBrk="1" fontAlgn="auto" hangingPunct="1">
              <a:lnSpc>
                <a:spcPts val="4500"/>
              </a:lnSpc>
              <a:spcAft>
                <a:spcPts val="0"/>
              </a:spcAft>
              <a:buSzPct val="50000"/>
              <a:buFont typeface="Wingdings"/>
              <a:buNone/>
              <a:defRPr/>
            </a:pPr>
            <a:r>
              <a:rPr lang="en-US" altLang="zh-CN" sz="32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Pre-requisite</a:t>
            </a:r>
          </a:p>
          <a:p>
            <a:pPr marL="411480" eaLnBrk="1" fontAlgn="auto" hangingPunct="1">
              <a:lnSpc>
                <a:spcPts val="4500"/>
              </a:lnSpc>
              <a:spcAft>
                <a:spcPts val="0"/>
              </a:spcAft>
              <a:buSzPct val="50000"/>
              <a:buFont typeface="Wingdings"/>
              <a:buNone/>
              <a:defRPr/>
            </a:pPr>
            <a:r>
              <a:rPr lang="en-US" altLang="zh-CN" sz="32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Linux</a:t>
            </a:r>
          </a:p>
          <a:p>
            <a:pPr marL="411480" eaLnBrk="1" fontAlgn="auto" hangingPunct="1">
              <a:lnSpc>
                <a:spcPts val="4500"/>
              </a:lnSpc>
              <a:spcAft>
                <a:spcPts val="0"/>
              </a:spcAft>
              <a:buSzPct val="50000"/>
              <a:buFont typeface="Wingdings"/>
              <a:buNone/>
              <a:defRPr/>
            </a:pPr>
            <a:r>
              <a:rPr lang="en-US" altLang="zh-CN" sz="3200" dirty="0" smtClean="0"/>
              <a:t>Tools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3733800" y="1476375"/>
            <a:ext cx="4038600" cy="4314825"/>
          </a:xfrm>
        </p:spPr>
        <p:txBody>
          <a:bodyPr>
            <a:normAutofit/>
          </a:bodyPr>
          <a:lstStyle/>
          <a:p>
            <a:pPr marL="740664" lvl="1" eaLnBrk="1" fontAlgn="auto" hangingPunct="1">
              <a:spcAft>
                <a:spcPts val="0"/>
              </a:spcAft>
              <a:buSzPct val="70000"/>
              <a:buFont typeface="Wingdings" pitchFamily="2" charset="2"/>
              <a:buChar char="Ø"/>
              <a:defRPr/>
            </a:pPr>
            <a:endParaRPr lang="en-US" altLang="zh-CN" dirty="0" smtClean="0"/>
          </a:p>
          <a:p>
            <a:pPr marL="740664" lvl="1" eaLnBrk="1" fontAlgn="auto" hangingPunct="1">
              <a:spcAft>
                <a:spcPts val="0"/>
              </a:spcAft>
              <a:buSzPct val="70000"/>
              <a:buFont typeface="Wingdings" pitchFamily="2" charset="2"/>
              <a:buChar char="Ø"/>
              <a:defRPr/>
            </a:pPr>
            <a:endParaRPr lang="en-US" altLang="zh-CN" dirty="0" smtClean="0"/>
          </a:p>
          <a:p>
            <a:pPr marL="740664" lvl="1" eaLnBrk="1" fontAlgn="auto" hangingPunct="1">
              <a:spcAft>
                <a:spcPts val="0"/>
              </a:spcAft>
              <a:buSzPct val="70000"/>
              <a:buFont typeface="Wingdings" pitchFamily="2" charset="2"/>
              <a:buChar char="Ø"/>
              <a:defRPr/>
            </a:pPr>
            <a:r>
              <a:rPr lang="en-US" altLang="zh-CN" dirty="0" smtClean="0"/>
              <a:t>Software Installer</a:t>
            </a:r>
          </a:p>
          <a:p>
            <a:pPr marL="740664" lvl="1" eaLnBrk="1" fontAlgn="auto" hangingPunct="1">
              <a:spcAft>
                <a:spcPts val="0"/>
              </a:spcAft>
              <a:buSzPct val="70000"/>
              <a:buFont typeface="Wingdings"/>
              <a:buNone/>
              <a:defRPr/>
            </a:pPr>
            <a:r>
              <a:rPr lang="en-US" altLang="zh-CN" dirty="0" smtClean="0"/>
              <a:t>     </a:t>
            </a:r>
            <a:r>
              <a:rPr lang="en-US" altLang="zh-CN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Compressing and Archiving</a:t>
            </a:r>
          </a:p>
          <a:p>
            <a:pPr marL="740664" lvl="1" eaLnBrk="1" fontAlgn="auto" hangingPunct="1">
              <a:spcAft>
                <a:spcPts val="0"/>
              </a:spcAft>
              <a:buSzPct val="70000"/>
              <a:buFont typeface="Wingdings"/>
              <a:buNone/>
              <a:defRPr/>
            </a:pPr>
            <a:r>
              <a:rPr lang="en-US" altLang="zh-CN" dirty="0" smtClean="0"/>
              <a:t>     </a:t>
            </a:r>
            <a:r>
              <a:rPr lang="en-US" altLang="zh-CN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Remote Login</a:t>
            </a:r>
            <a:r>
              <a:rPr lang="en-US" altLang="zh-CN" dirty="0" smtClean="0"/>
              <a:t> </a:t>
            </a:r>
          </a:p>
          <a:p>
            <a:pPr marL="740664" lvl="1" eaLnBrk="1" fontAlgn="auto" hangingPunct="1">
              <a:spcAft>
                <a:spcPts val="0"/>
              </a:spcAft>
              <a:buSzPct val="70000"/>
              <a:buFont typeface="Wingdings"/>
              <a:buNone/>
              <a:defRPr/>
            </a:pPr>
            <a:r>
              <a:rPr lang="en-US" altLang="zh-CN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    Text Editor</a:t>
            </a:r>
            <a:r>
              <a:rPr lang="en-US" altLang="zh-CN" dirty="0" smtClean="0"/>
              <a:t>   </a:t>
            </a:r>
            <a:endParaRPr lang="en-US" altLang="zh-CN" dirty="0" smtClean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marL="740664" lvl="1" eaLnBrk="1" fontAlgn="auto" hangingPunct="1">
              <a:spcAft>
                <a:spcPts val="0"/>
              </a:spcAft>
              <a:buSzPct val="70000"/>
              <a:buFont typeface="Wingdings"/>
              <a:buNone/>
              <a:defRPr/>
            </a:pPr>
            <a:r>
              <a:rPr lang="en-US" altLang="zh-CN" dirty="0" smtClean="0"/>
              <a:t>     </a:t>
            </a:r>
            <a:endParaRPr lang="en-US" altLang="zh-CN" dirty="0" smtClean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marL="740664" lvl="1" eaLnBrk="1" fontAlgn="auto" hangingPunct="1">
              <a:spcAft>
                <a:spcPts val="0"/>
              </a:spcAft>
              <a:buSzPct val="70000"/>
              <a:buFont typeface="Wingdings"/>
              <a:buNone/>
              <a:defRPr/>
            </a:pPr>
            <a:r>
              <a:rPr lang="en-US" altLang="zh-CN" dirty="0" smtClean="0"/>
              <a:t>     </a:t>
            </a:r>
          </a:p>
          <a:p>
            <a:pPr marL="740664" lvl="1" eaLnBrk="1" fontAlgn="auto" hangingPunct="1">
              <a:spcAft>
                <a:spcPts val="0"/>
              </a:spcAft>
              <a:buSzPct val="70000"/>
              <a:buFont typeface="Wingdings" pitchFamily="2" charset="2"/>
              <a:buChar char="Ø"/>
              <a:defRPr/>
            </a:pPr>
            <a:endParaRPr lang="en-US" altLang="zh-CN" dirty="0" smtClean="0"/>
          </a:p>
          <a:p>
            <a:pPr marL="740664" lvl="1" eaLnBrk="1" fontAlgn="auto" hangingPunct="1">
              <a:spcAft>
                <a:spcPts val="0"/>
              </a:spcAft>
              <a:buSzPct val="70000"/>
              <a:buFont typeface="Wingdings" pitchFamily="2" charset="2"/>
              <a:buChar char="Ø"/>
              <a:defRPr/>
            </a:pPr>
            <a:endParaRPr lang="en-US" altLang="zh-CN" dirty="0" smtClean="0"/>
          </a:p>
        </p:txBody>
      </p:sp>
      <p:sp>
        <p:nvSpPr>
          <p:cNvPr id="56325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12A7689-6936-4967-A1ED-754370EBCA4F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43</a:t>
            </a:fld>
            <a:endParaRPr lang="en-US" altLang="zh-CN" smtClean="0"/>
          </a:p>
        </p:txBody>
      </p:sp>
      <p:sp>
        <p:nvSpPr>
          <p:cNvPr id="8" name="Rectangle 7"/>
          <p:cNvSpPr/>
          <p:nvPr/>
        </p:nvSpPr>
        <p:spPr>
          <a:xfrm>
            <a:off x="1143000" y="2743200"/>
            <a:ext cx="2895600" cy="609600"/>
          </a:xfrm>
          <a:prstGeom prst="rect">
            <a:avLst/>
          </a:prstGeom>
          <a:noFill/>
          <a:ln w="28575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4038600" y="2133600"/>
            <a:ext cx="3657600" cy="2743200"/>
          </a:xfrm>
          <a:prstGeom prst="rect">
            <a:avLst/>
          </a:prstGeom>
          <a:noFill/>
          <a:ln w="28575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3962400" y="2743200"/>
            <a:ext cx="304800" cy="609600"/>
          </a:xfrm>
          <a:prstGeom prst="rect">
            <a:avLst/>
          </a:prstGeom>
          <a:solidFill>
            <a:schemeClr val="bg1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200000"/>
                  </a:schemeClr>
                </a:solidFill>
              </a:rPr>
              <a:t>VERSION CONTROL</a:t>
            </a:r>
            <a:endParaRPr lang="zh-CN" altLang="en-US" dirty="0">
              <a:solidFill>
                <a:schemeClr val="tx2">
                  <a:satMod val="200000"/>
                </a:schemeClr>
              </a:solidFill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7924800" cy="2286000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solidFill>
                  <a:srgbClr val="FF9966"/>
                </a:solidFill>
              </a:rPr>
              <a:t>APT</a:t>
            </a:r>
            <a:r>
              <a:rPr lang="en-US" altLang="zh-CN" sz="3200" dirty="0" smtClean="0"/>
              <a:t> </a:t>
            </a:r>
            <a:r>
              <a:rPr lang="en-US" altLang="zh-CN" sz="2800" dirty="0" smtClean="0"/>
              <a:t>(</a:t>
            </a:r>
            <a:r>
              <a:rPr lang="en-US" altLang="zh-CN" sz="2800" dirty="0" smtClean="0">
                <a:solidFill>
                  <a:srgbClr val="FF9966"/>
                </a:solidFill>
              </a:rPr>
              <a:t>A</a:t>
            </a:r>
            <a:r>
              <a:rPr lang="en-US" altLang="zh-CN" sz="2800" dirty="0" smtClean="0"/>
              <a:t>dvanced </a:t>
            </a:r>
            <a:r>
              <a:rPr lang="en-US" altLang="zh-CN" sz="2800" dirty="0" smtClean="0">
                <a:solidFill>
                  <a:srgbClr val="FF9966"/>
                </a:solidFill>
              </a:rPr>
              <a:t>P</a:t>
            </a:r>
            <a:r>
              <a:rPr lang="en-US" altLang="zh-CN" sz="2800" dirty="0" smtClean="0"/>
              <a:t>ackage </a:t>
            </a:r>
            <a:r>
              <a:rPr lang="en-US" altLang="zh-CN" sz="2800" dirty="0" smtClean="0">
                <a:solidFill>
                  <a:srgbClr val="FF9966"/>
                </a:solidFill>
              </a:rPr>
              <a:t>T</a:t>
            </a:r>
            <a:r>
              <a:rPr lang="en-US" altLang="zh-CN" sz="2800" dirty="0" smtClean="0"/>
              <a:t>ools)</a:t>
            </a:r>
            <a:endParaRPr lang="en-US" altLang="zh-CN" sz="3200" dirty="0" smtClean="0"/>
          </a:p>
          <a:p>
            <a:pPr marL="740664" lvl="1" eaLnBrk="1" fontAlgn="auto" hangingPunct="1">
              <a:spcAft>
                <a:spcPts val="0"/>
              </a:spcAft>
              <a:buClr>
                <a:srgbClr val="009DD9"/>
              </a:buClr>
              <a:buFont typeface="Wingdings"/>
              <a:buChar char=""/>
              <a:defRPr/>
            </a:pPr>
            <a:r>
              <a:rPr lang="en-US" altLang="zh-CN" sz="2800" dirty="0" smtClean="0">
                <a:solidFill>
                  <a:prstClr val="white"/>
                </a:solidFill>
              </a:rPr>
              <a:t>A management system for software packages</a:t>
            </a:r>
          </a:p>
          <a:p>
            <a:pPr marL="740664" lvl="1" eaLnBrk="1" fontAlgn="auto" hangingPunct="1">
              <a:spcAft>
                <a:spcPts val="0"/>
              </a:spcAft>
              <a:buClr>
                <a:srgbClr val="009DD9"/>
              </a:buClr>
              <a:buFont typeface="Wingdings"/>
              <a:buChar char=""/>
              <a:defRPr/>
            </a:pPr>
            <a:r>
              <a:rPr lang="en-US" altLang="zh-CN" sz="2800" dirty="0" smtClean="0">
                <a:solidFill>
                  <a:prstClr val="white"/>
                </a:solidFill>
              </a:rPr>
              <a:t>Package resource list for APT:  </a:t>
            </a:r>
          </a:p>
          <a:p>
            <a:pPr marL="996252" lvl="2" eaLnBrk="1" fontAlgn="auto" hangingPunct="1">
              <a:spcAft>
                <a:spcPts val="0"/>
              </a:spcAft>
              <a:buClr>
                <a:srgbClr val="009DD9"/>
              </a:buClr>
              <a:buFont typeface="Wingdings"/>
              <a:buChar char=""/>
              <a:defRPr/>
            </a:pPr>
            <a:r>
              <a:rPr lang="en-US" altLang="zh-CN" sz="2000" b="1" dirty="0">
                <a:solidFill>
                  <a:srgbClr val="FF0066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altLang="zh-CN" sz="2000" b="1" dirty="0" err="1">
                <a:solidFill>
                  <a:srgbClr val="FF0066"/>
                </a:solidFill>
                <a:latin typeface="Courier New" pitchFamily="49" charset="0"/>
                <a:cs typeface="Courier New" pitchFamily="49" charset="0"/>
              </a:rPr>
              <a:t>etc</a:t>
            </a:r>
            <a:r>
              <a:rPr lang="en-US" altLang="zh-CN" sz="2000" b="1" dirty="0">
                <a:solidFill>
                  <a:srgbClr val="FF0066"/>
                </a:solidFill>
                <a:latin typeface="Courier New" pitchFamily="49" charset="0"/>
                <a:cs typeface="Courier New" pitchFamily="49" charset="0"/>
              </a:rPr>
              <a:t>/apt/</a:t>
            </a:r>
            <a:r>
              <a:rPr lang="en-US" altLang="zh-CN" sz="2000" b="1" dirty="0" err="1">
                <a:solidFill>
                  <a:srgbClr val="FF0066"/>
                </a:solidFill>
                <a:latin typeface="Courier New" pitchFamily="49" charset="0"/>
                <a:cs typeface="Courier New" pitchFamily="49" charset="0"/>
              </a:rPr>
              <a:t>sources.list</a:t>
            </a:r>
            <a:endParaRPr lang="en-US" altLang="zh-CN" sz="2000" b="1" dirty="0">
              <a:solidFill>
                <a:srgbClr val="FF00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EDC86BD-2DC5-4A05-9B5D-20830C7260C0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44</a:t>
            </a:fld>
            <a:endParaRPr lang="en-US" altLang="zh-CN" smtClean="0"/>
          </a:p>
        </p:txBody>
      </p:sp>
      <p:grpSp>
        <p:nvGrpSpPr>
          <p:cNvPr id="48" name="Group 47"/>
          <p:cNvGrpSpPr/>
          <p:nvPr/>
        </p:nvGrpSpPr>
        <p:grpSpPr>
          <a:xfrm>
            <a:off x="365760" y="4343400"/>
            <a:ext cx="8778240" cy="2095619"/>
            <a:chOff x="365760" y="4343400"/>
            <a:chExt cx="8778240" cy="2095619"/>
          </a:xfrm>
        </p:grpSpPr>
        <p:grpSp>
          <p:nvGrpSpPr>
            <p:cNvPr id="49" name="Group 48"/>
            <p:cNvGrpSpPr/>
            <p:nvPr/>
          </p:nvGrpSpPr>
          <p:grpSpPr>
            <a:xfrm>
              <a:off x="365760" y="4343400"/>
              <a:ext cx="8778240" cy="2095619"/>
              <a:chOff x="365760" y="4343400"/>
              <a:chExt cx="8778240" cy="2095619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365760" y="4343400"/>
                <a:ext cx="8778240" cy="1323439"/>
              </a:xfrm>
              <a:prstGeom prst="rect">
                <a:avLst/>
              </a:prstGeom>
              <a:solidFill>
                <a:srgbClr val="FFFFCD"/>
              </a:solidFill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lvl="1" indent="-739775" eaLnBrk="1" hangingPunct="1">
                  <a:buNone/>
                </a:pPr>
                <a:r>
                  <a:rPr lang="en-US" sz="2000" b="1" dirty="0" smtClean="0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rPr>
                  <a:t>  $ cat /</a:t>
                </a:r>
                <a:r>
                  <a:rPr lang="en-US" sz="2000" b="1" dirty="0" err="1" smtClean="0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rPr>
                  <a:t>etc</a:t>
                </a:r>
                <a:r>
                  <a:rPr lang="en-US" sz="2000" b="1" dirty="0" smtClean="0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rPr>
                  <a:t>/apt/</a:t>
                </a:r>
                <a:r>
                  <a:rPr lang="en-US" sz="2000" b="1" dirty="0" err="1" smtClean="0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rPr>
                  <a:t>source.list</a:t>
                </a:r>
                <a:r>
                  <a:rPr lang="en-US" sz="2000" b="1" dirty="0" smtClean="0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</a:p>
              <a:p>
                <a:pPr lvl="1" indent="-739775" eaLnBrk="1" hangingPunct="1">
                  <a:buNone/>
                </a:pPr>
                <a:r>
                  <a:rPr lang="en-US" sz="2000" dirty="0" smtClean="0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rPr>
                  <a:t>  ... </a:t>
                </a:r>
              </a:p>
              <a:p>
                <a:pPr lvl="1" indent="-739775" eaLnBrk="1" hangingPunct="1">
                  <a:buNone/>
                </a:pPr>
                <a:r>
                  <a:rPr lang="en-US" sz="2000" dirty="0" smtClean="0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rPr>
                  <a:t>  deb     http://ftp.sjtu.edu.cn/debian/ squeeze main </a:t>
                </a:r>
              </a:p>
              <a:p>
                <a:pPr lvl="1" indent="-739775" eaLnBrk="1" hangingPunct="1">
                  <a:buNone/>
                </a:pPr>
                <a:r>
                  <a:rPr lang="en-US" sz="2000" dirty="0" smtClean="0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rPr>
                  <a:t>  </a:t>
                </a:r>
                <a:r>
                  <a:rPr lang="en-US" sz="2000" dirty="0" err="1" smtClean="0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rPr>
                  <a:t>dbe-src</a:t>
                </a:r>
                <a:r>
                  <a:rPr lang="en-US" sz="2000" dirty="0" smtClean="0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rPr>
                  <a:t> http://ftp.sjtu.edu.cn/debian/ squeeze main </a:t>
                </a:r>
                <a:endParaRPr lang="en-US" altLang="zh-CN" sz="2000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365760" y="5638800"/>
                <a:ext cx="8778240" cy="800219"/>
              </a:xfrm>
              <a:prstGeom prst="rect">
                <a:avLst/>
              </a:prstGeom>
              <a:solidFill>
                <a:srgbClr val="FFFFCD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rPr>
                  <a:t>  type    URI of source                  </a:t>
                </a:r>
                <a:r>
                  <a:rPr lang="en-US" sz="2000" b="1" dirty="0" err="1" smtClean="0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rPr>
                  <a:t>dist</a:t>
                </a:r>
                <a:r>
                  <a:rPr lang="en-US" sz="2000" b="1" dirty="0" smtClean="0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rPr>
                  <a:t>    comp</a:t>
                </a:r>
              </a:p>
              <a:p>
                <a:endParaRPr lang="en-US" sz="800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r>
                  <a:rPr lang="en-US" dirty="0" smtClean="0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rPr>
                  <a:t>  URI type: http, ftp, </a:t>
                </a:r>
                <a:r>
                  <a:rPr lang="en-US" dirty="0" err="1" smtClean="0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rPr>
                  <a:t>cdrom</a:t>
                </a:r>
                <a:r>
                  <a:rPr lang="en-US" dirty="0" smtClean="0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rPr>
                  <a:t>, file, </a:t>
                </a:r>
                <a:r>
                  <a:rPr lang="en-US" dirty="0" err="1" smtClean="0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rPr>
                  <a:t>ssh</a:t>
                </a:r>
                <a:r>
                  <a:rPr lang="en-US" dirty="0" smtClean="0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rPr>
                  <a:t> ...</a:t>
                </a:r>
              </a:p>
            </p:txBody>
          </p:sp>
        </p:grpSp>
        <p:cxnSp>
          <p:nvCxnSpPr>
            <p:cNvPr id="50" name="Straight Connector 49"/>
            <p:cNvCxnSpPr/>
            <p:nvPr/>
          </p:nvCxnSpPr>
          <p:spPr>
            <a:xfrm>
              <a:off x="609600" y="5638800"/>
              <a:ext cx="8153400" cy="1588"/>
            </a:xfrm>
            <a:prstGeom prst="line">
              <a:avLst/>
            </a:prstGeom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533400" y="4388068"/>
              <a:ext cx="8382000" cy="19812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53"/>
          <p:cNvSpPr/>
          <p:nvPr/>
        </p:nvSpPr>
        <p:spPr>
          <a:xfrm>
            <a:off x="6629400" y="5005118"/>
            <a:ext cx="1219200" cy="1014681"/>
          </a:xfrm>
          <a:prstGeom prst="rect">
            <a:avLst/>
          </a:prstGeom>
          <a:noFill/>
          <a:ln w="28575">
            <a:solidFill>
              <a:srgbClr val="FF3F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7848600" y="5005118"/>
            <a:ext cx="762000" cy="1014682"/>
          </a:xfrm>
          <a:prstGeom prst="rect">
            <a:avLst/>
          </a:prstGeom>
          <a:noFill/>
          <a:ln w="28575">
            <a:solidFill>
              <a:srgbClr val="FF3F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685800" y="5005118"/>
            <a:ext cx="1219200" cy="1014682"/>
          </a:xfrm>
          <a:prstGeom prst="rect">
            <a:avLst/>
          </a:prstGeom>
          <a:noFill/>
          <a:ln w="28575">
            <a:solidFill>
              <a:srgbClr val="FF3F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905000" y="5005118"/>
            <a:ext cx="4724400" cy="1014682"/>
          </a:xfrm>
          <a:prstGeom prst="rect">
            <a:avLst/>
          </a:prstGeom>
          <a:noFill/>
          <a:ln w="28575">
            <a:solidFill>
              <a:srgbClr val="FF3F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914400" y="6416675"/>
            <a:ext cx="55626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sz="1600" dirty="0"/>
              <a:t>Institute of Parallel and Distributed </a:t>
            </a:r>
            <a:r>
              <a:rPr lang="en-US" altLang="zh-CN" sz="1600" dirty="0" smtClean="0"/>
              <a:t>Systems </a:t>
            </a:r>
            <a:r>
              <a:rPr lang="en-US" altLang="zh-CN" sz="1600" dirty="0"/>
              <a:t>(iPads</a:t>
            </a:r>
            <a:r>
              <a:rPr lang="en-US" altLang="zh-CN" sz="1600" dirty="0" smtClean="0"/>
              <a:t>), SJTU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4000681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6" grpId="0" animBg="1"/>
      <p:bldP spid="5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200000"/>
                  </a:schemeClr>
                </a:solidFill>
              </a:rPr>
              <a:t>VERSION CONTROL</a:t>
            </a:r>
            <a:endParaRPr lang="zh-CN" altLang="en-US" dirty="0">
              <a:solidFill>
                <a:schemeClr val="tx2">
                  <a:satMod val="200000"/>
                </a:schemeClr>
              </a:solidFill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7924800" cy="4724400"/>
          </a:xfrm>
        </p:spPr>
        <p:txBody>
          <a:bodyPr/>
          <a:lstStyle/>
          <a:p>
            <a:pPr lvl="0" eaLnBrk="1" hangingPunct="1">
              <a:buClr>
                <a:srgbClr val="DBF5F9"/>
              </a:buClr>
            </a:pPr>
            <a:r>
              <a:rPr lang="en-US" altLang="zh-CN" sz="3200" dirty="0">
                <a:solidFill>
                  <a:srgbClr val="FF9966"/>
                </a:solidFill>
              </a:rPr>
              <a:t>APT</a:t>
            </a:r>
            <a:r>
              <a:rPr lang="en-US" altLang="zh-CN" sz="3200" dirty="0">
                <a:solidFill>
                  <a:prstClr val="white"/>
                </a:solidFill>
              </a:rPr>
              <a:t> </a:t>
            </a:r>
            <a:r>
              <a:rPr lang="en-US" altLang="zh-CN" sz="2800" dirty="0">
                <a:solidFill>
                  <a:prstClr val="white"/>
                </a:solidFill>
              </a:rPr>
              <a:t>(</a:t>
            </a:r>
            <a:r>
              <a:rPr lang="en-US" altLang="zh-CN" sz="2800" dirty="0">
                <a:solidFill>
                  <a:srgbClr val="FF9966"/>
                </a:solidFill>
              </a:rPr>
              <a:t>A</a:t>
            </a:r>
            <a:r>
              <a:rPr lang="en-US" altLang="zh-CN" sz="2800" dirty="0">
                <a:solidFill>
                  <a:prstClr val="white"/>
                </a:solidFill>
              </a:rPr>
              <a:t>dvanced </a:t>
            </a:r>
            <a:r>
              <a:rPr lang="en-US" altLang="zh-CN" sz="2800" dirty="0">
                <a:solidFill>
                  <a:srgbClr val="FF9966"/>
                </a:solidFill>
              </a:rPr>
              <a:t>P</a:t>
            </a:r>
            <a:r>
              <a:rPr lang="en-US" altLang="zh-CN" sz="2800" dirty="0">
                <a:solidFill>
                  <a:prstClr val="white"/>
                </a:solidFill>
              </a:rPr>
              <a:t>ackage </a:t>
            </a:r>
            <a:r>
              <a:rPr lang="en-US" altLang="zh-CN" sz="2800" dirty="0">
                <a:solidFill>
                  <a:srgbClr val="FF9966"/>
                </a:solidFill>
              </a:rPr>
              <a:t>T</a:t>
            </a:r>
            <a:r>
              <a:rPr lang="en-US" altLang="zh-CN" sz="2800" dirty="0">
                <a:solidFill>
                  <a:prstClr val="white"/>
                </a:solidFill>
              </a:rPr>
              <a:t>ools)</a:t>
            </a:r>
            <a:endParaRPr lang="en-US" altLang="zh-CN" sz="3200" dirty="0">
              <a:solidFill>
                <a:prstClr val="white"/>
              </a:solidFill>
            </a:endParaRPr>
          </a:p>
          <a:p>
            <a:pPr marL="740664" lvl="1" eaLnBrk="1" fontAlgn="auto" hangingPunct="1">
              <a:spcAft>
                <a:spcPts val="0"/>
              </a:spcAft>
              <a:buClr>
                <a:srgbClr val="009DD9"/>
              </a:buClr>
              <a:buFont typeface="Wingdings"/>
              <a:buChar char=""/>
              <a:defRPr/>
            </a:pPr>
            <a:r>
              <a:rPr lang="en-US" altLang="zh-CN" sz="2800" dirty="0" smtClean="0">
                <a:solidFill>
                  <a:prstClr val="white"/>
                </a:solidFill>
              </a:rPr>
              <a:t>apt-get</a:t>
            </a:r>
            <a:r>
              <a:rPr lang="en-US" altLang="zh-CN" sz="2800" dirty="0">
                <a:solidFill>
                  <a:prstClr val="white"/>
                </a:solidFill>
              </a:rPr>
              <a:t>: </a:t>
            </a:r>
            <a:r>
              <a:rPr lang="en-US" altLang="zh-CN" sz="2800" i="1" dirty="0">
                <a:solidFill>
                  <a:prstClr val="white"/>
                </a:solidFill>
              </a:rPr>
              <a:t>command-line tool</a:t>
            </a:r>
          </a:p>
          <a:p>
            <a:pPr marL="996252" lvl="2" eaLnBrk="1" fontAlgn="auto" hangingPunct="1">
              <a:spcAft>
                <a:spcPts val="0"/>
              </a:spcAft>
              <a:buClr>
                <a:srgbClr val="009DD9"/>
              </a:buClr>
              <a:buFont typeface="Wingdings"/>
              <a:buChar char=""/>
              <a:defRPr/>
            </a:pPr>
            <a:r>
              <a:rPr lang="en-US" altLang="zh-CN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update	</a:t>
            </a:r>
            <a:r>
              <a:rPr lang="en-US" altLang="zh-CN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e.g. &gt;</a:t>
            </a:r>
            <a:r>
              <a:rPr lang="en-US" altLang="zh-CN" sz="20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apt-get </a:t>
            </a:r>
            <a:r>
              <a:rPr lang="en-US" altLang="zh-CN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update</a:t>
            </a:r>
            <a:endParaRPr lang="en-US" altLang="zh-CN" b="1" dirty="0">
              <a:solidFill>
                <a:schemeClr val="accent2">
                  <a:lumMod val="20000"/>
                  <a:lumOff val="8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996252" lvl="2" eaLnBrk="1" fontAlgn="auto" hangingPunct="1">
              <a:spcAft>
                <a:spcPts val="0"/>
              </a:spcAft>
              <a:buClr>
                <a:srgbClr val="009DD9"/>
              </a:buClr>
              <a:buFont typeface="Wingdings"/>
              <a:buChar char=""/>
              <a:defRPr/>
            </a:pPr>
            <a:r>
              <a:rPr lang="en-US" altLang="zh-CN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install	</a:t>
            </a:r>
            <a:r>
              <a:rPr lang="en-US" altLang="zh-CN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e.g. &gt;</a:t>
            </a:r>
            <a:r>
              <a:rPr lang="en-US" altLang="zh-CN" sz="20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apt-get </a:t>
            </a:r>
            <a:r>
              <a:rPr lang="en-US" altLang="zh-CN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install </a:t>
            </a:r>
            <a:r>
              <a:rPr lang="en-US" altLang="zh-CN" sz="20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htop</a:t>
            </a:r>
            <a:endParaRPr lang="en-US" altLang="zh-CN" sz="2000" dirty="0">
              <a:solidFill>
                <a:schemeClr val="accent2">
                  <a:lumMod val="20000"/>
                  <a:lumOff val="8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996252" lvl="2" eaLnBrk="1" fontAlgn="auto" hangingPunct="1">
              <a:spcAft>
                <a:spcPts val="0"/>
              </a:spcAft>
              <a:buClr>
                <a:srgbClr val="009DD9"/>
              </a:buClr>
              <a:buFont typeface="Wingdings"/>
              <a:buChar char=""/>
              <a:defRPr/>
            </a:pPr>
            <a:r>
              <a:rPr lang="en-US" altLang="zh-CN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remove	</a:t>
            </a:r>
            <a:r>
              <a:rPr lang="en-US" altLang="zh-CN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e.g. </a:t>
            </a:r>
            <a:r>
              <a:rPr lang="en-US" altLang="zh-CN" sz="20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&gt;apt-get </a:t>
            </a:r>
            <a:r>
              <a:rPr lang="en-US" altLang="zh-CN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remove </a:t>
            </a:r>
            <a:r>
              <a:rPr lang="en-US" altLang="zh-CN" sz="20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htop</a:t>
            </a:r>
            <a:endParaRPr lang="en-US" altLang="zh-CN" sz="2000" dirty="0">
              <a:solidFill>
                <a:schemeClr val="accent2">
                  <a:lumMod val="20000"/>
                  <a:lumOff val="8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996252" lvl="2" eaLnBrk="1" fontAlgn="auto" hangingPunct="1">
              <a:spcAft>
                <a:spcPts val="0"/>
              </a:spcAft>
              <a:buClr>
                <a:srgbClr val="009DD9"/>
              </a:buClr>
              <a:buFont typeface="Wingdings"/>
              <a:buChar char=""/>
              <a:defRPr/>
            </a:pPr>
            <a:r>
              <a:rPr lang="en-US" altLang="zh-CN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upgrade	</a:t>
            </a:r>
            <a:r>
              <a:rPr lang="en-US" altLang="zh-CN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e.g. </a:t>
            </a:r>
            <a:r>
              <a:rPr lang="en-US" altLang="zh-CN" sz="20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&gt;apt-get </a:t>
            </a:r>
            <a:r>
              <a:rPr lang="en-US" altLang="zh-CN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upgrade </a:t>
            </a:r>
            <a:r>
              <a:rPr lang="en-US" altLang="zh-CN" sz="2000" dirty="0" err="1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htop</a:t>
            </a:r>
            <a:endParaRPr lang="en-US" altLang="zh-CN" sz="2000" dirty="0" smtClean="0">
              <a:solidFill>
                <a:schemeClr val="accent2">
                  <a:lumMod val="20000"/>
                  <a:lumOff val="8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996252" lvl="2" eaLnBrk="1" fontAlgn="auto" hangingPunct="1">
              <a:spcAft>
                <a:spcPts val="0"/>
              </a:spcAft>
              <a:buClr>
                <a:srgbClr val="009DD9"/>
              </a:buClr>
              <a:buFont typeface="Wingdings"/>
              <a:buChar char=""/>
              <a:defRPr/>
            </a:pPr>
            <a:endParaRPr lang="en-US" altLang="zh-CN" sz="800" dirty="0">
              <a:solidFill>
                <a:srgbClr val="FF0066"/>
              </a:solidFill>
              <a:latin typeface="Courier New" pitchFamily="49" charset="0"/>
              <a:cs typeface="Courier New" pitchFamily="49" charset="0"/>
            </a:endParaRPr>
          </a:p>
          <a:p>
            <a:pPr marL="740664" lvl="1" eaLnBrk="1" fontAlgn="auto" hangingPunct="1">
              <a:spcAft>
                <a:spcPts val="0"/>
              </a:spcAft>
              <a:buClr>
                <a:srgbClr val="009DD9"/>
              </a:buClr>
              <a:buFont typeface="Wingdings"/>
              <a:buChar char=""/>
              <a:defRPr/>
            </a:pPr>
            <a:r>
              <a:rPr lang="en-US" altLang="zh-CN" sz="2800" dirty="0" smtClean="0">
                <a:solidFill>
                  <a:prstClr val="white"/>
                </a:solidFill>
                <a:cs typeface="Courier New" pitchFamily="49" charset="0"/>
              </a:rPr>
              <a:t>apt-cache: </a:t>
            </a:r>
            <a:r>
              <a:rPr lang="en-US" altLang="zh-CN" sz="2800" i="1" dirty="0" smtClean="0">
                <a:solidFill>
                  <a:prstClr val="white"/>
                </a:solidFill>
                <a:cs typeface="Courier New" pitchFamily="49" charset="0"/>
              </a:rPr>
              <a:t>cache manipulator</a:t>
            </a:r>
            <a:endParaRPr lang="en-US" altLang="zh-CN" sz="2800" i="1" dirty="0" smtClean="0">
              <a:solidFill>
                <a:prstClr val="white"/>
              </a:solidFill>
            </a:endParaRPr>
          </a:p>
          <a:p>
            <a:pPr marL="996252" lvl="2" eaLnBrk="1" fontAlgn="auto" hangingPunct="1">
              <a:spcAft>
                <a:spcPts val="0"/>
              </a:spcAft>
              <a:buClr>
                <a:srgbClr val="009DD9"/>
              </a:buClr>
              <a:buFont typeface="Wingdings"/>
              <a:buChar char=""/>
              <a:defRPr/>
            </a:pPr>
            <a:r>
              <a:rPr lang="en-US" altLang="zh-CN" b="1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search	</a:t>
            </a:r>
            <a:r>
              <a:rPr lang="en-US" altLang="zh-CN" sz="20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e.g. &gt;apt-cache search </a:t>
            </a:r>
            <a:r>
              <a:rPr lang="en-US" altLang="zh-CN" sz="2000" dirty="0" err="1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htop</a:t>
            </a:r>
            <a:endParaRPr lang="en-US" altLang="zh-CN" sz="2000" dirty="0" smtClean="0">
              <a:solidFill>
                <a:schemeClr val="accent2">
                  <a:lumMod val="20000"/>
                  <a:lumOff val="8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996252" lvl="2" eaLnBrk="1" fontAlgn="auto" hangingPunct="1">
              <a:spcAft>
                <a:spcPts val="0"/>
              </a:spcAft>
              <a:buClr>
                <a:srgbClr val="009DD9"/>
              </a:buClr>
              <a:buFont typeface="Wingdings"/>
              <a:buChar char=""/>
              <a:defRPr/>
            </a:pPr>
            <a:r>
              <a:rPr lang="en-US" altLang="zh-CN" b="1" dirty="0" err="1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showpkg</a:t>
            </a:r>
            <a:r>
              <a:rPr lang="en-US" altLang="zh-CN" b="1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e.g. &gt;apt-cache </a:t>
            </a:r>
            <a:r>
              <a:rPr lang="en-US" altLang="zh-CN" sz="2000" dirty="0" err="1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showpkg</a:t>
            </a:r>
            <a:r>
              <a:rPr lang="en-US" altLang="zh-CN" sz="20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dirty="0" err="1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htop</a:t>
            </a:r>
            <a:endParaRPr lang="en-US" altLang="zh-CN" sz="2000" dirty="0" smtClean="0">
              <a:solidFill>
                <a:schemeClr val="accent2">
                  <a:lumMod val="20000"/>
                  <a:lumOff val="8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EDC86BD-2DC5-4A05-9B5D-20830C7260C0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45</a:t>
            </a:fld>
            <a:endParaRPr lang="en-US" altLang="zh-CN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914400" y="6416675"/>
            <a:ext cx="55626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sz="1600" dirty="0"/>
              <a:t>Institute of Parallel and Distributed </a:t>
            </a:r>
            <a:r>
              <a:rPr lang="en-US" altLang="zh-CN" sz="1600" dirty="0" smtClean="0"/>
              <a:t>Systems </a:t>
            </a:r>
            <a:r>
              <a:rPr lang="en-US" altLang="zh-CN" sz="1600" dirty="0"/>
              <a:t>(iPads</a:t>
            </a:r>
            <a:r>
              <a:rPr lang="en-US" altLang="zh-CN" sz="1600" dirty="0" smtClean="0"/>
              <a:t>), SJTU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62941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200000"/>
                  </a:schemeClr>
                </a:solidFill>
              </a:rPr>
              <a:t>VERSION CONTROL</a:t>
            </a:r>
            <a:endParaRPr lang="zh-CN" altLang="en-US" dirty="0">
              <a:solidFill>
                <a:schemeClr val="tx2">
                  <a:satMod val="200000"/>
                </a:schemeClr>
              </a:solidFill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7924800" cy="4724400"/>
          </a:xfrm>
        </p:spPr>
        <p:txBody>
          <a:bodyPr/>
          <a:lstStyle/>
          <a:p>
            <a:pPr lvl="0" eaLnBrk="1" hangingPunct="1">
              <a:buClr>
                <a:srgbClr val="DBF5F9"/>
              </a:buClr>
            </a:pPr>
            <a:r>
              <a:rPr lang="en-US" altLang="zh-CN" sz="3200" dirty="0">
                <a:solidFill>
                  <a:srgbClr val="FF9966"/>
                </a:solidFill>
              </a:rPr>
              <a:t>APT</a:t>
            </a:r>
            <a:r>
              <a:rPr lang="en-US" altLang="zh-CN" sz="3200" dirty="0">
                <a:solidFill>
                  <a:prstClr val="white"/>
                </a:solidFill>
              </a:rPr>
              <a:t> </a:t>
            </a:r>
            <a:r>
              <a:rPr lang="en-US" altLang="zh-CN" sz="2800" dirty="0">
                <a:solidFill>
                  <a:prstClr val="white"/>
                </a:solidFill>
              </a:rPr>
              <a:t>(</a:t>
            </a:r>
            <a:r>
              <a:rPr lang="en-US" altLang="zh-CN" sz="2800" dirty="0">
                <a:solidFill>
                  <a:srgbClr val="FF9966"/>
                </a:solidFill>
              </a:rPr>
              <a:t>A</a:t>
            </a:r>
            <a:r>
              <a:rPr lang="en-US" altLang="zh-CN" sz="2800" dirty="0">
                <a:solidFill>
                  <a:prstClr val="white"/>
                </a:solidFill>
              </a:rPr>
              <a:t>dvanced </a:t>
            </a:r>
            <a:r>
              <a:rPr lang="en-US" altLang="zh-CN" sz="2800" dirty="0">
                <a:solidFill>
                  <a:srgbClr val="FF9966"/>
                </a:solidFill>
              </a:rPr>
              <a:t>P</a:t>
            </a:r>
            <a:r>
              <a:rPr lang="en-US" altLang="zh-CN" sz="2800" dirty="0">
                <a:solidFill>
                  <a:prstClr val="white"/>
                </a:solidFill>
              </a:rPr>
              <a:t>ackage </a:t>
            </a:r>
            <a:r>
              <a:rPr lang="en-US" altLang="zh-CN" sz="2800" dirty="0">
                <a:solidFill>
                  <a:srgbClr val="FF9966"/>
                </a:solidFill>
              </a:rPr>
              <a:t>T</a:t>
            </a:r>
            <a:r>
              <a:rPr lang="en-US" altLang="zh-CN" sz="2800" dirty="0">
                <a:solidFill>
                  <a:prstClr val="white"/>
                </a:solidFill>
              </a:rPr>
              <a:t>ools)</a:t>
            </a:r>
            <a:endParaRPr lang="en-US" altLang="zh-CN" sz="3200" dirty="0">
              <a:solidFill>
                <a:prstClr val="white"/>
              </a:solidFill>
            </a:endParaRPr>
          </a:p>
          <a:p>
            <a:pPr marL="740664" lvl="1" eaLnBrk="1" fontAlgn="auto" hangingPunct="1">
              <a:spcAft>
                <a:spcPts val="0"/>
              </a:spcAft>
              <a:buClr>
                <a:srgbClr val="009DD9"/>
              </a:buClr>
              <a:buFont typeface="Wingdings"/>
              <a:buChar char=""/>
              <a:defRPr/>
            </a:pPr>
            <a:r>
              <a:rPr lang="en-US" altLang="zh-CN" sz="2800" dirty="0" smtClean="0">
                <a:solidFill>
                  <a:prstClr val="white"/>
                </a:solidFill>
              </a:rPr>
              <a:t>example: </a:t>
            </a:r>
            <a:r>
              <a:rPr lang="en-US" altLang="zh-CN" sz="2800" i="1" dirty="0" smtClean="0">
                <a:solidFill>
                  <a:prstClr val="white"/>
                </a:solidFill>
              </a:rPr>
              <a:t>install vim</a:t>
            </a:r>
            <a:endParaRPr lang="en-US" altLang="zh-CN" sz="2800" i="1" dirty="0">
              <a:solidFill>
                <a:prstClr val="white"/>
              </a:solidFill>
            </a:endParaRPr>
          </a:p>
          <a:p>
            <a:pPr marL="996252" lvl="2" eaLnBrk="1" fontAlgn="auto" hangingPunct="1">
              <a:spcAft>
                <a:spcPts val="0"/>
              </a:spcAft>
              <a:buClr>
                <a:srgbClr val="009DD9"/>
              </a:buClr>
              <a:buFont typeface="Wingdings"/>
              <a:buChar char=""/>
              <a:defRPr/>
            </a:pPr>
            <a:r>
              <a:rPr lang="en-US" altLang="zh-CN" sz="20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altLang="zh-CN" sz="2000" dirty="0" err="1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su</a:t>
            </a:r>
            <a:r>
              <a:rPr lang="en-US" altLang="zh-CN" sz="2000" dirty="0" smtClean="0">
                <a:solidFill>
                  <a:srgbClr val="FF0066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altLang="zh-CN" b="1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	root user</a:t>
            </a:r>
            <a:endParaRPr lang="en-US" altLang="zh-CN" b="1" dirty="0">
              <a:solidFill>
                <a:prstClr val="white"/>
              </a:solidFill>
              <a:latin typeface="Courier New" pitchFamily="49" charset="0"/>
              <a:cs typeface="Courier New" pitchFamily="49" charset="0"/>
            </a:endParaRPr>
          </a:p>
          <a:p>
            <a:pPr marL="996252" lvl="2" eaLnBrk="1" fontAlgn="auto" hangingPunct="1">
              <a:spcAft>
                <a:spcPts val="0"/>
              </a:spcAft>
              <a:buClr>
                <a:srgbClr val="009DD9"/>
              </a:buClr>
              <a:buFont typeface="Wingdings"/>
              <a:buChar char=""/>
              <a:defRPr/>
            </a:pPr>
            <a:r>
              <a:rPr lang="en-US" altLang="zh-CN" sz="20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&gt;apt-get update</a:t>
            </a:r>
            <a:r>
              <a:rPr lang="en-US" altLang="zh-CN" sz="2000" dirty="0" smtClean="0">
                <a:solidFill>
                  <a:srgbClr val="FF0066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b="1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update apt list</a:t>
            </a:r>
            <a:endParaRPr lang="en-US" altLang="zh-CN" dirty="0">
              <a:solidFill>
                <a:srgbClr val="FF0066"/>
              </a:solidFill>
              <a:latin typeface="Courier New" pitchFamily="49" charset="0"/>
              <a:cs typeface="Courier New" pitchFamily="49" charset="0"/>
            </a:endParaRPr>
          </a:p>
          <a:p>
            <a:pPr marL="996252" lvl="2" eaLnBrk="1" fontAlgn="auto" hangingPunct="1">
              <a:spcAft>
                <a:spcPts val="0"/>
              </a:spcAft>
              <a:buClr>
                <a:srgbClr val="009DD9"/>
              </a:buClr>
              <a:buFont typeface="Wingdings"/>
              <a:buChar char=""/>
              <a:defRPr/>
            </a:pPr>
            <a:r>
              <a:rPr lang="en-US" altLang="zh-CN" sz="20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&gt;apt-cache search vim</a:t>
            </a:r>
            <a:r>
              <a:rPr lang="en-US" altLang="zh-CN" sz="2000" dirty="0" smtClean="0">
                <a:solidFill>
                  <a:srgbClr val="FF0066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search in cache</a:t>
            </a:r>
            <a:r>
              <a:rPr lang="en-US" altLang="zh-CN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	</a:t>
            </a:r>
            <a:endParaRPr lang="en-US" altLang="zh-CN" sz="2000" dirty="0">
              <a:solidFill>
                <a:srgbClr val="FF0066"/>
              </a:solidFill>
              <a:latin typeface="Courier New" pitchFamily="49" charset="0"/>
              <a:cs typeface="Courier New" pitchFamily="49" charset="0"/>
            </a:endParaRPr>
          </a:p>
          <a:p>
            <a:pPr marL="996252" lvl="2" eaLnBrk="1" fontAlgn="auto" hangingPunct="1">
              <a:spcAft>
                <a:spcPts val="0"/>
              </a:spcAft>
              <a:buClr>
                <a:srgbClr val="009DD9"/>
              </a:buClr>
              <a:buFont typeface="Wingdings"/>
              <a:buChar char=""/>
              <a:defRPr/>
            </a:pPr>
            <a:r>
              <a:rPr lang="en-US" altLang="zh-CN" sz="20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&gt;apt-get install vim</a:t>
            </a:r>
            <a:r>
              <a:rPr lang="en-US" altLang="zh-CN" sz="2000" dirty="0" smtClean="0">
                <a:solidFill>
                  <a:srgbClr val="FF0066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install vim</a:t>
            </a:r>
            <a:endParaRPr lang="en-US" altLang="zh-CN" sz="2000" dirty="0">
              <a:solidFill>
                <a:srgbClr val="FF0066"/>
              </a:solidFill>
              <a:latin typeface="Courier New" pitchFamily="49" charset="0"/>
              <a:cs typeface="Courier New" pitchFamily="49" charset="0"/>
            </a:endParaRPr>
          </a:p>
          <a:p>
            <a:pPr marL="996252" lvl="2" eaLnBrk="1" fontAlgn="auto" hangingPunct="1">
              <a:spcAft>
                <a:spcPts val="0"/>
              </a:spcAft>
              <a:buClr>
                <a:srgbClr val="009DD9"/>
              </a:buClr>
              <a:buFont typeface="Wingdings"/>
              <a:buChar char=""/>
              <a:defRPr/>
            </a:pPr>
            <a:r>
              <a:rPr lang="en-US" altLang="zh-CN" sz="20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&gt;man </a:t>
            </a:r>
            <a:r>
              <a:rPr lang="en-US" altLang="zh-CN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vim</a:t>
            </a:r>
            <a:r>
              <a:rPr lang="en-US" altLang="zh-CN" sz="2000" dirty="0">
                <a:solidFill>
                  <a:srgbClr val="FF0066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dirty="0" smtClean="0">
                <a:solidFill>
                  <a:srgbClr val="FF0066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b="1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manual of vim	</a:t>
            </a:r>
            <a:endParaRPr lang="en-US" altLang="zh-CN" sz="2000" dirty="0" smtClean="0">
              <a:solidFill>
                <a:srgbClr val="FF0066"/>
              </a:solidFill>
              <a:latin typeface="Courier New" pitchFamily="49" charset="0"/>
              <a:cs typeface="Courier New" pitchFamily="49" charset="0"/>
            </a:endParaRPr>
          </a:p>
          <a:p>
            <a:pPr marL="996252" lvl="2" eaLnBrk="1" fontAlgn="auto" hangingPunct="1">
              <a:spcAft>
                <a:spcPts val="0"/>
              </a:spcAft>
              <a:buClr>
                <a:srgbClr val="009DD9"/>
              </a:buClr>
              <a:buFont typeface="Wingdings"/>
              <a:buChar char=""/>
              <a:defRPr/>
            </a:pPr>
            <a:endParaRPr lang="en-US" altLang="zh-CN" sz="800" dirty="0">
              <a:solidFill>
                <a:srgbClr val="FF00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EDC86BD-2DC5-4A05-9B5D-20830C7260C0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46</a:t>
            </a:fld>
            <a:endParaRPr lang="en-US" altLang="zh-CN" smtClean="0"/>
          </a:p>
        </p:txBody>
      </p:sp>
      <p:sp>
        <p:nvSpPr>
          <p:cNvPr id="10" name="Rectangle 9"/>
          <p:cNvSpPr/>
          <p:nvPr/>
        </p:nvSpPr>
        <p:spPr>
          <a:xfrm>
            <a:off x="365760" y="4800600"/>
            <a:ext cx="8778240" cy="1692771"/>
          </a:xfrm>
          <a:prstGeom prst="rect">
            <a:avLst/>
          </a:prstGeom>
          <a:solidFill>
            <a:srgbClr val="FFFFCD"/>
          </a:solidFill>
          <a:ln>
            <a:noFill/>
          </a:ln>
        </p:spPr>
        <p:txBody>
          <a:bodyPr wrap="square">
            <a:spAutoFit/>
          </a:bodyPr>
          <a:lstStyle/>
          <a:p>
            <a:pPr lvl="1" indent="-739775" eaLnBrk="1" hangingPunct="1"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$ apt-cache search vim </a:t>
            </a:r>
          </a:p>
          <a:p>
            <a:pPr lvl="1" indent="-739775" eaLnBrk="1" hangingPunct="1">
              <a:buNone/>
            </a:pPr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... </a:t>
            </a:r>
          </a:p>
          <a:p>
            <a:pPr lvl="1" indent="-739775" eaLnBrk="1" hangingPunct="1">
              <a:buNone/>
            </a:pPr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vim  – Vi </a:t>
            </a:r>
            <a:r>
              <a:rPr lang="en-US" sz="20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IMproved</a:t>
            </a:r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 enhanced vi editor </a:t>
            </a:r>
          </a:p>
          <a:p>
            <a:pPr lvl="1" indent="-739775" eaLnBrk="1" hangingPunct="1">
              <a:buNone/>
            </a:pPr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vim-doc  - Vi </a:t>
            </a:r>
            <a:r>
              <a:rPr lang="en-US" sz="20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IMproved</a:t>
            </a:r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 HTML documentation</a:t>
            </a:r>
          </a:p>
          <a:p>
            <a:pPr lvl="1" indent="-739775" eaLnBrk="1" hangingPunct="1"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 lvl="1" indent="-739775" eaLnBrk="1" hangingPunct="1">
              <a:buNone/>
            </a:pPr>
            <a:endParaRPr lang="en-US" altLang="zh-CN" sz="4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3400" y="4845268"/>
            <a:ext cx="8382000" cy="1555532"/>
          </a:xfrm>
          <a:prstGeom prst="rect">
            <a:avLst/>
          </a:prstGeom>
          <a:noFill/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914400" y="6416675"/>
            <a:ext cx="55626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sz="1600" dirty="0"/>
              <a:t>Institute of Parallel and Distributed </a:t>
            </a:r>
            <a:r>
              <a:rPr lang="en-US" altLang="zh-CN" sz="1600" dirty="0" smtClean="0"/>
              <a:t>Systems </a:t>
            </a:r>
            <a:r>
              <a:rPr lang="en-US" altLang="zh-CN" sz="1600" dirty="0"/>
              <a:t>(iPads</a:t>
            </a:r>
            <a:r>
              <a:rPr lang="en-US" altLang="zh-CN" sz="1600" dirty="0" smtClean="0"/>
              <a:t>), SJTU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85052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219200" y="1400175"/>
            <a:ext cx="4038600" cy="4238625"/>
          </a:xfrm>
        </p:spPr>
        <p:txBody>
          <a:bodyPr>
            <a:normAutofit/>
          </a:bodyPr>
          <a:lstStyle/>
          <a:p>
            <a:pPr marL="411480" eaLnBrk="1" fontAlgn="auto" hangingPunct="1">
              <a:lnSpc>
                <a:spcPts val="4500"/>
              </a:lnSpc>
              <a:spcAft>
                <a:spcPts val="0"/>
              </a:spcAft>
              <a:buSzPct val="50000"/>
              <a:buFont typeface="Wingdings"/>
              <a:buNone/>
              <a:defRPr/>
            </a:pPr>
            <a:r>
              <a:rPr lang="en-US" altLang="zh-CN" sz="32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Pre-requisite</a:t>
            </a:r>
          </a:p>
          <a:p>
            <a:pPr marL="411480" eaLnBrk="1" fontAlgn="auto" hangingPunct="1">
              <a:lnSpc>
                <a:spcPts val="4500"/>
              </a:lnSpc>
              <a:spcAft>
                <a:spcPts val="0"/>
              </a:spcAft>
              <a:buSzPct val="50000"/>
              <a:buFont typeface="Wingdings"/>
              <a:buNone/>
              <a:defRPr/>
            </a:pPr>
            <a:r>
              <a:rPr lang="en-US" altLang="zh-CN" sz="32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Linux</a:t>
            </a:r>
          </a:p>
          <a:p>
            <a:pPr marL="411480" eaLnBrk="1" fontAlgn="auto" hangingPunct="1">
              <a:lnSpc>
                <a:spcPts val="4500"/>
              </a:lnSpc>
              <a:spcAft>
                <a:spcPts val="0"/>
              </a:spcAft>
              <a:buSzPct val="50000"/>
              <a:buFont typeface="Wingdings"/>
              <a:buNone/>
              <a:defRPr/>
            </a:pPr>
            <a:r>
              <a:rPr lang="en-US" altLang="zh-CN" sz="3200" dirty="0" smtClean="0"/>
              <a:t>Tools</a:t>
            </a:r>
          </a:p>
          <a:p>
            <a:pPr marL="411480" eaLnBrk="1" fontAlgn="auto" hangingPunct="1">
              <a:lnSpc>
                <a:spcPts val="4500"/>
              </a:lnSpc>
              <a:spcAft>
                <a:spcPts val="0"/>
              </a:spcAft>
              <a:buSzPct val="50000"/>
              <a:buFont typeface="Wingdings"/>
              <a:buNone/>
              <a:defRPr/>
            </a:pPr>
            <a:r>
              <a:rPr lang="en-US" altLang="zh-CN" sz="32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C Language</a:t>
            </a:r>
          </a:p>
          <a:p>
            <a:pPr marL="411480" eaLnBrk="1" fontAlgn="auto" hangingPunct="1">
              <a:lnSpc>
                <a:spcPts val="4500"/>
              </a:lnSpc>
              <a:spcAft>
                <a:spcPts val="0"/>
              </a:spcAft>
              <a:buSzPct val="50000"/>
              <a:buFont typeface="Wingdings"/>
              <a:buNone/>
              <a:defRPr/>
            </a:pPr>
            <a:r>
              <a:rPr lang="en-US" altLang="zh-CN" sz="32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Lab</a:t>
            </a:r>
          </a:p>
          <a:p>
            <a:pPr marL="41148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endParaRPr lang="zh-CN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3733800" y="1476375"/>
            <a:ext cx="4038600" cy="4314825"/>
          </a:xfrm>
        </p:spPr>
        <p:txBody>
          <a:bodyPr>
            <a:normAutofit/>
          </a:bodyPr>
          <a:lstStyle/>
          <a:p>
            <a:pPr marL="740664" lvl="1" eaLnBrk="1" fontAlgn="auto" hangingPunct="1">
              <a:spcAft>
                <a:spcPts val="0"/>
              </a:spcAft>
              <a:buSzPct val="70000"/>
              <a:buFont typeface="Wingdings" pitchFamily="2" charset="2"/>
              <a:buChar char="Ø"/>
              <a:defRPr/>
            </a:pPr>
            <a:endParaRPr lang="en-US" altLang="zh-CN" dirty="0" smtClean="0"/>
          </a:p>
          <a:p>
            <a:pPr marL="740664" lvl="1" eaLnBrk="1" fontAlgn="auto" hangingPunct="1">
              <a:spcAft>
                <a:spcPts val="0"/>
              </a:spcAft>
              <a:buSzPct val="70000"/>
              <a:buFont typeface="Wingdings" pitchFamily="2" charset="2"/>
              <a:buChar char="Ø"/>
              <a:defRPr/>
            </a:pPr>
            <a:endParaRPr lang="en-US" altLang="zh-CN" dirty="0" smtClean="0"/>
          </a:p>
          <a:p>
            <a:pPr marL="740664" lvl="1" eaLnBrk="1" fontAlgn="auto" hangingPunct="1">
              <a:spcAft>
                <a:spcPts val="0"/>
              </a:spcAft>
              <a:buSzPct val="70000"/>
              <a:buNone/>
              <a:defRPr/>
            </a:pPr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Software Installer</a:t>
            </a:r>
          </a:p>
          <a:p>
            <a:pPr marL="740664" lvl="1" eaLnBrk="1" fontAlgn="auto" hangingPunct="1">
              <a:spcAft>
                <a:spcPts val="0"/>
              </a:spcAft>
              <a:buSzPct val="70000"/>
              <a:buFont typeface="Wingdings" pitchFamily="2" charset="2"/>
              <a:buChar char="Ø"/>
              <a:defRPr/>
            </a:pPr>
            <a:r>
              <a:rPr lang="en-US" altLang="zh-CN" dirty="0" smtClean="0"/>
              <a:t>Compressing and Archiving</a:t>
            </a:r>
          </a:p>
          <a:p>
            <a:pPr marL="740664" lvl="1" eaLnBrk="1" fontAlgn="auto" hangingPunct="1">
              <a:spcAft>
                <a:spcPts val="0"/>
              </a:spcAft>
              <a:buSzPct val="70000"/>
              <a:buFont typeface="Wingdings"/>
              <a:buNone/>
              <a:defRPr/>
            </a:pPr>
            <a:r>
              <a:rPr lang="en-US" altLang="zh-CN" dirty="0" smtClean="0"/>
              <a:t>     </a:t>
            </a:r>
            <a:r>
              <a:rPr lang="en-US" altLang="zh-CN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Remote Login</a:t>
            </a:r>
            <a:r>
              <a:rPr lang="en-US" altLang="zh-CN" dirty="0" smtClean="0"/>
              <a:t> </a:t>
            </a:r>
          </a:p>
          <a:p>
            <a:pPr marL="740664" lvl="1" eaLnBrk="1" fontAlgn="auto" hangingPunct="1">
              <a:spcAft>
                <a:spcPts val="0"/>
              </a:spcAft>
              <a:buSzPct val="70000"/>
              <a:buFont typeface="Wingdings"/>
              <a:buNone/>
              <a:defRPr/>
            </a:pPr>
            <a:r>
              <a:rPr lang="en-US" altLang="zh-CN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    Text Editor</a:t>
            </a:r>
            <a:r>
              <a:rPr lang="en-US" altLang="zh-CN" dirty="0" smtClean="0"/>
              <a:t>   </a:t>
            </a:r>
            <a:endParaRPr lang="en-US" altLang="zh-CN" dirty="0" smtClean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marL="740664" lvl="1" eaLnBrk="1" fontAlgn="auto" hangingPunct="1">
              <a:spcAft>
                <a:spcPts val="0"/>
              </a:spcAft>
              <a:buSzPct val="70000"/>
              <a:buFont typeface="Wingdings"/>
              <a:buNone/>
              <a:defRPr/>
            </a:pPr>
            <a:r>
              <a:rPr lang="en-US" altLang="zh-CN" dirty="0" smtClean="0"/>
              <a:t>     </a:t>
            </a:r>
            <a:endParaRPr lang="en-US" altLang="zh-CN" dirty="0" smtClean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marL="740664" lvl="1" eaLnBrk="1" fontAlgn="auto" hangingPunct="1">
              <a:spcAft>
                <a:spcPts val="0"/>
              </a:spcAft>
              <a:buSzPct val="70000"/>
              <a:buFont typeface="Wingdings"/>
              <a:buNone/>
              <a:defRPr/>
            </a:pPr>
            <a:r>
              <a:rPr lang="en-US" altLang="zh-CN" dirty="0" smtClean="0"/>
              <a:t>     </a:t>
            </a:r>
          </a:p>
          <a:p>
            <a:pPr marL="740664" lvl="1" eaLnBrk="1" fontAlgn="auto" hangingPunct="1">
              <a:spcAft>
                <a:spcPts val="0"/>
              </a:spcAft>
              <a:buSzPct val="70000"/>
              <a:buFont typeface="Wingdings" pitchFamily="2" charset="2"/>
              <a:buChar char="Ø"/>
              <a:defRPr/>
            </a:pPr>
            <a:endParaRPr lang="en-US" altLang="zh-CN" dirty="0" smtClean="0"/>
          </a:p>
          <a:p>
            <a:pPr marL="740664" lvl="1" eaLnBrk="1" fontAlgn="auto" hangingPunct="1">
              <a:spcAft>
                <a:spcPts val="0"/>
              </a:spcAft>
              <a:buSzPct val="70000"/>
              <a:buFont typeface="Wingdings" pitchFamily="2" charset="2"/>
              <a:buChar char="Ø"/>
              <a:defRPr/>
            </a:pPr>
            <a:endParaRPr lang="en-US" altLang="zh-CN" dirty="0" smtClean="0"/>
          </a:p>
        </p:txBody>
      </p:sp>
      <p:sp>
        <p:nvSpPr>
          <p:cNvPr id="56325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12A7689-6936-4967-A1ED-754370EBCA4F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47</a:t>
            </a:fld>
            <a:endParaRPr lang="en-US" altLang="zh-CN" smtClean="0"/>
          </a:p>
        </p:txBody>
      </p:sp>
      <p:sp>
        <p:nvSpPr>
          <p:cNvPr id="8" name="Rectangle 7"/>
          <p:cNvSpPr/>
          <p:nvPr/>
        </p:nvSpPr>
        <p:spPr>
          <a:xfrm>
            <a:off x="1143000" y="2743200"/>
            <a:ext cx="2895600" cy="609600"/>
          </a:xfrm>
          <a:prstGeom prst="rect">
            <a:avLst/>
          </a:prstGeom>
          <a:noFill/>
          <a:ln w="28575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4038600" y="2133600"/>
            <a:ext cx="3657600" cy="2743200"/>
          </a:xfrm>
          <a:prstGeom prst="rect">
            <a:avLst/>
          </a:prstGeom>
          <a:noFill/>
          <a:ln w="28575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3962400" y="2743200"/>
            <a:ext cx="304800" cy="609600"/>
          </a:xfrm>
          <a:prstGeom prst="rect">
            <a:avLst/>
          </a:prstGeom>
          <a:solidFill>
            <a:schemeClr val="bg1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200000"/>
                  </a:schemeClr>
                </a:solidFill>
                <a:cs typeface="+mj-cs"/>
              </a:rPr>
              <a:t>COMPRESSING</a:t>
            </a:r>
            <a:endParaRPr lang="zh-CN" altLang="en-US" dirty="0">
              <a:solidFill>
                <a:schemeClr val="tx2">
                  <a:satMod val="200000"/>
                </a:schemeClr>
              </a:solidFill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7924800" cy="4724400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solidFill>
                  <a:srgbClr val="E2A7FF"/>
                </a:solidFill>
              </a:rPr>
              <a:t>GZIP</a:t>
            </a:r>
            <a:r>
              <a:rPr lang="en-US" altLang="zh-CN" sz="3200" dirty="0" smtClean="0"/>
              <a:t> </a:t>
            </a:r>
            <a:r>
              <a:rPr lang="en-US" altLang="zh-CN" sz="2800" dirty="0" smtClean="0"/>
              <a:t>(</a:t>
            </a:r>
            <a:r>
              <a:rPr lang="en-US" altLang="zh-CN" sz="2800" dirty="0" smtClean="0">
                <a:solidFill>
                  <a:srgbClr val="E2A7FF"/>
                </a:solidFill>
              </a:rPr>
              <a:t>G</a:t>
            </a:r>
            <a:r>
              <a:rPr lang="en-US" altLang="zh-CN" sz="2800" dirty="0" smtClean="0"/>
              <a:t>nu </a:t>
            </a:r>
            <a:r>
              <a:rPr lang="en-US" altLang="zh-CN" sz="2800" dirty="0" smtClean="0">
                <a:solidFill>
                  <a:srgbClr val="E2A7FF"/>
                </a:solidFill>
              </a:rPr>
              <a:t>ZIP</a:t>
            </a:r>
            <a:r>
              <a:rPr lang="en-US" altLang="zh-CN" sz="2800" dirty="0" smtClean="0"/>
              <a:t>)</a:t>
            </a:r>
            <a:endParaRPr lang="en-US" altLang="zh-CN" sz="3200" dirty="0" smtClean="0"/>
          </a:p>
          <a:p>
            <a:pPr marL="740664" lvl="1" eaLnBrk="1" fontAlgn="auto" hangingPunct="1">
              <a:spcAft>
                <a:spcPts val="0"/>
              </a:spcAft>
              <a:buClr>
                <a:srgbClr val="009DD9"/>
              </a:buClr>
              <a:buFont typeface="Wingdings"/>
              <a:buChar char=""/>
              <a:defRPr/>
            </a:pPr>
            <a:r>
              <a:rPr lang="en-US" altLang="zh-CN" sz="2800" b="1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gzip</a:t>
            </a:r>
            <a:r>
              <a:rPr lang="en-US" altLang="zh-CN" sz="2800" dirty="0" smtClean="0">
                <a:solidFill>
                  <a:prstClr val="white"/>
                </a:solidFill>
              </a:rPr>
              <a:t> file format</a:t>
            </a:r>
          </a:p>
          <a:p>
            <a:pPr marL="740664" lvl="1" eaLnBrk="1" fontAlgn="auto" hangingPunct="1">
              <a:spcAft>
                <a:spcPts val="0"/>
              </a:spcAft>
              <a:buClr>
                <a:srgbClr val="009DD9"/>
              </a:buClr>
              <a:buFont typeface="Wingdings"/>
              <a:buChar char=""/>
              <a:defRPr/>
            </a:pPr>
            <a:r>
              <a:rPr lang="en-US" altLang="zh-CN" sz="2800" dirty="0" smtClean="0">
                <a:solidFill>
                  <a:prstClr val="white"/>
                </a:solidFill>
              </a:rPr>
              <a:t>Compress just single file</a:t>
            </a:r>
          </a:p>
          <a:p>
            <a:pPr marL="740664" lvl="1" eaLnBrk="1" fontAlgn="auto" hangingPunct="1">
              <a:spcAft>
                <a:spcPts val="0"/>
              </a:spcAft>
              <a:buClr>
                <a:srgbClr val="009DD9"/>
              </a:buClr>
              <a:buFont typeface="Wingdings"/>
              <a:buChar char=""/>
              <a:defRPr/>
            </a:pPr>
            <a:r>
              <a:rPr lang="en-US" altLang="zh-CN" sz="2800" dirty="0" smtClean="0">
                <a:solidFill>
                  <a:prstClr val="white"/>
                </a:solidFill>
              </a:rPr>
              <a:t>Replace the original file with .</a:t>
            </a:r>
            <a:r>
              <a:rPr lang="en-US" altLang="zh-CN" sz="2800" dirty="0" err="1" smtClean="0">
                <a:solidFill>
                  <a:prstClr val="white"/>
                </a:solidFill>
              </a:rPr>
              <a:t>gz</a:t>
            </a:r>
            <a:r>
              <a:rPr lang="en-US" altLang="zh-CN" sz="2800" dirty="0" smtClean="0">
                <a:solidFill>
                  <a:prstClr val="white"/>
                </a:solidFill>
              </a:rPr>
              <a:t> file</a:t>
            </a:r>
            <a:endParaRPr lang="en-US" altLang="zh-CN" dirty="0" smtClean="0">
              <a:solidFill>
                <a:prstClr val="white"/>
              </a:solidFill>
            </a:endParaRPr>
          </a:p>
          <a:p>
            <a:pPr marL="740664" lvl="1" eaLnBrk="1" fontAlgn="auto" hangingPunct="1">
              <a:spcAft>
                <a:spcPts val="0"/>
              </a:spcAft>
              <a:buClr>
                <a:srgbClr val="009DD9"/>
              </a:buClr>
              <a:buNone/>
              <a:defRPr/>
            </a:pPr>
            <a:r>
              <a:rPr lang="en-US" altLang="zh-CN" b="1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e.g. &gt;gzip test.txt</a:t>
            </a:r>
          </a:p>
          <a:p>
            <a:pPr marL="740664" lvl="1" eaLnBrk="1" fontAlgn="auto" hangingPunct="1">
              <a:spcAft>
                <a:spcPts val="0"/>
              </a:spcAft>
              <a:buClr>
                <a:srgbClr val="009DD9"/>
              </a:buClr>
              <a:buNone/>
              <a:defRPr/>
            </a:pPr>
            <a:r>
              <a:rPr lang="en-US" altLang="zh-CN" sz="22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	     </a:t>
            </a:r>
            <a:r>
              <a:rPr lang="en-US" altLang="zh-CN" sz="2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altLang="zh-CN" sz="2200" dirty="0" err="1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gunzio</a:t>
            </a:r>
            <a:r>
              <a:rPr lang="en-US" altLang="zh-CN" sz="2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200" dirty="0" err="1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test.txt.gz</a:t>
            </a:r>
            <a:endParaRPr lang="en-US" altLang="zh-CN" dirty="0" smtClean="0">
              <a:solidFill>
                <a:schemeClr val="accent2">
                  <a:lumMod val="20000"/>
                  <a:lumOff val="8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740664" lvl="1" eaLnBrk="1" fontAlgn="auto" hangingPunct="1">
              <a:spcAft>
                <a:spcPts val="0"/>
              </a:spcAft>
              <a:buClr>
                <a:srgbClr val="009DD9"/>
              </a:buClr>
              <a:buFont typeface="Wingdings"/>
              <a:buChar char=""/>
              <a:defRPr/>
            </a:pPr>
            <a:endParaRPr lang="en-US" altLang="zh-CN" sz="2800" dirty="0" smtClean="0">
              <a:solidFill>
                <a:prstClr val="white"/>
              </a:solidFill>
            </a:endParaRPr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EDC86BD-2DC5-4A05-9B5D-20830C7260C0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48</a:t>
            </a:fld>
            <a:endParaRPr lang="en-US" altLang="zh-CN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914400" y="6416675"/>
            <a:ext cx="55626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sz="1600" dirty="0"/>
              <a:t>Institute of Parallel and Distributed </a:t>
            </a:r>
            <a:r>
              <a:rPr lang="en-US" altLang="zh-CN" sz="1600" dirty="0" smtClean="0"/>
              <a:t>Systems </a:t>
            </a:r>
            <a:r>
              <a:rPr lang="en-US" altLang="zh-CN" sz="1600" dirty="0"/>
              <a:t>(iPads</a:t>
            </a:r>
            <a:r>
              <a:rPr lang="en-US" altLang="zh-CN" sz="1600" dirty="0" smtClean="0"/>
              <a:t>), SJTU</a:t>
            </a:r>
            <a:endParaRPr lang="en-US" altLang="zh-CN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200000"/>
                  </a:schemeClr>
                </a:solidFill>
                <a:cs typeface="+mj-cs"/>
              </a:rPr>
              <a:t>ARCHIVING</a:t>
            </a:r>
            <a:endParaRPr lang="zh-CN" altLang="en-US" dirty="0">
              <a:solidFill>
                <a:schemeClr val="tx2">
                  <a:satMod val="200000"/>
                </a:schemeClr>
              </a:solidFill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8229600" cy="4724400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TAR</a:t>
            </a:r>
            <a:r>
              <a:rPr lang="en-US" altLang="zh-CN" sz="3200" dirty="0" smtClean="0"/>
              <a:t> </a:t>
            </a:r>
            <a:r>
              <a:rPr lang="en-US" altLang="zh-CN" sz="2800" dirty="0" smtClean="0"/>
              <a:t>(</a:t>
            </a:r>
            <a:r>
              <a:rPr lang="en-US" altLang="zh-CN" sz="2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zh-CN" sz="2800" dirty="0" smtClean="0"/>
              <a:t>ape </a:t>
            </a:r>
            <a:r>
              <a:rPr lang="en-US" altLang="zh-CN" sz="28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AR</a:t>
            </a:r>
            <a:r>
              <a:rPr lang="en-US" altLang="zh-CN" sz="2800" dirty="0" err="1" smtClean="0"/>
              <a:t>chive</a:t>
            </a:r>
            <a:r>
              <a:rPr lang="en-US" altLang="zh-CN" sz="2800" dirty="0" smtClean="0"/>
              <a:t>)</a:t>
            </a:r>
            <a:endParaRPr lang="en-US" altLang="zh-CN" sz="3200" dirty="0" smtClean="0"/>
          </a:p>
          <a:p>
            <a:pPr marL="740664" lvl="1" eaLnBrk="1" fontAlgn="auto" hangingPunct="1">
              <a:spcAft>
                <a:spcPts val="0"/>
              </a:spcAft>
              <a:buClr>
                <a:srgbClr val="009DD9"/>
              </a:buClr>
              <a:buFont typeface="Wingdings"/>
              <a:buChar char=""/>
              <a:defRPr/>
            </a:pPr>
            <a:r>
              <a:rPr lang="en-US" altLang="zh-CN" sz="2800" b="1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tar</a:t>
            </a:r>
            <a:r>
              <a:rPr lang="en-US" altLang="zh-CN" sz="2800" dirty="0" smtClean="0">
                <a:solidFill>
                  <a:prstClr val="white"/>
                </a:solidFill>
              </a:rPr>
              <a:t> file format</a:t>
            </a:r>
            <a:endParaRPr lang="en-US" altLang="zh-CN" dirty="0" smtClean="0">
              <a:solidFill>
                <a:prstClr val="white"/>
              </a:solidFill>
            </a:endParaRPr>
          </a:p>
          <a:p>
            <a:pPr marL="740664" lvl="1" eaLnBrk="1" fontAlgn="auto" hangingPunct="1">
              <a:spcAft>
                <a:spcPts val="0"/>
              </a:spcAft>
              <a:buClr>
                <a:srgbClr val="009DD9"/>
              </a:buClr>
              <a:buFont typeface="Wingdings"/>
              <a:buChar char=""/>
              <a:defRPr/>
            </a:pPr>
            <a:r>
              <a:rPr lang="en-US" altLang="zh-CN" sz="2800" dirty="0" smtClean="0">
                <a:solidFill>
                  <a:prstClr val="white"/>
                </a:solidFill>
              </a:rPr>
              <a:t>Suffix:  </a:t>
            </a:r>
          </a:p>
          <a:p>
            <a:pPr marL="996252" lvl="2" eaLnBrk="1" fontAlgn="auto" hangingPunct="1">
              <a:spcAft>
                <a:spcPts val="0"/>
              </a:spcAft>
              <a:buClr>
                <a:srgbClr val="009DD9"/>
              </a:buClr>
              <a:buFont typeface="Wingdings"/>
              <a:buChar char=""/>
              <a:defRPr/>
            </a:pPr>
            <a:r>
              <a:rPr lang="en-US" altLang="zh-CN" b="1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.tar  		</a:t>
            </a:r>
            <a:r>
              <a:rPr lang="en-US" altLang="zh-CN" sz="20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e.g. &gt;tar -</a:t>
            </a:r>
            <a:r>
              <a:rPr lang="en-US" altLang="zh-CN" sz="2000" dirty="0" err="1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cf</a:t>
            </a:r>
            <a:r>
              <a:rPr lang="en-US" altLang="zh-CN" sz="20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src.tar src/</a:t>
            </a:r>
            <a:endParaRPr lang="en-US" altLang="zh-CN" b="1" dirty="0" smtClean="0">
              <a:solidFill>
                <a:schemeClr val="accent2">
                  <a:lumMod val="20000"/>
                  <a:lumOff val="8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996252" lvl="2" eaLnBrk="1" fontAlgn="auto" hangingPunct="1">
              <a:spcAft>
                <a:spcPts val="0"/>
              </a:spcAft>
              <a:buClr>
                <a:srgbClr val="009DD9"/>
              </a:buClr>
              <a:buFont typeface="Wingdings"/>
              <a:buChar char=""/>
              <a:defRPr/>
            </a:pPr>
            <a:r>
              <a:rPr lang="en-US" altLang="zh-CN" b="1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altLang="zh-CN" b="1" dirty="0" err="1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tgz</a:t>
            </a:r>
            <a:r>
              <a:rPr lang="en-US" altLang="zh-CN" b="1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/.</a:t>
            </a:r>
            <a:r>
              <a:rPr lang="en-US" altLang="zh-CN" b="1" dirty="0" err="1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tar.gz</a:t>
            </a:r>
            <a:r>
              <a:rPr lang="en-US" altLang="zh-CN" b="1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e.g. &gt;tar -</a:t>
            </a:r>
            <a:r>
              <a:rPr lang="en-US" altLang="zh-CN" sz="2000" dirty="0" err="1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zxf</a:t>
            </a:r>
            <a:r>
              <a:rPr lang="en-US" altLang="zh-CN" sz="20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dirty="0" err="1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src.tar.gz</a:t>
            </a:r>
            <a:endParaRPr lang="en-US" altLang="zh-CN" b="1" dirty="0" smtClean="0">
              <a:solidFill>
                <a:schemeClr val="accent2">
                  <a:lumMod val="20000"/>
                  <a:lumOff val="8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996252" lvl="2" eaLnBrk="1" fontAlgn="auto" hangingPunct="1">
              <a:spcAft>
                <a:spcPts val="0"/>
              </a:spcAft>
              <a:buClr>
                <a:srgbClr val="009DD9"/>
              </a:buClr>
              <a:buFont typeface="Wingdings"/>
              <a:buChar char=""/>
              <a:defRPr/>
            </a:pPr>
            <a:r>
              <a:rPr lang="en-US" altLang="zh-CN" b="1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altLang="zh-CN" b="1" dirty="0" err="1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tbz</a:t>
            </a:r>
            <a:r>
              <a:rPr lang="en-US" altLang="zh-CN" b="1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/.tar.bz2	</a:t>
            </a:r>
            <a:r>
              <a:rPr lang="en-US" altLang="zh-CN" sz="20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e.g. &gt;tar -</a:t>
            </a:r>
            <a:r>
              <a:rPr lang="en-US" altLang="zh-CN" sz="2000" dirty="0" err="1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jcf</a:t>
            </a:r>
            <a:r>
              <a:rPr lang="en-US" altLang="zh-CN" sz="20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src.tbz src/</a:t>
            </a:r>
            <a:endParaRPr lang="en-US" altLang="zh-CN" b="1" dirty="0" smtClean="0">
              <a:solidFill>
                <a:schemeClr val="accent2">
                  <a:lumMod val="20000"/>
                  <a:lumOff val="8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740664" lvl="1" eaLnBrk="1" fontAlgn="auto" hangingPunct="1">
              <a:spcAft>
                <a:spcPts val="0"/>
              </a:spcAft>
              <a:buClr>
                <a:srgbClr val="009DD9"/>
              </a:buClr>
              <a:buFont typeface="Wingdings"/>
              <a:buChar char=""/>
              <a:defRPr/>
            </a:pPr>
            <a:endParaRPr lang="en-US" altLang="zh-CN" sz="2800" dirty="0" smtClean="0">
              <a:solidFill>
                <a:prstClr val="white"/>
              </a:solidFill>
            </a:endParaRPr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EDC86BD-2DC5-4A05-9B5D-20830C7260C0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49</a:t>
            </a:fld>
            <a:endParaRPr lang="en-US" altLang="zh-CN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914400" y="6416675"/>
            <a:ext cx="55626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sz="1600" dirty="0"/>
              <a:t>Institute of Parallel and Distributed </a:t>
            </a:r>
            <a:r>
              <a:rPr lang="en-US" altLang="zh-CN" sz="1600" dirty="0" smtClean="0"/>
              <a:t>Systems </a:t>
            </a:r>
            <a:r>
              <a:rPr lang="en-US" altLang="zh-CN" sz="1600" dirty="0"/>
              <a:t>(iPads</a:t>
            </a:r>
            <a:r>
              <a:rPr lang="en-US" altLang="zh-CN" sz="1600" dirty="0" smtClean="0"/>
              <a:t>), SJTU</a:t>
            </a:r>
            <a:endParaRPr lang="en-US" altLang="zh-CN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200000"/>
                  </a:schemeClr>
                </a:solidFill>
                <a:cs typeface="+mj-cs"/>
              </a:rPr>
              <a:t>REGISTRATION</a:t>
            </a:r>
            <a:endParaRPr lang="zh-CN" altLang="en-US" dirty="0">
              <a:solidFill>
                <a:schemeClr val="tx2">
                  <a:satMod val="200000"/>
                </a:schemeClr>
              </a:solidFill>
              <a:cs typeface="+mj-cs"/>
            </a:endParaRPr>
          </a:p>
        </p:txBody>
      </p:sp>
      <p:sp>
        <p:nvSpPr>
          <p:cNvPr id="17413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0729D2F-99F6-412B-9497-678340F3A595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altLang="zh-CN" smtClean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914400" y="6416675"/>
            <a:ext cx="55626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sz="1600" dirty="0"/>
              <a:t>Institute of Parallel and Distributed </a:t>
            </a:r>
            <a:r>
              <a:rPr lang="en-US" altLang="zh-CN" sz="1600" dirty="0" smtClean="0"/>
              <a:t>Systems </a:t>
            </a:r>
            <a:r>
              <a:rPr lang="en-US" altLang="zh-CN" sz="1600" dirty="0"/>
              <a:t>(iPads</a:t>
            </a:r>
            <a:r>
              <a:rPr lang="en-US" altLang="zh-CN" sz="1600" dirty="0" smtClean="0"/>
              <a:t>), SJTU</a:t>
            </a:r>
            <a:endParaRPr lang="en-US" altLang="zh-CN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2705970"/>
            <a:ext cx="3709996" cy="34845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4414" y="1506934"/>
            <a:ext cx="3124200" cy="41933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6804" y="1508523"/>
            <a:ext cx="1152182" cy="31916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4600" y="1508523"/>
            <a:ext cx="3124200" cy="97130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166804" y="2057400"/>
            <a:ext cx="1152182" cy="300191"/>
          </a:xfrm>
          <a:prstGeom prst="rect">
            <a:avLst/>
          </a:prstGeom>
          <a:noFill/>
          <a:ln w="381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2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219200" y="1400175"/>
            <a:ext cx="4038600" cy="4238625"/>
          </a:xfrm>
        </p:spPr>
        <p:txBody>
          <a:bodyPr>
            <a:normAutofit/>
          </a:bodyPr>
          <a:lstStyle/>
          <a:p>
            <a:pPr marL="411480" eaLnBrk="1" fontAlgn="auto" hangingPunct="1">
              <a:lnSpc>
                <a:spcPts val="4500"/>
              </a:lnSpc>
              <a:spcAft>
                <a:spcPts val="0"/>
              </a:spcAft>
              <a:buSzPct val="50000"/>
              <a:buFont typeface="Wingdings"/>
              <a:buNone/>
              <a:defRPr/>
            </a:pPr>
            <a:r>
              <a:rPr lang="en-US" altLang="zh-CN" sz="32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Pre-requisite</a:t>
            </a:r>
          </a:p>
          <a:p>
            <a:pPr marL="411480" eaLnBrk="1" fontAlgn="auto" hangingPunct="1">
              <a:lnSpc>
                <a:spcPts val="4500"/>
              </a:lnSpc>
              <a:spcAft>
                <a:spcPts val="0"/>
              </a:spcAft>
              <a:buSzPct val="50000"/>
              <a:buFont typeface="Wingdings"/>
              <a:buNone/>
              <a:defRPr/>
            </a:pPr>
            <a:r>
              <a:rPr lang="en-US" altLang="zh-CN" sz="32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Linux</a:t>
            </a:r>
          </a:p>
          <a:p>
            <a:pPr marL="411480" eaLnBrk="1" fontAlgn="auto" hangingPunct="1">
              <a:lnSpc>
                <a:spcPts val="4500"/>
              </a:lnSpc>
              <a:spcAft>
                <a:spcPts val="0"/>
              </a:spcAft>
              <a:buSzPct val="50000"/>
              <a:buFont typeface="Wingdings"/>
              <a:buNone/>
              <a:defRPr/>
            </a:pPr>
            <a:r>
              <a:rPr lang="en-US" altLang="zh-CN" sz="3200" dirty="0" smtClean="0"/>
              <a:t>Tools</a:t>
            </a:r>
          </a:p>
          <a:p>
            <a:pPr marL="411480" eaLnBrk="1" fontAlgn="auto" hangingPunct="1">
              <a:lnSpc>
                <a:spcPts val="4500"/>
              </a:lnSpc>
              <a:spcAft>
                <a:spcPts val="0"/>
              </a:spcAft>
              <a:buSzPct val="50000"/>
              <a:buFont typeface="Wingdings"/>
              <a:buNone/>
              <a:defRPr/>
            </a:pPr>
            <a:r>
              <a:rPr lang="en-US" altLang="zh-CN" sz="32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C Language</a:t>
            </a:r>
          </a:p>
          <a:p>
            <a:pPr marL="411480" eaLnBrk="1" fontAlgn="auto" hangingPunct="1">
              <a:lnSpc>
                <a:spcPts val="4500"/>
              </a:lnSpc>
              <a:spcAft>
                <a:spcPts val="0"/>
              </a:spcAft>
              <a:buSzPct val="50000"/>
              <a:buFont typeface="Wingdings"/>
              <a:buNone/>
              <a:defRPr/>
            </a:pPr>
            <a:r>
              <a:rPr lang="en-US" altLang="zh-CN" sz="32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Lab</a:t>
            </a:r>
          </a:p>
          <a:p>
            <a:pPr marL="41148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endParaRPr lang="zh-CN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3733800" y="1476375"/>
            <a:ext cx="4038600" cy="4314825"/>
          </a:xfrm>
        </p:spPr>
        <p:txBody>
          <a:bodyPr>
            <a:normAutofit/>
          </a:bodyPr>
          <a:lstStyle/>
          <a:p>
            <a:pPr marL="740664" lvl="1" eaLnBrk="1" fontAlgn="auto" hangingPunct="1">
              <a:spcAft>
                <a:spcPts val="0"/>
              </a:spcAft>
              <a:buSzPct val="70000"/>
              <a:buFont typeface="Wingdings" pitchFamily="2" charset="2"/>
              <a:buChar char="Ø"/>
              <a:defRPr/>
            </a:pPr>
            <a:endParaRPr lang="en-US" altLang="zh-CN" dirty="0" smtClean="0"/>
          </a:p>
          <a:p>
            <a:pPr marL="740664" lvl="1" eaLnBrk="1" fontAlgn="auto" hangingPunct="1">
              <a:spcAft>
                <a:spcPts val="0"/>
              </a:spcAft>
              <a:buSzPct val="70000"/>
              <a:buFont typeface="Wingdings" pitchFamily="2" charset="2"/>
              <a:buChar char="Ø"/>
              <a:defRPr/>
            </a:pPr>
            <a:endParaRPr lang="en-US" altLang="zh-CN" dirty="0" smtClean="0"/>
          </a:p>
          <a:p>
            <a:pPr marL="740664" lvl="1" eaLnBrk="1" fontAlgn="auto" hangingPunct="1">
              <a:spcAft>
                <a:spcPts val="0"/>
              </a:spcAft>
              <a:buSzPct val="70000"/>
              <a:buNone/>
              <a:defRPr/>
            </a:pPr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Software Installer</a:t>
            </a:r>
          </a:p>
          <a:p>
            <a:pPr marL="740664" lvl="1" eaLnBrk="1" fontAlgn="auto" hangingPunct="1">
              <a:spcAft>
                <a:spcPts val="0"/>
              </a:spcAft>
              <a:buSzPct val="70000"/>
              <a:buNone/>
              <a:defRPr/>
            </a:pPr>
            <a:r>
              <a:rPr lang="en-US" altLang="zh-CN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	Compressing and Archiving</a:t>
            </a:r>
          </a:p>
          <a:p>
            <a:pPr marL="740664" lvl="1" eaLnBrk="1" fontAlgn="auto" hangingPunct="1">
              <a:spcAft>
                <a:spcPts val="0"/>
              </a:spcAft>
              <a:buSzPct val="70000"/>
              <a:buFont typeface="Wingdings" pitchFamily="2" charset="2"/>
              <a:buChar char="Ø"/>
              <a:defRPr/>
            </a:pPr>
            <a:r>
              <a:rPr lang="en-US" altLang="zh-CN" dirty="0" smtClean="0"/>
              <a:t>Remote Login</a:t>
            </a:r>
          </a:p>
          <a:p>
            <a:pPr marL="740664" lvl="1" eaLnBrk="1" fontAlgn="auto" hangingPunct="1">
              <a:spcAft>
                <a:spcPts val="0"/>
              </a:spcAft>
              <a:buSzPct val="70000"/>
              <a:buFont typeface="Wingdings"/>
              <a:buNone/>
              <a:defRPr/>
            </a:pPr>
            <a:r>
              <a:rPr lang="en-US" altLang="zh-CN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    Text Editor</a:t>
            </a:r>
            <a:r>
              <a:rPr lang="en-US" altLang="zh-CN" dirty="0" smtClean="0"/>
              <a:t>   </a:t>
            </a:r>
            <a:endParaRPr lang="en-US" altLang="zh-CN" dirty="0" smtClean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marL="740664" lvl="1" eaLnBrk="1" fontAlgn="auto" hangingPunct="1">
              <a:spcAft>
                <a:spcPts val="0"/>
              </a:spcAft>
              <a:buSzPct val="70000"/>
              <a:buFont typeface="Wingdings"/>
              <a:buNone/>
              <a:defRPr/>
            </a:pPr>
            <a:r>
              <a:rPr lang="en-US" altLang="zh-CN" dirty="0" smtClean="0"/>
              <a:t>     </a:t>
            </a:r>
            <a:endParaRPr lang="en-US" altLang="zh-CN" dirty="0" smtClean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marL="740664" lvl="1" eaLnBrk="1" fontAlgn="auto" hangingPunct="1">
              <a:spcAft>
                <a:spcPts val="0"/>
              </a:spcAft>
              <a:buSzPct val="70000"/>
              <a:buFont typeface="Wingdings"/>
              <a:buNone/>
              <a:defRPr/>
            </a:pPr>
            <a:r>
              <a:rPr lang="en-US" altLang="zh-CN" dirty="0" smtClean="0"/>
              <a:t>     </a:t>
            </a:r>
          </a:p>
          <a:p>
            <a:pPr marL="740664" lvl="1" eaLnBrk="1" fontAlgn="auto" hangingPunct="1">
              <a:spcAft>
                <a:spcPts val="0"/>
              </a:spcAft>
              <a:buSzPct val="70000"/>
              <a:buFont typeface="Wingdings" pitchFamily="2" charset="2"/>
              <a:buChar char="Ø"/>
              <a:defRPr/>
            </a:pPr>
            <a:endParaRPr lang="en-US" altLang="zh-CN" dirty="0" smtClean="0"/>
          </a:p>
          <a:p>
            <a:pPr marL="740664" lvl="1" eaLnBrk="1" fontAlgn="auto" hangingPunct="1">
              <a:spcAft>
                <a:spcPts val="0"/>
              </a:spcAft>
              <a:buSzPct val="70000"/>
              <a:buFont typeface="Wingdings" pitchFamily="2" charset="2"/>
              <a:buChar char="Ø"/>
              <a:defRPr/>
            </a:pPr>
            <a:endParaRPr lang="en-US" altLang="zh-CN" dirty="0" smtClean="0"/>
          </a:p>
        </p:txBody>
      </p:sp>
      <p:sp>
        <p:nvSpPr>
          <p:cNvPr id="8" name="Rectangle 7"/>
          <p:cNvSpPr/>
          <p:nvPr/>
        </p:nvSpPr>
        <p:spPr>
          <a:xfrm>
            <a:off x="1143000" y="2743200"/>
            <a:ext cx="2895600" cy="609600"/>
          </a:xfrm>
          <a:prstGeom prst="rect">
            <a:avLst/>
          </a:prstGeom>
          <a:noFill/>
          <a:ln w="28575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4038600" y="2133600"/>
            <a:ext cx="3657600" cy="2743200"/>
          </a:xfrm>
          <a:prstGeom prst="rect">
            <a:avLst/>
          </a:prstGeom>
          <a:noFill/>
          <a:ln w="28575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3962400" y="2743200"/>
            <a:ext cx="304800" cy="609600"/>
          </a:xfrm>
          <a:prstGeom prst="rect">
            <a:avLst/>
          </a:prstGeom>
          <a:solidFill>
            <a:schemeClr val="bg1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200000"/>
                  </a:schemeClr>
                </a:solidFill>
                <a:cs typeface="+mj-cs"/>
              </a:rPr>
              <a:t>REMOTE LOGIN</a:t>
            </a:r>
            <a:endParaRPr lang="zh-CN" altLang="en-US" dirty="0">
              <a:solidFill>
                <a:schemeClr val="tx2">
                  <a:satMod val="200000"/>
                </a:schemeClr>
              </a:solidFill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8229600" cy="4724400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solidFill>
                  <a:srgbClr val="FFC000"/>
                </a:solidFill>
              </a:rPr>
              <a:t>SSH</a:t>
            </a:r>
            <a:r>
              <a:rPr lang="en-US" altLang="zh-CN" sz="3200" dirty="0" smtClean="0"/>
              <a:t>  </a:t>
            </a:r>
            <a:r>
              <a:rPr lang="en-US" altLang="zh-CN" sz="2800" dirty="0" smtClean="0"/>
              <a:t>(</a:t>
            </a:r>
            <a:r>
              <a:rPr lang="en-US" altLang="zh-CN" sz="2800" dirty="0" smtClean="0">
                <a:solidFill>
                  <a:srgbClr val="FFC000"/>
                </a:solidFill>
              </a:rPr>
              <a:t>S</a:t>
            </a:r>
            <a:r>
              <a:rPr lang="en-US" altLang="zh-CN" sz="2800" dirty="0" smtClean="0"/>
              <a:t>ecure </a:t>
            </a:r>
            <a:r>
              <a:rPr lang="en-US" altLang="zh-CN" sz="2800" dirty="0" err="1" smtClean="0">
                <a:solidFill>
                  <a:srgbClr val="FFC000"/>
                </a:solidFill>
              </a:rPr>
              <a:t>SH</a:t>
            </a:r>
            <a:r>
              <a:rPr lang="en-US" altLang="zh-CN" sz="2800" dirty="0" err="1" smtClean="0"/>
              <a:t>ell</a:t>
            </a:r>
            <a:r>
              <a:rPr lang="en-US" altLang="zh-CN" sz="2800" dirty="0" smtClean="0"/>
              <a:t>)</a:t>
            </a:r>
            <a:endParaRPr lang="en-US" altLang="zh-CN" sz="3200" dirty="0" smtClean="0"/>
          </a:p>
          <a:p>
            <a:pPr marL="740664" lvl="1" eaLnBrk="1" fontAlgn="auto" hangingPunct="1">
              <a:spcAft>
                <a:spcPts val="0"/>
              </a:spcAft>
              <a:buClr>
                <a:srgbClr val="009DD9"/>
              </a:buClr>
              <a:buFont typeface="Wingdings"/>
              <a:buChar char=""/>
              <a:defRPr/>
            </a:pPr>
            <a:r>
              <a:rPr lang="en-US" altLang="zh-CN" sz="2800" dirty="0" smtClean="0">
                <a:solidFill>
                  <a:prstClr val="white"/>
                </a:solidFill>
              </a:rPr>
              <a:t>A Replacement for Telnet</a:t>
            </a:r>
          </a:p>
          <a:p>
            <a:pPr marL="996252" lvl="2" eaLnBrk="1" fontAlgn="auto" hangingPunct="1">
              <a:spcAft>
                <a:spcPts val="0"/>
              </a:spcAft>
              <a:buClr>
                <a:srgbClr val="009DD9"/>
              </a:buClr>
              <a:buFont typeface="Wingdings" pitchFamily="2" charset="2"/>
              <a:buChar char="§"/>
              <a:defRPr/>
            </a:pPr>
            <a:r>
              <a:rPr lang="en-US" altLang="zh-CN" dirty="0" smtClean="0">
                <a:solidFill>
                  <a:prstClr val="white"/>
                </a:solidFill>
              </a:rPr>
              <a:t>Communication through a </a:t>
            </a:r>
            <a:r>
              <a:rPr lang="en-US" altLang="zh-CN" b="1" dirty="0" smtClean="0">
                <a:solidFill>
                  <a:prstClr val="white"/>
                </a:solidFill>
              </a:rPr>
              <a:t>secure </a:t>
            </a:r>
            <a:r>
              <a:rPr lang="en-US" altLang="zh-CN" dirty="0" smtClean="0">
                <a:solidFill>
                  <a:prstClr val="white"/>
                </a:solidFill>
              </a:rPr>
              <a:t>channel</a:t>
            </a:r>
          </a:p>
          <a:p>
            <a:pPr marL="740664" lvl="1" eaLnBrk="1" fontAlgn="auto" hangingPunct="1">
              <a:spcAft>
                <a:spcPts val="0"/>
              </a:spcAft>
              <a:buClr>
                <a:srgbClr val="009DD9"/>
              </a:buClr>
              <a:buFont typeface="Wingdings"/>
              <a:buChar char=""/>
              <a:defRPr/>
            </a:pPr>
            <a:r>
              <a:rPr lang="en-US" altLang="zh-CN" sz="2400" dirty="0" smtClean="0">
                <a:solidFill>
                  <a:prstClr val="white"/>
                </a:solidFill>
              </a:rPr>
              <a:t>Tatu Ylönen</a:t>
            </a:r>
            <a:r>
              <a:rPr lang="en-US" altLang="zh-CN" dirty="0" smtClean="0">
                <a:solidFill>
                  <a:prstClr val="white"/>
                </a:solidFill>
              </a:rPr>
              <a:t>, </a:t>
            </a:r>
            <a:r>
              <a:rPr lang="en-US" altLang="zh-CN" sz="2000" dirty="0" smtClean="0">
                <a:solidFill>
                  <a:prstClr val="white"/>
                </a:solidFill>
                <a:latin typeface="Verdana" pitchFamily="34" charset="0"/>
              </a:rPr>
              <a:t>1995</a:t>
            </a:r>
            <a:endParaRPr lang="en-US" altLang="zh-CN" dirty="0" smtClean="0">
              <a:solidFill>
                <a:prstClr val="white"/>
              </a:solidFill>
              <a:latin typeface="Verdana" pitchFamily="34" charset="0"/>
            </a:endParaRPr>
          </a:p>
          <a:p>
            <a:pPr marL="740664" lvl="1" eaLnBrk="1" fontAlgn="auto" hangingPunct="1">
              <a:spcAft>
                <a:spcPts val="0"/>
              </a:spcAft>
              <a:buClr>
                <a:srgbClr val="009DD9"/>
              </a:buClr>
              <a:buFont typeface="Wingdings"/>
              <a:buChar char=""/>
              <a:defRPr/>
            </a:pPr>
            <a:r>
              <a:rPr lang="en-US" altLang="zh-CN" dirty="0" smtClean="0">
                <a:solidFill>
                  <a:prstClr val="white"/>
                </a:solidFill>
              </a:rPr>
              <a:t>OpenSSH </a:t>
            </a:r>
            <a:r>
              <a:rPr lang="en-US" altLang="zh-CN" sz="2400" dirty="0" smtClean="0">
                <a:solidFill>
                  <a:prstClr val="white"/>
                </a:solidFill>
              </a:rPr>
              <a:t>(OpenBSD Secure Shell), </a:t>
            </a:r>
            <a:r>
              <a:rPr lang="en-US" altLang="zh-CN" sz="2000" dirty="0" smtClean="0">
                <a:solidFill>
                  <a:prstClr val="white"/>
                </a:solidFill>
                <a:latin typeface="Verdana" pitchFamily="34" charset="0"/>
              </a:rPr>
              <a:t>1999</a:t>
            </a:r>
            <a:endParaRPr lang="en-US" altLang="zh-CN" dirty="0" smtClean="0">
              <a:solidFill>
                <a:prstClr val="white"/>
              </a:solidFill>
            </a:endParaRPr>
          </a:p>
          <a:p>
            <a:pPr marL="740664" lvl="1" eaLnBrk="1" fontAlgn="auto" hangingPunct="1">
              <a:spcAft>
                <a:spcPts val="0"/>
              </a:spcAft>
              <a:buClr>
                <a:srgbClr val="009DD9"/>
              </a:buClr>
              <a:buFont typeface="Wingdings"/>
              <a:buChar char=""/>
              <a:defRPr/>
            </a:pPr>
            <a:endParaRPr lang="en-US" altLang="zh-CN" sz="800" dirty="0" smtClean="0">
              <a:solidFill>
                <a:prstClr val="white"/>
              </a:solidFill>
            </a:endParaRPr>
          </a:p>
          <a:p>
            <a:pPr marL="740664" lvl="1" eaLnBrk="1" fontAlgn="auto" hangingPunct="1">
              <a:spcAft>
                <a:spcPts val="0"/>
              </a:spcAft>
              <a:buClr>
                <a:srgbClr val="009DD9"/>
              </a:buClr>
              <a:buFont typeface="Wingdings"/>
              <a:buChar char=""/>
              <a:defRPr/>
            </a:pPr>
            <a:r>
              <a:rPr lang="en-US" altLang="zh-CN" sz="20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e.g. &gt;ssh -l root 10.132.143.112</a:t>
            </a:r>
            <a:endParaRPr lang="en-US" altLang="zh-CN" sz="2000" b="1" dirty="0" smtClean="0">
              <a:solidFill>
                <a:schemeClr val="accent2">
                  <a:lumMod val="20000"/>
                  <a:lumOff val="8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1" eaLnBrk="1" hangingPunct="1"/>
            <a:endParaRPr lang="en-US" altLang="zh-CN" sz="1600" dirty="0" smtClean="0">
              <a:solidFill>
                <a:prstClr val="white"/>
              </a:solidFill>
            </a:endParaRPr>
          </a:p>
          <a:p>
            <a:pPr lvl="1" eaLnBrk="1" hangingPunct="1"/>
            <a:r>
              <a:rPr lang="en-US" altLang="zh-CN" sz="2800" dirty="0" smtClean="0">
                <a:solidFill>
                  <a:prstClr val="white"/>
                </a:solidFill>
              </a:rPr>
              <a:t>SCP, A Replacement for FTP</a:t>
            </a:r>
          </a:p>
          <a:p>
            <a:pPr lvl="2" eaLnBrk="1" hangingPunct="1"/>
            <a:r>
              <a:rPr lang="en-US" altLang="zh-CN" sz="20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e.g. &gt;scp b.txt root@10.132.143.112:~/test/ </a:t>
            </a:r>
            <a:r>
              <a:rPr lang="en-US" altLang="zh-CN" sz="20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zh-CN" sz="20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sz="20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zh-CN" sz="20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&gt;scp root@10.132.143.112:~/test/b.txt ./</a:t>
            </a:r>
            <a:endParaRPr lang="en-US" altLang="zh-CN" sz="2000" b="1" dirty="0" smtClean="0">
              <a:solidFill>
                <a:schemeClr val="accent2">
                  <a:lumMod val="20000"/>
                  <a:lumOff val="8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 eaLnBrk="1" hangingPunct="1"/>
            <a:endParaRPr lang="en-US" altLang="zh-CN" dirty="0" smtClean="0">
              <a:solidFill>
                <a:prstClr val="white"/>
              </a:solidFill>
            </a:endParaRPr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EDC86BD-2DC5-4A05-9B5D-20830C7260C0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51</a:t>
            </a:fld>
            <a:endParaRPr lang="en-US" altLang="zh-CN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914400" y="6416675"/>
            <a:ext cx="55626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sz="1600" dirty="0"/>
              <a:t>Institute of Parallel and Distributed </a:t>
            </a:r>
            <a:r>
              <a:rPr lang="en-US" altLang="zh-CN" sz="1600" dirty="0" smtClean="0"/>
              <a:t>Systems </a:t>
            </a:r>
            <a:r>
              <a:rPr lang="en-US" altLang="zh-CN" sz="1600" dirty="0"/>
              <a:t>(iPads</a:t>
            </a:r>
            <a:r>
              <a:rPr lang="en-US" altLang="zh-CN" sz="1600" dirty="0" smtClean="0"/>
              <a:t>), SJTU</a:t>
            </a:r>
            <a:endParaRPr lang="en-US" altLang="zh-CN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200000"/>
                  </a:schemeClr>
                </a:solidFill>
                <a:cs typeface="+mj-cs"/>
              </a:rPr>
              <a:t>REMOTE LOGIN</a:t>
            </a:r>
            <a:endParaRPr lang="zh-CN" altLang="en-US" dirty="0">
              <a:solidFill>
                <a:schemeClr val="tx2">
                  <a:satMod val="200000"/>
                </a:schemeClr>
              </a:solidFill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7924800" cy="4724400"/>
          </a:xfrm>
        </p:spPr>
        <p:txBody>
          <a:bodyPr/>
          <a:lstStyle/>
          <a:p>
            <a:pPr eaLnBrk="1" hangingPunct="1"/>
            <a:r>
              <a:rPr lang="en-US" altLang="zh-CN" sz="3200" dirty="0" smtClean="0"/>
              <a:t>Remote Login from Windows</a:t>
            </a:r>
          </a:p>
          <a:p>
            <a:pPr marL="740664" lvl="1" eaLnBrk="1" fontAlgn="auto" hangingPunct="1">
              <a:spcAft>
                <a:spcPts val="0"/>
              </a:spcAft>
              <a:buClr>
                <a:srgbClr val="009DD9"/>
              </a:buClr>
              <a:buFont typeface="Wingdings"/>
              <a:buChar char=""/>
              <a:defRPr/>
            </a:pPr>
            <a:r>
              <a:rPr lang="en-US" altLang="zh-CN" sz="2800" dirty="0" smtClean="0">
                <a:solidFill>
                  <a:prstClr val="white"/>
                </a:solidFill>
              </a:rPr>
              <a:t>Command-Line Interface</a:t>
            </a:r>
          </a:p>
          <a:p>
            <a:pPr marL="996252" lvl="2" eaLnBrk="1" fontAlgn="auto" hangingPunct="1">
              <a:spcAft>
                <a:spcPts val="0"/>
              </a:spcAft>
              <a:buClr>
                <a:srgbClr val="009DD9"/>
              </a:buClr>
              <a:buFont typeface="Wingdings" pitchFamily="2" charset="2"/>
              <a:buChar char="§"/>
              <a:defRPr/>
            </a:pPr>
            <a:r>
              <a:rPr lang="en-US" altLang="zh-CN" b="1" dirty="0" smtClean="0">
                <a:solidFill>
                  <a:srgbClr val="00B0F0"/>
                </a:solidFill>
              </a:rPr>
              <a:t>PuTTY</a:t>
            </a:r>
            <a:endParaRPr lang="en-US" altLang="zh-CN" dirty="0" smtClean="0">
              <a:solidFill>
                <a:prstClr val="white"/>
              </a:solidFill>
            </a:endParaRPr>
          </a:p>
          <a:p>
            <a:pPr marL="1261364" lvl="3" eaLnBrk="1" fontAlgn="auto" hangingPunct="1">
              <a:spcAft>
                <a:spcPts val="0"/>
              </a:spcAft>
              <a:buClr>
                <a:srgbClr val="009DD9"/>
              </a:buClr>
              <a:buFont typeface="Wingdings" pitchFamily="2" charset="2"/>
              <a:buChar char="§"/>
              <a:defRPr/>
            </a:pPr>
            <a:r>
              <a:rPr lang="en-US" altLang="zh-CN" dirty="0" smtClean="0">
                <a:solidFill>
                  <a:prstClr val="white"/>
                </a:solidFill>
              </a:rPr>
              <a:t>act as a client for SSH and Telnet</a:t>
            </a:r>
          </a:p>
          <a:p>
            <a:pPr marL="1261364" lvl="3" eaLnBrk="1" fontAlgn="auto" hangingPunct="1">
              <a:spcAft>
                <a:spcPts val="0"/>
              </a:spcAft>
              <a:buClr>
                <a:srgbClr val="009DD9"/>
              </a:buClr>
              <a:buFont typeface="Wingdings" pitchFamily="2" charset="2"/>
              <a:buChar char="§"/>
              <a:defRPr/>
            </a:pPr>
            <a:r>
              <a:rPr lang="en-US" altLang="zh-CN" dirty="0" smtClean="0">
                <a:solidFill>
                  <a:prstClr val="white"/>
                </a:solidFill>
              </a:rPr>
              <a:t>Developed by Microsoft</a:t>
            </a:r>
          </a:p>
          <a:p>
            <a:pPr marL="740664" lvl="1" eaLnBrk="1" fontAlgn="auto" hangingPunct="1">
              <a:spcAft>
                <a:spcPts val="0"/>
              </a:spcAft>
              <a:buClr>
                <a:srgbClr val="009DD9"/>
              </a:buClr>
              <a:buFont typeface="Wingdings" pitchFamily="2" charset="2"/>
              <a:buChar char="§"/>
              <a:defRPr/>
            </a:pPr>
            <a:endParaRPr lang="en-US" altLang="zh-CN" dirty="0" smtClean="0">
              <a:solidFill>
                <a:prstClr val="white"/>
              </a:solidFill>
            </a:endParaRPr>
          </a:p>
          <a:p>
            <a:pPr marL="740664" lvl="1" eaLnBrk="1" fontAlgn="auto" hangingPunct="1">
              <a:spcAft>
                <a:spcPts val="0"/>
              </a:spcAft>
              <a:buClr>
                <a:srgbClr val="009DD9"/>
              </a:buClr>
              <a:buFont typeface="Wingdings"/>
              <a:buChar char=""/>
              <a:defRPr/>
            </a:pPr>
            <a:r>
              <a:rPr lang="en-US" altLang="zh-CN" sz="2800" dirty="0" smtClean="0">
                <a:solidFill>
                  <a:prstClr val="white"/>
                </a:solidFill>
              </a:rPr>
              <a:t>Graphical User Interface</a:t>
            </a:r>
          </a:p>
          <a:p>
            <a:pPr marL="996252" lvl="2" eaLnBrk="1" fontAlgn="auto" hangingPunct="1">
              <a:spcAft>
                <a:spcPts val="0"/>
              </a:spcAft>
              <a:buClr>
                <a:srgbClr val="009DD9"/>
              </a:buClr>
              <a:buFont typeface="Wingdings" pitchFamily="2" charset="2"/>
              <a:buChar char="§"/>
              <a:defRPr/>
            </a:pPr>
            <a:r>
              <a:rPr lang="en-US" altLang="zh-CN" b="1" dirty="0" smtClean="0">
                <a:solidFill>
                  <a:srgbClr val="FF3F8D"/>
                </a:solidFill>
              </a:rPr>
              <a:t>VNC</a:t>
            </a:r>
            <a:r>
              <a:rPr lang="en-US" altLang="zh-CN" dirty="0" smtClean="0">
                <a:solidFill>
                  <a:prstClr val="white"/>
                </a:solidFill>
              </a:rPr>
              <a:t> (</a:t>
            </a:r>
            <a:r>
              <a:rPr lang="en-US" altLang="zh-CN" dirty="0" smtClean="0">
                <a:solidFill>
                  <a:srgbClr val="FF3F8D"/>
                </a:solidFill>
              </a:rPr>
              <a:t>V</a:t>
            </a:r>
            <a:r>
              <a:rPr lang="en-US" altLang="zh-CN" dirty="0" smtClean="0">
                <a:solidFill>
                  <a:prstClr val="white"/>
                </a:solidFill>
              </a:rPr>
              <a:t>irtual </a:t>
            </a:r>
            <a:r>
              <a:rPr lang="en-US" altLang="zh-CN" dirty="0" smtClean="0">
                <a:solidFill>
                  <a:srgbClr val="FF3F8D"/>
                </a:solidFill>
              </a:rPr>
              <a:t>N</a:t>
            </a:r>
            <a:r>
              <a:rPr lang="en-US" altLang="zh-CN" dirty="0" smtClean="0">
                <a:solidFill>
                  <a:prstClr val="white"/>
                </a:solidFill>
              </a:rPr>
              <a:t>etwork </a:t>
            </a:r>
            <a:r>
              <a:rPr lang="en-US" altLang="zh-CN" dirty="0" smtClean="0">
                <a:solidFill>
                  <a:srgbClr val="FF3F8D"/>
                </a:solidFill>
              </a:rPr>
              <a:t>C</a:t>
            </a:r>
            <a:r>
              <a:rPr lang="en-US" altLang="zh-CN" dirty="0" smtClean="0">
                <a:solidFill>
                  <a:prstClr val="white"/>
                </a:solidFill>
              </a:rPr>
              <a:t>lient)</a:t>
            </a:r>
          </a:p>
          <a:p>
            <a:pPr marL="1261364" lvl="3" eaLnBrk="1" fontAlgn="auto" hangingPunct="1">
              <a:spcAft>
                <a:spcPts val="0"/>
              </a:spcAft>
              <a:buClr>
                <a:srgbClr val="009DD9"/>
              </a:buClr>
              <a:buFont typeface="Wingdings" pitchFamily="2" charset="2"/>
              <a:buChar char="§"/>
              <a:defRPr/>
            </a:pPr>
            <a:r>
              <a:rPr lang="en-US" altLang="zh-CN" dirty="0" smtClean="0">
                <a:solidFill>
                  <a:prstClr val="white"/>
                </a:solidFill>
              </a:rPr>
              <a:t>Platform Independent</a:t>
            </a:r>
          </a:p>
          <a:p>
            <a:pPr marL="1261364" lvl="3" eaLnBrk="1" fontAlgn="auto" hangingPunct="1">
              <a:spcAft>
                <a:spcPts val="0"/>
              </a:spcAft>
              <a:buClr>
                <a:srgbClr val="009DD9"/>
              </a:buClr>
              <a:buFont typeface="Wingdings" pitchFamily="2" charset="2"/>
              <a:buChar char="§"/>
              <a:defRPr/>
            </a:pPr>
            <a:r>
              <a:rPr lang="en-US" altLang="zh-CN" dirty="0" smtClean="0">
                <a:solidFill>
                  <a:prstClr val="white"/>
                </a:solidFill>
              </a:rPr>
              <a:t>Client-Sever Model</a:t>
            </a:r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EDC86BD-2DC5-4A05-9B5D-20830C7260C0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52</a:t>
            </a:fld>
            <a:endParaRPr lang="en-US" altLang="zh-CN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914400" y="6416675"/>
            <a:ext cx="55626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sz="1600" dirty="0"/>
              <a:t>Institute of Parallel and Distributed </a:t>
            </a:r>
            <a:r>
              <a:rPr lang="en-US" altLang="zh-CN" sz="1600" dirty="0" smtClean="0"/>
              <a:t>Systems </a:t>
            </a:r>
            <a:r>
              <a:rPr lang="en-US" altLang="zh-CN" sz="1600" dirty="0"/>
              <a:t>(iPads</a:t>
            </a:r>
            <a:r>
              <a:rPr lang="en-US" altLang="zh-CN" sz="1600" dirty="0" smtClean="0"/>
              <a:t>), SJTU</a:t>
            </a:r>
            <a:endParaRPr lang="en-US" altLang="zh-CN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219200" y="1400175"/>
            <a:ext cx="4038600" cy="4238625"/>
          </a:xfrm>
        </p:spPr>
        <p:txBody>
          <a:bodyPr>
            <a:normAutofit/>
          </a:bodyPr>
          <a:lstStyle/>
          <a:p>
            <a:pPr marL="411480" eaLnBrk="1" fontAlgn="auto" hangingPunct="1">
              <a:lnSpc>
                <a:spcPts val="4500"/>
              </a:lnSpc>
              <a:spcAft>
                <a:spcPts val="0"/>
              </a:spcAft>
              <a:buSzPct val="50000"/>
              <a:buFont typeface="Wingdings"/>
              <a:buNone/>
              <a:defRPr/>
            </a:pPr>
            <a:r>
              <a:rPr lang="en-US" altLang="zh-CN" sz="32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Pre-requisite</a:t>
            </a:r>
          </a:p>
          <a:p>
            <a:pPr marL="411480" eaLnBrk="1" fontAlgn="auto" hangingPunct="1">
              <a:lnSpc>
                <a:spcPts val="4500"/>
              </a:lnSpc>
              <a:spcAft>
                <a:spcPts val="0"/>
              </a:spcAft>
              <a:buSzPct val="50000"/>
              <a:buFont typeface="Wingdings"/>
              <a:buNone/>
              <a:defRPr/>
            </a:pPr>
            <a:r>
              <a:rPr lang="en-US" altLang="zh-CN" sz="32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Linux</a:t>
            </a:r>
          </a:p>
          <a:p>
            <a:pPr marL="411480" eaLnBrk="1" fontAlgn="auto" hangingPunct="1">
              <a:lnSpc>
                <a:spcPts val="4500"/>
              </a:lnSpc>
              <a:spcAft>
                <a:spcPts val="0"/>
              </a:spcAft>
              <a:buSzPct val="50000"/>
              <a:buFont typeface="Wingdings"/>
              <a:buNone/>
              <a:defRPr/>
            </a:pPr>
            <a:r>
              <a:rPr lang="en-US" altLang="zh-CN" sz="3200" dirty="0" smtClean="0"/>
              <a:t>Tools</a:t>
            </a:r>
          </a:p>
          <a:p>
            <a:pPr marL="411480" eaLnBrk="1" fontAlgn="auto" hangingPunct="1">
              <a:lnSpc>
                <a:spcPts val="4500"/>
              </a:lnSpc>
              <a:spcAft>
                <a:spcPts val="0"/>
              </a:spcAft>
              <a:buSzPct val="50000"/>
              <a:buFont typeface="Wingdings"/>
              <a:buNone/>
              <a:defRPr/>
            </a:pPr>
            <a:r>
              <a:rPr lang="en-US" altLang="zh-CN" sz="32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C Language</a:t>
            </a:r>
          </a:p>
          <a:p>
            <a:pPr marL="411480" eaLnBrk="1" fontAlgn="auto" hangingPunct="1">
              <a:lnSpc>
                <a:spcPts val="4500"/>
              </a:lnSpc>
              <a:spcAft>
                <a:spcPts val="0"/>
              </a:spcAft>
              <a:buSzPct val="50000"/>
              <a:buFont typeface="Wingdings"/>
              <a:buNone/>
              <a:defRPr/>
            </a:pPr>
            <a:r>
              <a:rPr lang="en-US" altLang="zh-CN" sz="32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Lab</a:t>
            </a:r>
          </a:p>
          <a:p>
            <a:pPr marL="41148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endParaRPr lang="zh-CN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3733800" y="1476375"/>
            <a:ext cx="4038600" cy="4314825"/>
          </a:xfrm>
        </p:spPr>
        <p:txBody>
          <a:bodyPr>
            <a:normAutofit/>
          </a:bodyPr>
          <a:lstStyle/>
          <a:p>
            <a:pPr marL="740664" lvl="1" eaLnBrk="1" fontAlgn="auto" hangingPunct="1">
              <a:spcAft>
                <a:spcPts val="0"/>
              </a:spcAft>
              <a:buSzPct val="70000"/>
              <a:buFont typeface="Wingdings" pitchFamily="2" charset="2"/>
              <a:buChar char="Ø"/>
              <a:defRPr/>
            </a:pPr>
            <a:endParaRPr lang="en-US" altLang="zh-CN" dirty="0" smtClean="0"/>
          </a:p>
          <a:p>
            <a:pPr marL="740664" lvl="1" eaLnBrk="1" fontAlgn="auto" hangingPunct="1">
              <a:spcAft>
                <a:spcPts val="0"/>
              </a:spcAft>
              <a:buSzPct val="70000"/>
              <a:buFont typeface="Wingdings" pitchFamily="2" charset="2"/>
              <a:buChar char="Ø"/>
              <a:defRPr/>
            </a:pPr>
            <a:endParaRPr lang="en-US" altLang="zh-CN" dirty="0" smtClean="0"/>
          </a:p>
          <a:p>
            <a:pPr marL="740664" lvl="1" eaLnBrk="1" fontAlgn="auto" hangingPunct="1">
              <a:spcAft>
                <a:spcPts val="0"/>
              </a:spcAft>
              <a:buSzPct val="70000"/>
              <a:buNone/>
              <a:defRPr/>
            </a:pPr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Software Installer</a:t>
            </a:r>
          </a:p>
          <a:p>
            <a:pPr marL="740664" lvl="1" eaLnBrk="1" fontAlgn="auto" hangingPunct="1">
              <a:spcAft>
                <a:spcPts val="0"/>
              </a:spcAft>
              <a:buSzPct val="70000"/>
              <a:buNone/>
              <a:defRPr/>
            </a:pPr>
            <a:r>
              <a:rPr lang="en-US" altLang="zh-CN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	Compressing and Archiving</a:t>
            </a:r>
          </a:p>
          <a:p>
            <a:pPr marL="740664" lvl="1" eaLnBrk="1" fontAlgn="auto" hangingPunct="1">
              <a:spcAft>
                <a:spcPts val="0"/>
              </a:spcAft>
              <a:buSzPct val="70000"/>
              <a:buNone/>
              <a:defRPr/>
            </a:pPr>
            <a:r>
              <a:rPr lang="en-US" altLang="zh-CN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	Remote Login </a:t>
            </a:r>
          </a:p>
          <a:p>
            <a:pPr marL="740664" lvl="1" eaLnBrk="1" fontAlgn="auto" hangingPunct="1">
              <a:spcAft>
                <a:spcPts val="0"/>
              </a:spcAft>
              <a:buSzPct val="70000"/>
              <a:buFont typeface="Wingdings" pitchFamily="2" charset="2"/>
              <a:buChar char="Ø"/>
              <a:defRPr/>
            </a:pPr>
            <a:r>
              <a:rPr lang="en-US" altLang="zh-CN" dirty="0" smtClean="0"/>
              <a:t>Text Editor </a:t>
            </a:r>
          </a:p>
          <a:p>
            <a:pPr marL="740664" lvl="1" eaLnBrk="1" fontAlgn="auto" hangingPunct="1">
              <a:spcAft>
                <a:spcPts val="0"/>
              </a:spcAft>
              <a:buSzPct val="70000"/>
              <a:buFont typeface="Wingdings"/>
              <a:buNone/>
              <a:defRPr/>
            </a:pPr>
            <a:r>
              <a:rPr lang="en-US" altLang="zh-CN" dirty="0" smtClean="0"/>
              <a:t>     </a:t>
            </a:r>
            <a:endParaRPr lang="en-US" altLang="zh-CN" dirty="0" smtClean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marL="740664" lvl="1" eaLnBrk="1" fontAlgn="auto" hangingPunct="1">
              <a:spcAft>
                <a:spcPts val="0"/>
              </a:spcAft>
              <a:buSzPct val="70000"/>
              <a:buFont typeface="Wingdings"/>
              <a:buNone/>
              <a:defRPr/>
            </a:pPr>
            <a:r>
              <a:rPr lang="en-US" altLang="zh-CN" dirty="0" smtClean="0"/>
              <a:t>     </a:t>
            </a:r>
          </a:p>
          <a:p>
            <a:pPr marL="740664" lvl="1" eaLnBrk="1" fontAlgn="auto" hangingPunct="1">
              <a:spcAft>
                <a:spcPts val="0"/>
              </a:spcAft>
              <a:buSzPct val="70000"/>
              <a:buFont typeface="Wingdings" pitchFamily="2" charset="2"/>
              <a:buChar char="Ø"/>
              <a:defRPr/>
            </a:pPr>
            <a:endParaRPr lang="en-US" altLang="zh-CN" dirty="0" smtClean="0"/>
          </a:p>
          <a:p>
            <a:pPr marL="740664" lvl="1" eaLnBrk="1" fontAlgn="auto" hangingPunct="1">
              <a:spcAft>
                <a:spcPts val="0"/>
              </a:spcAft>
              <a:buSzPct val="70000"/>
              <a:buFont typeface="Wingdings" pitchFamily="2" charset="2"/>
              <a:buChar char="Ø"/>
              <a:defRPr/>
            </a:pPr>
            <a:endParaRPr lang="en-US" altLang="zh-CN" dirty="0" smtClean="0"/>
          </a:p>
        </p:txBody>
      </p:sp>
      <p:sp>
        <p:nvSpPr>
          <p:cNvPr id="56325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12A7689-6936-4967-A1ED-754370EBCA4F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53</a:t>
            </a:fld>
            <a:endParaRPr lang="en-US" altLang="zh-CN" smtClean="0"/>
          </a:p>
        </p:txBody>
      </p:sp>
      <p:sp>
        <p:nvSpPr>
          <p:cNvPr id="8" name="Rectangle 7"/>
          <p:cNvSpPr/>
          <p:nvPr/>
        </p:nvSpPr>
        <p:spPr>
          <a:xfrm>
            <a:off x="1143000" y="2743200"/>
            <a:ext cx="2895600" cy="609600"/>
          </a:xfrm>
          <a:prstGeom prst="rect">
            <a:avLst/>
          </a:prstGeom>
          <a:noFill/>
          <a:ln w="28575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4038600" y="2133600"/>
            <a:ext cx="3657600" cy="2743200"/>
          </a:xfrm>
          <a:prstGeom prst="rect">
            <a:avLst/>
          </a:prstGeom>
          <a:noFill/>
          <a:ln w="28575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3962400" y="2743200"/>
            <a:ext cx="304800" cy="609600"/>
          </a:xfrm>
          <a:prstGeom prst="rect">
            <a:avLst/>
          </a:prstGeom>
          <a:solidFill>
            <a:schemeClr val="bg1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200000"/>
                  </a:schemeClr>
                </a:solidFill>
                <a:cs typeface="+mj-cs"/>
              </a:rPr>
              <a:t>TEXT EDITOR</a:t>
            </a:r>
            <a:endParaRPr lang="zh-CN" altLang="en-US" dirty="0">
              <a:solidFill>
                <a:schemeClr val="tx2">
                  <a:satMod val="200000"/>
                </a:schemeClr>
              </a:solidFill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8229600" cy="4876800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solidFill>
                  <a:srgbClr val="FF3F8D"/>
                </a:solidFill>
              </a:rPr>
              <a:t>vi </a:t>
            </a:r>
            <a:r>
              <a:rPr lang="en-US" altLang="zh-CN" sz="3200" dirty="0" smtClean="0"/>
              <a:t> </a:t>
            </a:r>
            <a:r>
              <a:rPr lang="en-US" altLang="zh-CN" sz="2800" dirty="0" smtClean="0"/>
              <a:t>(</a:t>
            </a:r>
            <a:r>
              <a:rPr lang="en-US" altLang="zh-CN" sz="2800" dirty="0" smtClean="0">
                <a:solidFill>
                  <a:srgbClr val="FF3F8D"/>
                </a:solidFill>
              </a:rPr>
              <a:t>Vi</a:t>
            </a:r>
            <a:r>
              <a:rPr lang="en-US" altLang="zh-CN" sz="2800" dirty="0" smtClean="0"/>
              <a:t>sual Editor)</a:t>
            </a:r>
            <a:endParaRPr lang="en-US" altLang="zh-CN" sz="3200" dirty="0" smtClean="0"/>
          </a:p>
          <a:p>
            <a:pPr lvl="1" eaLnBrk="1" hangingPunct="1"/>
            <a:r>
              <a:rPr lang="en-US" altLang="zh-CN" sz="2800" dirty="0" smtClean="0">
                <a:solidFill>
                  <a:srgbClr val="FF3F8D"/>
                </a:solidFill>
              </a:rPr>
              <a:t>/</a:t>
            </a:r>
            <a:r>
              <a:rPr lang="en-US" sz="2800" dirty="0" smtClean="0">
                <a:solidFill>
                  <a:srgbClr val="FF3F8D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altLang="zh-CN" sz="2800" dirty="0" err="1" smtClean="0">
                <a:solidFill>
                  <a:srgbClr val="FF3F8D"/>
                </a:solidFill>
              </a:rPr>
              <a:t>viː</a:t>
            </a:r>
            <a:r>
              <a:rPr lang="en-US" sz="2800" dirty="0" err="1" smtClean="0">
                <a:solidFill>
                  <a:srgbClr val="FF3F8D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altLang="zh-CN" sz="2800" dirty="0" err="1" smtClean="0">
                <a:solidFill>
                  <a:srgbClr val="FF3F8D"/>
                </a:solidFill>
              </a:rPr>
              <a:t>ai</a:t>
            </a:r>
            <a:r>
              <a:rPr lang="en-US" altLang="zh-CN" sz="2800" dirty="0" smtClean="0">
                <a:solidFill>
                  <a:srgbClr val="FF3F8D"/>
                </a:solidFill>
              </a:rPr>
              <a:t>/, </a:t>
            </a:r>
            <a:r>
              <a:rPr lang="en-US" altLang="zh-CN" sz="2800" dirty="0" smtClean="0"/>
              <a:t>not /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altLang="zh-CN" sz="2800" dirty="0" smtClean="0"/>
              <a:t>siks/ </a:t>
            </a:r>
            <a:r>
              <a:rPr lang="en-US" altLang="zh-CN" sz="2800" dirty="0" smtClean="0">
                <a:sym typeface="Wingdings" pitchFamily="2" charset="2"/>
              </a:rPr>
              <a:t></a:t>
            </a:r>
          </a:p>
          <a:p>
            <a:pPr lvl="1" eaLnBrk="1" hangingPunct="1"/>
            <a:r>
              <a:rPr lang="en-US" altLang="zh-CN" sz="2800" dirty="0" smtClean="0"/>
              <a:t>Extension: vim, vile, xvi, … </a:t>
            </a:r>
          </a:p>
          <a:p>
            <a:pPr lvl="1" eaLnBrk="1" hangingPunct="1"/>
            <a:r>
              <a:rPr lang="en-US" altLang="zh-CN" sz="2800" dirty="0" smtClean="0"/>
              <a:t>Simple and Convenient</a:t>
            </a:r>
          </a:p>
          <a:p>
            <a:pPr lvl="1" eaLnBrk="1" hangingPunct="1"/>
            <a:r>
              <a:rPr lang="en-US" altLang="zh-CN" sz="2800" dirty="0" smtClean="0"/>
              <a:t>BOOK:</a:t>
            </a:r>
            <a:r>
              <a:rPr lang="en-US" altLang="zh-CN" sz="2800" dirty="0" smtClean="0">
                <a:solidFill>
                  <a:srgbClr val="FFC000"/>
                </a:solidFill>
                <a:latin typeface="Comic Sans MS" pitchFamily="66" charset="0"/>
              </a:rPr>
              <a:t> </a:t>
            </a:r>
            <a:r>
              <a:rPr lang="en-US" altLang="zh-CN" sz="2400" dirty="0" smtClean="0">
                <a:solidFill>
                  <a:srgbClr val="FF3F8D"/>
                </a:solidFill>
                <a:latin typeface="Comic Sans MS" pitchFamily="66" charset="0"/>
              </a:rPr>
              <a:t>“learning the vi editor”</a:t>
            </a:r>
          </a:p>
          <a:p>
            <a:pPr lvl="2" eaLnBrk="1" hangingPunct="1">
              <a:buNone/>
            </a:pPr>
            <a:r>
              <a:rPr lang="en-US" altLang="zh-CN" sz="2000" dirty="0" smtClean="0">
                <a:hlinkClick r:id="rId3"/>
              </a:rPr>
              <a:t>http://www.china-pub.com/computers/common/info.asp?id=9208</a:t>
            </a:r>
            <a:r>
              <a:rPr lang="en-US" altLang="zh-CN" sz="2000" dirty="0" smtClean="0"/>
              <a:t> </a:t>
            </a:r>
          </a:p>
          <a:p>
            <a:pPr lvl="1" eaLnBrk="1" hangingPunct="1"/>
            <a:r>
              <a:rPr lang="en-US" altLang="zh-CN" sz="2800" dirty="0" smtClean="0"/>
              <a:t>Cheat Sheet </a:t>
            </a:r>
            <a:r>
              <a:rPr lang="en-US" altLang="zh-CN" sz="2400" i="1" dirty="0" smtClean="0"/>
              <a:t>(Chinese version)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000" dirty="0" smtClean="0"/>
              <a:t>       </a:t>
            </a:r>
            <a:r>
              <a:rPr lang="en-US" altLang="zh-CN" sz="2000" dirty="0" smtClean="0">
                <a:hlinkClick r:id="rId4"/>
              </a:rPr>
              <a:t>http://jserv.sayya.org/misc/vi-vim-cheat-sheet.png</a:t>
            </a:r>
            <a:r>
              <a:rPr lang="en-US" altLang="zh-CN" sz="2000" dirty="0" smtClean="0"/>
              <a:t> 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zh-CN" sz="1000" dirty="0" smtClean="0"/>
          </a:p>
          <a:p>
            <a:pPr lvl="1" eaLnBrk="1" hangingPunct="1"/>
            <a:r>
              <a:rPr lang="en-US" altLang="zh-CN" sz="2800" dirty="0" smtClean="0"/>
              <a:t>“&gt;vimtutor” to get a simple tutorial</a:t>
            </a:r>
            <a:endParaRPr lang="zh-CN" altLang="en-US" sz="2800" dirty="0" smtClean="0"/>
          </a:p>
        </p:txBody>
      </p:sp>
      <p:sp>
        <p:nvSpPr>
          <p:cNvPr id="67589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8CC13B1-39BC-49FB-985D-83AD0FAB26B5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54</a:t>
            </a:fld>
            <a:endParaRPr lang="en-US" altLang="zh-CN" smtClean="0"/>
          </a:p>
        </p:txBody>
      </p:sp>
      <p:pic>
        <p:nvPicPr>
          <p:cNvPr id="10854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05601" y="0"/>
            <a:ext cx="2438400" cy="320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914400" y="6416675"/>
            <a:ext cx="55626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sz="1600" dirty="0"/>
              <a:t>Institute of Parallel and Distributed </a:t>
            </a:r>
            <a:r>
              <a:rPr lang="en-US" altLang="zh-CN" sz="1600" dirty="0" smtClean="0"/>
              <a:t>Systems </a:t>
            </a:r>
            <a:r>
              <a:rPr lang="en-US" altLang="zh-CN" sz="1600" dirty="0"/>
              <a:t>(iPads</a:t>
            </a:r>
            <a:r>
              <a:rPr lang="en-US" altLang="zh-CN" sz="1600" dirty="0" smtClean="0"/>
              <a:t>), SJTU</a:t>
            </a:r>
            <a:endParaRPr lang="en-US" altLang="zh-CN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200000"/>
                  </a:schemeClr>
                </a:solidFill>
                <a:cs typeface="+mj-cs"/>
              </a:rPr>
              <a:t>TEXT EDITOR</a:t>
            </a:r>
            <a:endParaRPr lang="zh-CN" altLang="en-US" dirty="0">
              <a:solidFill>
                <a:schemeClr val="tx2">
                  <a:satMod val="200000"/>
                </a:schemeClr>
              </a:solidFill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8229600" cy="4572000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solidFill>
                  <a:srgbClr val="FFC000"/>
                </a:solidFill>
              </a:rPr>
              <a:t>Emacs</a:t>
            </a:r>
            <a:r>
              <a:rPr lang="en-US" altLang="zh-CN" sz="3200" dirty="0" smtClean="0"/>
              <a:t>  </a:t>
            </a:r>
            <a:r>
              <a:rPr lang="en-US" altLang="zh-CN" sz="2800" dirty="0" smtClean="0"/>
              <a:t>(</a:t>
            </a:r>
            <a:r>
              <a:rPr lang="en-US" altLang="zh-CN" sz="2800" dirty="0" smtClean="0">
                <a:solidFill>
                  <a:srgbClr val="FFC000"/>
                </a:solidFill>
              </a:rPr>
              <a:t>E</a:t>
            </a:r>
            <a:r>
              <a:rPr lang="en-US" altLang="zh-CN" sz="2800" dirty="0" smtClean="0"/>
              <a:t>diting </a:t>
            </a:r>
            <a:r>
              <a:rPr lang="en-US" altLang="zh-CN" sz="2800" dirty="0" err="1" smtClean="0">
                <a:solidFill>
                  <a:srgbClr val="FFC000"/>
                </a:solidFill>
              </a:rPr>
              <a:t>MAC</a:t>
            </a:r>
            <a:r>
              <a:rPr lang="en-US" altLang="zh-CN" sz="2800" dirty="0" err="1" smtClean="0"/>
              <a:t>ro</a:t>
            </a:r>
            <a:r>
              <a:rPr lang="en-US" altLang="zh-CN" sz="2800" dirty="0" err="1" smtClean="0">
                <a:solidFill>
                  <a:srgbClr val="FFC000"/>
                </a:solidFill>
              </a:rPr>
              <a:t>S</a:t>
            </a:r>
            <a:r>
              <a:rPr lang="en-US" altLang="zh-CN" sz="2800" dirty="0" smtClean="0"/>
              <a:t>)</a:t>
            </a:r>
            <a:endParaRPr lang="en-US" altLang="zh-CN" sz="3200" dirty="0" smtClean="0"/>
          </a:p>
          <a:p>
            <a:pPr lvl="1" eaLnBrk="1" hangingPunct="1"/>
            <a:r>
              <a:rPr lang="en-US" altLang="zh-CN" sz="2800" dirty="0" smtClean="0">
                <a:solidFill>
                  <a:srgbClr val="FFC000"/>
                </a:solidFill>
              </a:rPr>
              <a:t>/</a:t>
            </a:r>
            <a:r>
              <a:rPr lang="en-US" sz="28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altLang="zh-CN" sz="2800" dirty="0" err="1" smtClean="0">
                <a:solidFill>
                  <a:srgbClr val="FFC000"/>
                </a:solidFill>
              </a:rPr>
              <a:t>imæks</a:t>
            </a:r>
            <a:r>
              <a:rPr lang="en-US" altLang="zh-CN" sz="2800" dirty="0" smtClean="0">
                <a:solidFill>
                  <a:srgbClr val="FFC000"/>
                </a:solidFill>
              </a:rPr>
              <a:t>/ </a:t>
            </a:r>
          </a:p>
          <a:p>
            <a:pPr lvl="1" eaLnBrk="1" hangingPunct="1"/>
            <a:r>
              <a:rPr lang="en-US" altLang="zh-CN" sz="2800" dirty="0" smtClean="0"/>
              <a:t>More powerful than IDE !</a:t>
            </a:r>
          </a:p>
          <a:p>
            <a:pPr lvl="2" eaLnBrk="1" hangingPunct="1"/>
            <a:r>
              <a:rPr lang="en-US" altLang="zh-CN" dirty="0" smtClean="0"/>
              <a:t>Emacs List</a:t>
            </a:r>
          </a:p>
          <a:p>
            <a:pPr lvl="1" eaLnBrk="1" hangingPunct="1"/>
            <a:r>
              <a:rPr lang="en-US" altLang="zh-CN" sz="2800" dirty="0" smtClean="0">
                <a:solidFill>
                  <a:prstClr val="white"/>
                </a:solidFill>
              </a:rPr>
              <a:t>BOOK: </a:t>
            </a:r>
            <a:r>
              <a:rPr lang="en-US" altLang="zh-CN" sz="2400" dirty="0" smtClean="0">
                <a:solidFill>
                  <a:srgbClr val="FFC000"/>
                </a:solidFill>
                <a:latin typeface="Comic Sans MS" pitchFamily="66" charset="0"/>
              </a:rPr>
              <a:t>“Learning GNU Emacs”</a:t>
            </a:r>
            <a:endParaRPr lang="en-US" altLang="zh-CN" sz="2200" dirty="0" smtClean="0"/>
          </a:p>
          <a:p>
            <a:pPr lvl="1" eaLnBrk="1" hangingPunct="1">
              <a:lnSpc>
                <a:spcPts val="2600"/>
              </a:lnSpc>
              <a:buFont typeface="Wingdings" pitchFamily="2" charset="2"/>
              <a:buNone/>
            </a:pPr>
            <a:r>
              <a:rPr lang="en-US" altLang="zh-CN" dirty="0" smtClean="0"/>
              <a:t>     </a:t>
            </a:r>
            <a:r>
              <a:rPr lang="en-US" altLang="zh-CN" sz="2000" dirty="0" smtClean="0">
                <a:hlinkClick r:id="rId3"/>
              </a:rPr>
              <a:t>http://www.china-pub.com/computers/common/info.asp?id=13395</a:t>
            </a:r>
            <a:r>
              <a:rPr lang="en-US" altLang="zh-CN" sz="2000" dirty="0" smtClean="0"/>
              <a:t> </a:t>
            </a:r>
          </a:p>
        </p:txBody>
      </p:sp>
      <p:sp>
        <p:nvSpPr>
          <p:cNvPr id="69637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927D156-B3EF-48BB-BC8C-A5C6A3544994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55</a:t>
            </a:fld>
            <a:endParaRPr lang="en-US" altLang="zh-CN" smtClean="0"/>
          </a:p>
        </p:txBody>
      </p:sp>
      <p:pic>
        <p:nvPicPr>
          <p:cNvPr id="109570" name="Picture 2" descr="C:\DOCUME~1\ADMINI~1\LOCALS~1\Temp\msohtmlclip1\01\clip_image00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05601" y="0"/>
            <a:ext cx="2438400" cy="3275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914400" y="6416675"/>
            <a:ext cx="55626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sz="1600" dirty="0"/>
              <a:t>Institute of Parallel and Distributed </a:t>
            </a:r>
            <a:r>
              <a:rPr lang="en-US" altLang="zh-CN" sz="1600" dirty="0" smtClean="0"/>
              <a:t>Systems </a:t>
            </a:r>
            <a:r>
              <a:rPr lang="en-US" altLang="zh-CN" sz="1600" dirty="0"/>
              <a:t>(iPads</a:t>
            </a:r>
            <a:r>
              <a:rPr lang="en-US" altLang="zh-CN" sz="1600" dirty="0" smtClean="0"/>
              <a:t>), SJTU</a:t>
            </a:r>
            <a:endParaRPr lang="en-US" altLang="zh-CN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0FB55B8-1AC0-4A94-95E1-52F6648AD8D9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56</a:t>
            </a:fld>
            <a:endParaRPr lang="en-US" altLang="zh-CN" smtClean="0"/>
          </a:p>
        </p:txBody>
      </p:sp>
      <p:sp>
        <p:nvSpPr>
          <p:cNvPr id="7" name="Title 5"/>
          <p:cNvSpPr txBox="1">
            <a:spLocks/>
          </p:cNvSpPr>
          <p:nvPr/>
        </p:nvSpPr>
        <p:spPr>
          <a:xfrm>
            <a:off x="3048000" y="3286124"/>
            <a:ext cx="2928958" cy="928694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  <a:reflection blurRad="6350" stA="50000" endA="300" endPos="90000" dir="5400000" sy="-100000" algn="bl" rotWithShape="0"/>
          </a:effectLst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zh-CN" sz="5600" spc="-100" dirty="0">
                <a:latin typeface="+mj-lt"/>
                <a:ea typeface="+mj-ea"/>
                <a:cs typeface="+mj-cs"/>
              </a:rPr>
              <a:t>Thanks</a:t>
            </a:r>
            <a:endParaRPr lang="zh-CN" altLang="en-US" sz="5600" spc="-1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200000"/>
                  </a:schemeClr>
                </a:solidFill>
                <a:cs typeface="+mj-cs"/>
              </a:rPr>
              <a:t>Tutorial-1</a:t>
            </a:r>
            <a:endParaRPr lang="zh-CN" altLang="en-US" sz="3600" dirty="0">
              <a:solidFill>
                <a:schemeClr val="tx2">
                  <a:satMod val="200000"/>
                </a:schemeClr>
              </a:solidFill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7848600" cy="4572000"/>
          </a:xfrm>
        </p:spPr>
        <p:txBody>
          <a:bodyPr/>
          <a:lstStyle/>
          <a:p>
            <a:pPr eaLnBrk="1" hangingPunct="1"/>
            <a:r>
              <a:rPr lang="en-US" altLang="zh-CN" sz="3200" dirty="0" smtClean="0"/>
              <a:t>Tasks</a:t>
            </a:r>
            <a:endParaRPr lang="en-US" altLang="zh-CN" sz="3200" dirty="0" smtClean="0"/>
          </a:p>
          <a:p>
            <a:pPr lvl="1" eaLnBrk="1" hangingPunct="1"/>
            <a:r>
              <a:rPr lang="en-US" altLang="zh-CN" dirty="0" smtClean="0"/>
              <a:t>Install Linux</a:t>
            </a:r>
          </a:p>
          <a:p>
            <a:pPr lvl="1" eaLnBrk="1" hangingPunct="1"/>
            <a:r>
              <a:rPr lang="en-US" altLang="zh-CN" dirty="0" smtClean="0"/>
              <a:t>Shell </a:t>
            </a:r>
            <a:r>
              <a:rPr lang="en-US" altLang="zh-CN" sz="2000" dirty="0" smtClean="0">
                <a:hlinkClick r:id="rId3"/>
              </a:rPr>
              <a:t>http</a:t>
            </a:r>
            <a:r>
              <a:rPr lang="en-US" altLang="zh-CN" sz="2000" dirty="0">
                <a:hlinkClick r:id="rId3"/>
              </a:rPr>
              <a:t>://</a:t>
            </a:r>
            <a:r>
              <a:rPr lang="en-US" altLang="zh-CN" sz="2000" dirty="0" smtClean="0">
                <a:hlinkClick r:id="rId3"/>
              </a:rPr>
              <a:t>ipads.se.sjtu.edu.cn/courses/ics/tutorials/shell.html</a:t>
            </a:r>
            <a:r>
              <a:rPr lang="en-US" altLang="zh-CN" sz="2000" dirty="0" smtClean="0"/>
              <a:t>  </a:t>
            </a:r>
          </a:p>
        </p:txBody>
      </p:sp>
      <p:sp>
        <p:nvSpPr>
          <p:cNvPr id="69637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927D156-B3EF-48BB-BC8C-A5C6A3544994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57</a:t>
            </a:fld>
            <a:endParaRPr lang="en-US" altLang="zh-CN" smtClean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914400" y="6416675"/>
            <a:ext cx="55626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sz="1600" dirty="0"/>
              <a:t>Institute of Parallel and Distributed </a:t>
            </a:r>
            <a:r>
              <a:rPr lang="en-US" altLang="zh-CN" sz="1600" dirty="0" smtClean="0"/>
              <a:t>Systems </a:t>
            </a:r>
            <a:r>
              <a:rPr lang="en-US" altLang="zh-CN" sz="1600" dirty="0"/>
              <a:t>(iPads</a:t>
            </a:r>
            <a:r>
              <a:rPr lang="en-US" altLang="zh-CN" sz="1600" dirty="0" smtClean="0"/>
              <a:t>), SJTU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32173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200000"/>
                  </a:schemeClr>
                </a:solidFill>
                <a:cs typeface="+mj-cs"/>
              </a:rPr>
              <a:t>TASKS</a:t>
            </a:r>
            <a:br>
              <a:rPr lang="en-US" altLang="zh-CN" dirty="0" smtClean="0">
                <a:solidFill>
                  <a:schemeClr val="tx2">
                    <a:satMod val="200000"/>
                  </a:schemeClr>
                </a:solidFill>
                <a:cs typeface="+mj-cs"/>
              </a:rPr>
            </a:br>
            <a:endParaRPr lang="zh-CN" altLang="en-US" dirty="0">
              <a:solidFill>
                <a:schemeClr val="tx2">
                  <a:satMod val="200000"/>
                </a:schemeClr>
              </a:solidFill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4114800" cy="4572000"/>
          </a:xfrm>
        </p:spPr>
        <p:txBody>
          <a:bodyPr>
            <a:normAutofit/>
          </a:bodyPr>
          <a:lstStyle/>
          <a:p>
            <a:pPr marL="68580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zh-CN" sz="3200" dirty="0" smtClean="0"/>
              <a:t>Labs</a:t>
            </a:r>
            <a:r>
              <a:rPr lang="en-US" altLang="zh-CN" sz="3200" dirty="0" smtClean="0">
                <a:solidFill>
                  <a:prstClr val="white"/>
                </a:solidFill>
              </a:rPr>
              <a:t>  (</a:t>
            </a:r>
            <a:r>
              <a:rPr lang="en-US" altLang="zh-CN" sz="3200" dirty="0" smtClean="0">
                <a:solidFill>
                  <a:prstClr val="white"/>
                </a:solidFill>
                <a:latin typeface="Calibri"/>
              </a:rPr>
              <a:t>25</a:t>
            </a:r>
            <a:r>
              <a:rPr lang="en-US" altLang="zh-CN" sz="3200" dirty="0" smtClean="0">
                <a:solidFill>
                  <a:prstClr val="white"/>
                </a:solidFill>
              </a:rPr>
              <a:t>%)</a:t>
            </a:r>
            <a:endParaRPr lang="en-US" altLang="zh-CN" sz="3200" dirty="0" smtClean="0"/>
          </a:p>
          <a:p>
            <a:pPr marL="740664" lvl="1" eaLnBrk="1" fontAlgn="auto" hangingPunct="1">
              <a:spcAft>
                <a:spcPts val="0"/>
              </a:spcAft>
              <a:buClr>
                <a:srgbClr val="009DD9"/>
              </a:buClr>
              <a:buFont typeface="Wingdings"/>
              <a:buChar char=""/>
              <a:defRPr/>
            </a:pPr>
            <a:r>
              <a:rPr lang="en-US" altLang="zh-CN" sz="2800" dirty="0" smtClean="0">
                <a:solidFill>
                  <a:prstClr val="white"/>
                </a:solidFill>
                <a:latin typeface="Verdana" pitchFamily="34" charset="0"/>
              </a:rPr>
              <a:t>1</a:t>
            </a:r>
            <a:r>
              <a:rPr lang="en-US" altLang="zh-CN" sz="2800" dirty="0" smtClean="0">
                <a:solidFill>
                  <a:prstClr val="white"/>
                </a:solidFill>
              </a:rPr>
              <a:t>: Bits</a:t>
            </a:r>
          </a:p>
          <a:p>
            <a:pPr marL="740664" lvl="1" eaLnBrk="1" fontAlgn="auto" hangingPunct="1">
              <a:spcAft>
                <a:spcPts val="0"/>
              </a:spcAft>
              <a:buClr>
                <a:srgbClr val="009DD9"/>
              </a:buClr>
              <a:buFont typeface="Wingdings"/>
              <a:buChar char=""/>
              <a:defRPr/>
            </a:pPr>
            <a:r>
              <a:rPr lang="en-US" altLang="zh-CN" sz="2800" dirty="0" smtClean="0">
                <a:solidFill>
                  <a:prstClr val="white"/>
                </a:solidFill>
                <a:latin typeface="Verdana" pitchFamily="34" charset="0"/>
              </a:rPr>
              <a:t>2</a:t>
            </a:r>
            <a:r>
              <a:rPr lang="en-US" altLang="zh-CN" sz="2800" dirty="0" smtClean="0">
                <a:solidFill>
                  <a:prstClr val="white"/>
                </a:solidFill>
              </a:rPr>
              <a:t>: Bomb </a:t>
            </a:r>
            <a:r>
              <a:rPr lang="en-US" altLang="zh-CN" sz="2400" i="1" dirty="0" smtClean="0">
                <a:solidFill>
                  <a:srgbClr val="FF0000"/>
                </a:solidFill>
              </a:rPr>
              <a:t>*</a:t>
            </a:r>
            <a:endParaRPr lang="en-US" altLang="zh-CN" sz="2800" i="1" dirty="0" smtClean="0">
              <a:solidFill>
                <a:srgbClr val="FF0000"/>
              </a:solidFill>
            </a:endParaRPr>
          </a:p>
          <a:p>
            <a:pPr marL="740664" lvl="1" eaLnBrk="1" fontAlgn="auto" hangingPunct="1">
              <a:spcAft>
                <a:spcPts val="0"/>
              </a:spcAft>
              <a:buClr>
                <a:srgbClr val="009DD9"/>
              </a:buClr>
              <a:buFont typeface="Wingdings"/>
              <a:buChar char=""/>
              <a:defRPr/>
            </a:pPr>
            <a:r>
              <a:rPr lang="en-US" altLang="zh-CN" sz="2800" dirty="0" smtClean="0">
                <a:solidFill>
                  <a:prstClr val="white"/>
                </a:solidFill>
                <a:latin typeface="Verdana" pitchFamily="34" charset="0"/>
              </a:rPr>
              <a:t>3</a:t>
            </a:r>
            <a:r>
              <a:rPr lang="en-US" altLang="zh-CN" sz="2800" dirty="0" smtClean="0">
                <a:solidFill>
                  <a:prstClr val="white"/>
                </a:solidFill>
              </a:rPr>
              <a:t>: </a:t>
            </a:r>
            <a:r>
              <a:rPr lang="en-US" altLang="zh-CN" sz="2800" dirty="0">
                <a:solidFill>
                  <a:prstClr val="white"/>
                </a:solidFill>
              </a:rPr>
              <a:t>Buffer Overflow</a:t>
            </a:r>
            <a:r>
              <a:rPr lang="en-US" altLang="zh-CN" sz="3200" dirty="0">
                <a:solidFill>
                  <a:srgbClr val="FF0000"/>
                </a:solidFill>
              </a:rPr>
              <a:t> </a:t>
            </a:r>
            <a:r>
              <a:rPr lang="en-US" altLang="zh-CN" sz="2400" i="1" dirty="0" smtClean="0">
                <a:solidFill>
                  <a:srgbClr val="FF0000"/>
                </a:solidFill>
              </a:rPr>
              <a:t>*</a:t>
            </a:r>
            <a:endParaRPr lang="en-US" altLang="zh-CN" sz="2800" dirty="0" smtClean="0">
              <a:solidFill>
                <a:prstClr val="white"/>
              </a:solidFill>
            </a:endParaRPr>
          </a:p>
          <a:p>
            <a:pPr marL="740664" lvl="1" eaLnBrk="1" fontAlgn="auto" hangingPunct="1">
              <a:spcAft>
                <a:spcPts val="0"/>
              </a:spcAft>
              <a:buClr>
                <a:srgbClr val="009DD9"/>
              </a:buClr>
              <a:buFont typeface="Wingdings"/>
              <a:buChar char=""/>
              <a:defRPr/>
            </a:pPr>
            <a:r>
              <a:rPr lang="en-US" altLang="zh-CN" sz="2800" dirty="0" smtClean="0">
                <a:solidFill>
                  <a:prstClr val="white"/>
                </a:solidFill>
                <a:latin typeface="Verdana" pitchFamily="34" charset="0"/>
              </a:rPr>
              <a:t>4</a:t>
            </a:r>
            <a:r>
              <a:rPr lang="en-US" altLang="zh-CN" sz="2800" dirty="0">
                <a:solidFill>
                  <a:prstClr val="white"/>
                </a:solidFill>
              </a:rPr>
              <a:t>: Y86 Assembler</a:t>
            </a:r>
            <a:endParaRPr lang="en-US" altLang="zh-CN" sz="2400" i="1" dirty="0" smtClean="0">
              <a:solidFill>
                <a:srgbClr val="FF0000"/>
              </a:solidFill>
            </a:endParaRPr>
          </a:p>
          <a:p>
            <a:pPr marL="740664" lvl="1" eaLnBrk="1" fontAlgn="auto" hangingPunct="1">
              <a:spcAft>
                <a:spcPts val="0"/>
              </a:spcAft>
              <a:buClr>
                <a:srgbClr val="009DD9"/>
              </a:buClr>
              <a:buFont typeface="Wingdings"/>
              <a:buChar char=""/>
              <a:defRPr/>
            </a:pPr>
            <a:r>
              <a:rPr lang="en-US" altLang="zh-CN" sz="2800" dirty="0" smtClean="0">
                <a:solidFill>
                  <a:prstClr val="white"/>
                </a:solidFill>
                <a:latin typeface="Verdana" pitchFamily="34" charset="0"/>
              </a:rPr>
              <a:t>5</a:t>
            </a:r>
            <a:r>
              <a:rPr lang="en-US" altLang="zh-CN" sz="2800" dirty="0" smtClean="0">
                <a:solidFill>
                  <a:prstClr val="white"/>
                </a:solidFill>
              </a:rPr>
              <a:t>: Y86 Compiler</a:t>
            </a:r>
          </a:p>
          <a:p>
            <a:pPr marL="740664" lvl="1" eaLnBrk="1" fontAlgn="auto" hangingPunct="1">
              <a:spcAft>
                <a:spcPts val="0"/>
              </a:spcAft>
              <a:buClr>
                <a:srgbClr val="009DD9"/>
              </a:buClr>
              <a:buFont typeface="Wingdings"/>
              <a:buChar char=""/>
              <a:defRPr/>
            </a:pPr>
            <a:r>
              <a:rPr lang="en-US" altLang="zh-CN" sz="2800" dirty="0" smtClean="0">
                <a:solidFill>
                  <a:prstClr val="white"/>
                </a:solidFill>
                <a:latin typeface="Verdana" pitchFamily="34" charset="0"/>
              </a:rPr>
              <a:t>6</a:t>
            </a:r>
            <a:r>
              <a:rPr lang="en-US" altLang="zh-CN" sz="2800" dirty="0" smtClean="0">
                <a:solidFill>
                  <a:prstClr val="white"/>
                </a:solidFill>
              </a:rPr>
              <a:t>: Y86 Processor</a:t>
            </a:r>
            <a:endParaRPr lang="en-US" altLang="zh-CN" sz="2800" i="1" dirty="0" smtClean="0">
              <a:solidFill>
                <a:prstClr val="white"/>
              </a:solidFill>
            </a:endParaRPr>
          </a:p>
          <a:p>
            <a:pPr marL="411480" eaLnBrk="1" fontAlgn="auto" hangingPunct="1">
              <a:spcAft>
                <a:spcPts val="0"/>
              </a:spcAft>
              <a:buNone/>
              <a:defRPr/>
            </a:pPr>
            <a:r>
              <a:rPr lang="en-US" altLang="zh-CN" sz="2000" i="1" dirty="0" smtClean="0">
                <a:solidFill>
                  <a:srgbClr val="FF0000"/>
                </a:solidFill>
              </a:rPr>
              <a:t>* </a:t>
            </a:r>
            <a:r>
              <a:rPr lang="en-US" altLang="zh-CN" sz="2000" i="1" dirty="0" smtClean="0"/>
              <a:t>Online Test</a:t>
            </a:r>
          </a:p>
          <a:p>
            <a:pPr marL="41148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endParaRPr lang="en-US" altLang="zh-CN" dirty="0" smtClean="0"/>
          </a:p>
        </p:txBody>
      </p:sp>
      <p:sp>
        <p:nvSpPr>
          <p:cNvPr id="17413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0729D2F-99F6-412B-9497-678340F3A595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altLang="zh-CN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029200" y="1524000"/>
            <a:ext cx="3657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68580" marR="0" lvl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lang="en-US" altLang="zh-CN" sz="3200" dirty="0" smtClean="0">
                <a:latin typeface="+mn-lt"/>
                <a:ea typeface="+mn-ea"/>
              </a:rPr>
              <a:t>Exams  (</a:t>
            </a:r>
            <a:r>
              <a:rPr lang="en-US" altLang="zh-CN" sz="3200" dirty="0" smtClean="0">
                <a:latin typeface="+mj-lt"/>
                <a:ea typeface="+mn-ea"/>
              </a:rPr>
              <a:t>70</a:t>
            </a:r>
            <a:r>
              <a:rPr lang="en-US" altLang="zh-CN" sz="3200" dirty="0" smtClean="0">
                <a:latin typeface="+mn-lt"/>
                <a:ea typeface="+mn-ea"/>
              </a:rPr>
              <a:t>%)</a:t>
            </a:r>
          </a:p>
          <a:p>
            <a:pPr marL="740664" lvl="1" indent="-285750" fontAlgn="auto"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Wingdings"/>
              <a:buChar char=""/>
              <a:defRPr/>
            </a:pPr>
            <a:r>
              <a:rPr lang="en-US" altLang="zh-CN" sz="2800" dirty="0" smtClean="0">
                <a:latin typeface="+mn-lt"/>
                <a:ea typeface="+mn-ea"/>
              </a:rPr>
              <a:t>Middle</a:t>
            </a:r>
            <a:endParaRPr lang="en-US" altLang="zh-CN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740664" lvl="1" indent="-285750" fontAlgn="auto"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Wingdings"/>
              <a:buChar char=""/>
              <a:defRPr/>
            </a:pPr>
            <a:r>
              <a:rPr lang="en-US" altLang="zh-CN" sz="2800" dirty="0" smtClean="0">
                <a:latin typeface="+mn-lt"/>
                <a:ea typeface="+mn-ea"/>
              </a:rPr>
              <a:t>Final</a:t>
            </a:r>
          </a:p>
          <a:p>
            <a:pPr marL="411480" eaLnBrk="1" fontAlgn="auto" hangingPunct="1">
              <a:spcAft>
                <a:spcPts val="0"/>
              </a:spcAft>
              <a:buNone/>
              <a:defRPr/>
            </a:pPr>
            <a:endParaRPr lang="en-US" altLang="zh-CN" sz="9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5029200" y="3133968"/>
            <a:ext cx="3810000" cy="828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11480" lvl="0" indent="-342900" fontAlgn="auto">
              <a:spcBef>
                <a:spcPts val="700"/>
              </a:spcBef>
              <a:spcAft>
                <a:spcPts val="0"/>
              </a:spcAft>
              <a:buClr>
                <a:srgbClr val="DBF5F9"/>
              </a:buClr>
              <a:buSzPct val="95000"/>
              <a:defRPr/>
            </a:pPr>
            <a:endParaRPr lang="en-US" altLang="zh-CN" sz="1000" dirty="0">
              <a:solidFill>
                <a:prstClr val="white"/>
              </a:solidFill>
              <a:latin typeface="Corbel"/>
              <a:ea typeface="宋体"/>
            </a:endParaRPr>
          </a:p>
          <a:p>
            <a:pPr marL="68580" lvl="0" fontAlgn="auto">
              <a:spcBef>
                <a:spcPts val="700"/>
              </a:spcBef>
              <a:spcAft>
                <a:spcPts val="0"/>
              </a:spcAft>
              <a:buClr>
                <a:srgbClr val="DBF5F9"/>
              </a:buClr>
              <a:buSzPct val="95000"/>
              <a:defRPr/>
            </a:pPr>
            <a:r>
              <a:rPr lang="en-US" altLang="zh-CN" sz="3200" dirty="0">
                <a:solidFill>
                  <a:prstClr val="white"/>
                </a:solidFill>
                <a:latin typeface="Corbel"/>
                <a:ea typeface="宋体"/>
              </a:rPr>
              <a:t>Homework  (</a:t>
            </a:r>
            <a:r>
              <a:rPr lang="en-US" altLang="zh-CN" sz="3200" dirty="0">
                <a:solidFill>
                  <a:prstClr val="white"/>
                </a:solidFill>
                <a:latin typeface="Calibri"/>
                <a:ea typeface="宋体"/>
              </a:rPr>
              <a:t>5</a:t>
            </a:r>
            <a:r>
              <a:rPr lang="en-US" altLang="zh-CN" sz="3200" dirty="0">
                <a:solidFill>
                  <a:prstClr val="white"/>
                </a:solidFill>
                <a:latin typeface="Corbel"/>
                <a:ea typeface="宋体"/>
              </a:rPr>
              <a:t>%)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914400" y="6416675"/>
            <a:ext cx="55626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sz="1600" dirty="0"/>
              <a:t>Institute of Parallel and Distributed </a:t>
            </a:r>
            <a:r>
              <a:rPr lang="en-US" altLang="zh-CN" sz="1600" dirty="0" smtClean="0"/>
              <a:t>Systems </a:t>
            </a:r>
            <a:r>
              <a:rPr lang="en-US" altLang="zh-CN" sz="1600" dirty="0"/>
              <a:t>(iPads</a:t>
            </a:r>
            <a:r>
              <a:rPr lang="en-US" altLang="zh-CN" sz="1600" dirty="0" smtClean="0"/>
              <a:t>), SJTU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1940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200000"/>
                  </a:schemeClr>
                </a:solidFill>
                <a:cs typeface="+mj-cs"/>
              </a:rPr>
              <a:t>HARD RULES</a:t>
            </a:r>
            <a:endParaRPr lang="zh-CN" altLang="en-US" dirty="0">
              <a:solidFill>
                <a:schemeClr val="tx2">
                  <a:satMod val="200000"/>
                </a:schemeClr>
              </a:solidFill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7772400" cy="4876800"/>
          </a:xfrm>
        </p:spPr>
        <p:txBody>
          <a:bodyPr>
            <a:normAutofit/>
          </a:bodyPr>
          <a:lstStyle/>
          <a:p>
            <a:pPr marL="68580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zh-CN" sz="3200" dirty="0"/>
              <a:t>Deadline:  </a:t>
            </a:r>
            <a:r>
              <a:rPr lang="en-US" altLang="zh-CN" sz="2800" kern="0" dirty="0">
                <a:solidFill>
                  <a:srgbClr val="FF0066"/>
                </a:solidFill>
                <a:latin typeface="Comic Sans MS" pitchFamily="66" charset="0"/>
              </a:rPr>
              <a:t>No Extension</a:t>
            </a:r>
            <a:endParaRPr lang="en-US" altLang="zh-CN" sz="3200" dirty="0">
              <a:solidFill>
                <a:srgbClr val="FF0066"/>
              </a:solidFill>
            </a:endParaRPr>
          </a:p>
          <a:p>
            <a:pPr marL="740664" lvl="1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n-US" altLang="zh-CN" sz="2800" dirty="0"/>
              <a:t>Multiple submissions</a:t>
            </a:r>
          </a:p>
          <a:p>
            <a:pPr marL="68580" indent="0" eaLnBrk="1" fontAlgn="auto" hangingPunct="1">
              <a:spcAft>
                <a:spcPts val="0"/>
              </a:spcAft>
              <a:buNone/>
              <a:defRPr/>
            </a:pPr>
            <a:endParaRPr lang="en-US" altLang="zh-CN" sz="1600" dirty="0" smtClean="0"/>
          </a:p>
          <a:p>
            <a:pPr marL="68580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zh-CN" sz="3200" dirty="0" smtClean="0"/>
              <a:t>Plagiarism:  </a:t>
            </a:r>
            <a:r>
              <a:rPr lang="en-US" sz="2800" kern="0" dirty="0" smtClean="0">
                <a:solidFill>
                  <a:srgbClr val="FF0066"/>
                </a:solidFill>
                <a:latin typeface="Comic Sans MS" pitchFamily="66" charset="0"/>
              </a:rPr>
              <a:t>No Tolerance</a:t>
            </a:r>
            <a:endParaRPr lang="en-US" altLang="zh-CN" sz="3200" dirty="0" smtClean="0">
              <a:solidFill>
                <a:srgbClr val="FF0066"/>
              </a:solidFill>
            </a:endParaRPr>
          </a:p>
          <a:p>
            <a:pPr marL="740664" lvl="1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n-US" altLang="zh-CN" sz="2800" dirty="0" smtClean="0"/>
              <a:t>Forbid </a:t>
            </a:r>
            <a:r>
              <a:rPr lang="en-US" altLang="zh-CN" sz="2800" dirty="0" smtClean="0">
                <a:solidFill>
                  <a:srgbClr val="FFC000"/>
                </a:solidFill>
              </a:rPr>
              <a:t>C&amp;P</a:t>
            </a:r>
          </a:p>
          <a:p>
            <a:pPr marL="996252" lvl="2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n-US" altLang="zh-CN" strike="sngStrike" dirty="0" smtClean="0"/>
              <a:t>from Network</a:t>
            </a:r>
          </a:p>
          <a:p>
            <a:pPr marL="996252" lvl="2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n-US" altLang="zh-CN" strike="sngStrike" dirty="0" smtClean="0"/>
              <a:t>from  Classmates</a:t>
            </a:r>
          </a:p>
          <a:p>
            <a:pPr marL="740664" lvl="1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n-US" altLang="zh-CN" sz="2800" dirty="0" smtClean="0"/>
              <a:t>Punishment</a:t>
            </a:r>
          </a:p>
          <a:p>
            <a:pPr marL="996252" lvl="2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n-US" altLang="zh-CN" sz="2800" dirty="0" smtClean="0">
                <a:solidFill>
                  <a:srgbClr val="FF0066"/>
                </a:solidFill>
                <a:latin typeface="Verdana" pitchFamily="34" charset="0"/>
              </a:rPr>
              <a:t>0</a:t>
            </a:r>
            <a:r>
              <a:rPr lang="en-US" altLang="zh-CN" sz="2800" dirty="0" smtClean="0"/>
              <a:t> </a:t>
            </a:r>
            <a:r>
              <a:rPr lang="en-US" altLang="zh-CN" dirty="0" smtClean="0"/>
              <a:t>point for </a:t>
            </a:r>
            <a:r>
              <a:rPr lang="en-US" altLang="zh-CN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</a:t>
            </a:r>
            <a:endParaRPr lang="en-US" altLang="zh-CN" sz="18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413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0729D2F-99F6-412B-9497-678340F3A595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altLang="zh-CN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914400" y="6416675"/>
            <a:ext cx="55626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sz="1600" dirty="0"/>
              <a:t>Institute of Parallel and Distributed </a:t>
            </a:r>
            <a:r>
              <a:rPr lang="en-US" altLang="zh-CN" sz="1600" dirty="0" smtClean="0"/>
              <a:t>Systems </a:t>
            </a:r>
            <a:r>
              <a:rPr lang="en-US" altLang="zh-CN" sz="1600" dirty="0"/>
              <a:t>(iPads</a:t>
            </a:r>
            <a:r>
              <a:rPr lang="en-US" altLang="zh-CN" sz="1600" dirty="0" smtClean="0"/>
              <a:t>), SJTU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91759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182EDCB-D4B8-4294-BD83-CDD2B6F5CBC9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altLang="zh-CN" smtClean="0"/>
          </a:p>
        </p:txBody>
      </p:sp>
      <p:sp>
        <p:nvSpPr>
          <p:cNvPr id="7" name="Rectangle 6"/>
          <p:cNvSpPr/>
          <p:nvPr/>
        </p:nvSpPr>
        <p:spPr>
          <a:xfrm>
            <a:off x="304800" y="1275814"/>
            <a:ext cx="86868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>
                <a:solidFill>
                  <a:srgbClr val="FF0066"/>
                </a:solidFill>
                <a:latin typeface="Century Gothic" charset="0"/>
                <a:ea typeface="Century Gothic" charset="0"/>
                <a:cs typeface="Century Gothic" charset="0"/>
              </a:rPr>
              <a:t>Cheating</a:t>
            </a:r>
            <a:r>
              <a:rPr lang="en-US" altLang="zh-CN" sz="3600" dirty="0">
                <a:solidFill>
                  <a:srgbClr val="FFFF99"/>
                </a:solidFill>
                <a:latin typeface="Century Gothic" charset="0"/>
                <a:ea typeface="Century Gothic" charset="0"/>
                <a:cs typeface="Century Gothic" charset="0"/>
              </a:rPr>
              <a:t> will not be </a:t>
            </a:r>
            <a:r>
              <a:rPr lang="en-US" altLang="zh-CN" sz="4000" dirty="0" smtClean="0">
                <a:solidFill>
                  <a:srgbClr val="FF0066"/>
                </a:solidFill>
                <a:latin typeface="Century Gothic" charset="0"/>
                <a:ea typeface="Century Gothic" charset="0"/>
                <a:cs typeface="Century Gothic" charset="0"/>
              </a:rPr>
              <a:t>tolerated</a:t>
            </a:r>
            <a:r>
              <a:rPr lang="en-US" altLang="zh-CN" sz="3600" dirty="0" smtClean="0">
                <a:solidFill>
                  <a:srgbClr val="FFFF99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</a:p>
          <a:p>
            <a:r>
              <a:rPr lang="en-US" altLang="zh-CN" sz="3200" dirty="0" smtClean="0">
                <a:solidFill>
                  <a:srgbClr val="FFFF99"/>
                </a:solidFill>
                <a:latin typeface="Century Gothic" charset="0"/>
                <a:ea typeface="Century Gothic" charset="0"/>
                <a:cs typeface="Century Gothic" charset="0"/>
              </a:rPr>
              <a:t>…</a:t>
            </a:r>
          </a:p>
          <a:p>
            <a:r>
              <a:rPr lang="en-US" altLang="zh-CN" sz="3200" dirty="0" smtClean="0">
                <a:solidFill>
                  <a:srgbClr val="FFFF99"/>
                </a:solidFill>
                <a:latin typeface="Century Gothic" charset="0"/>
                <a:ea typeface="Century Gothic" charset="0"/>
                <a:cs typeface="Century Gothic" charset="0"/>
              </a:rPr>
              <a:t>All homework, labs and </a:t>
            </a:r>
            <a:r>
              <a:rPr lang="en-US" altLang="zh-CN" sz="3200" dirty="0">
                <a:solidFill>
                  <a:srgbClr val="FFFF99"/>
                </a:solidFill>
                <a:latin typeface="Century Gothic" charset="0"/>
                <a:ea typeface="Century Gothic" charset="0"/>
                <a:cs typeface="Century Gothic" charset="0"/>
              </a:rPr>
              <a:t>exams are to be done </a:t>
            </a:r>
            <a:r>
              <a:rPr lang="en-US" altLang="zh-CN" sz="3600" dirty="0">
                <a:solidFill>
                  <a:srgbClr val="FF0066"/>
                </a:solidFill>
                <a:latin typeface="Century Gothic" charset="0"/>
                <a:ea typeface="Century Gothic" charset="0"/>
                <a:cs typeface="Century Gothic" charset="0"/>
              </a:rPr>
              <a:t>individually</a:t>
            </a:r>
            <a:r>
              <a:rPr lang="en-US" altLang="zh-CN" sz="3200" dirty="0" smtClean="0">
                <a:solidFill>
                  <a:srgbClr val="FFFF99"/>
                </a:solidFill>
                <a:latin typeface="Century Gothic" charset="0"/>
                <a:ea typeface="Century Gothic" charset="0"/>
                <a:cs typeface="Century Gothic" charset="0"/>
              </a:rPr>
              <a:t>.</a:t>
            </a:r>
          </a:p>
          <a:p>
            <a:r>
              <a:rPr lang="en-US" altLang="zh-CN" sz="3200" dirty="0" smtClean="0">
                <a:solidFill>
                  <a:srgbClr val="FFFF99"/>
                </a:solidFill>
                <a:latin typeface="Century Gothic" charset="0"/>
                <a:ea typeface="Century Gothic" charset="0"/>
                <a:cs typeface="Century Gothic" charset="0"/>
              </a:rPr>
              <a:t>…</a:t>
            </a:r>
            <a:endParaRPr lang="en-US" altLang="zh-CN" sz="3200" dirty="0">
              <a:solidFill>
                <a:srgbClr val="FFFF99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US" altLang="zh-CN" sz="3200" dirty="0">
                <a:solidFill>
                  <a:srgbClr val="FFFF99"/>
                </a:solidFill>
                <a:latin typeface="Century Gothic" charset="0"/>
                <a:ea typeface="Century Gothic" charset="0"/>
                <a:cs typeface="Century Gothic" charset="0"/>
              </a:rPr>
              <a:t>It is your </a:t>
            </a:r>
            <a:r>
              <a:rPr lang="en-US" altLang="zh-CN" sz="3600" dirty="0">
                <a:solidFill>
                  <a:srgbClr val="FF0066"/>
                </a:solidFill>
                <a:latin typeface="Century Gothic" charset="0"/>
                <a:ea typeface="Century Gothic" charset="0"/>
                <a:cs typeface="Century Gothic" charset="0"/>
              </a:rPr>
              <a:t>responsibility</a:t>
            </a:r>
            <a:r>
              <a:rPr lang="en-US" altLang="zh-CN" sz="3200" dirty="0">
                <a:solidFill>
                  <a:srgbClr val="FFFF99"/>
                </a:solidFill>
                <a:latin typeface="Century Gothic" charset="0"/>
                <a:ea typeface="Century Gothic" charset="0"/>
                <a:cs typeface="Century Gothic" charset="0"/>
              </a:rPr>
              <a:t> to ensure that your passwords are well-guarded, directories protected, and printouts do not </a:t>
            </a:r>
            <a:r>
              <a:rPr lang="en-US" altLang="zh-CN" sz="3200" dirty="0" smtClean="0">
                <a:solidFill>
                  <a:srgbClr val="FFFF99"/>
                </a:solidFill>
                <a:latin typeface="Century Gothic" charset="0"/>
                <a:ea typeface="Century Gothic" charset="0"/>
                <a:cs typeface="Century Gothic" charset="0"/>
              </a:rPr>
              <a:t/>
            </a:r>
            <a:br>
              <a:rPr lang="en-US" altLang="zh-CN" sz="3200" dirty="0" smtClean="0">
                <a:solidFill>
                  <a:srgbClr val="FFFF99"/>
                </a:solidFill>
                <a:latin typeface="Century Gothic" charset="0"/>
                <a:ea typeface="Century Gothic" charset="0"/>
                <a:cs typeface="Century Gothic" charset="0"/>
              </a:rPr>
            </a:br>
            <a:r>
              <a:rPr lang="en-US" altLang="zh-CN" sz="3200" dirty="0" smtClean="0">
                <a:solidFill>
                  <a:srgbClr val="FFFF99"/>
                </a:solidFill>
                <a:latin typeface="Century Gothic" charset="0"/>
                <a:ea typeface="Century Gothic" charset="0"/>
                <a:cs typeface="Century Gothic" charset="0"/>
              </a:rPr>
              <a:t>fall </a:t>
            </a:r>
            <a:r>
              <a:rPr lang="en-US" altLang="zh-CN" sz="3200" dirty="0">
                <a:solidFill>
                  <a:srgbClr val="FFFF99"/>
                </a:solidFill>
                <a:latin typeface="Century Gothic" charset="0"/>
                <a:ea typeface="Century Gothic" charset="0"/>
                <a:cs typeface="Century Gothic" charset="0"/>
              </a:rPr>
              <a:t>into other hands.</a:t>
            </a:r>
            <a:endParaRPr lang="zh-CN" altLang="en-US" sz="3200" dirty="0">
              <a:solidFill>
                <a:srgbClr val="FFFF99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914400" y="6416675"/>
            <a:ext cx="55626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sz="1600" dirty="0"/>
              <a:t>Institute of Parallel and Distributed </a:t>
            </a:r>
            <a:r>
              <a:rPr lang="en-US" altLang="zh-CN" sz="1600" dirty="0" smtClean="0"/>
              <a:t>Systems </a:t>
            </a:r>
            <a:r>
              <a:rPr lang="en-US" altLang="zh-CN" sz="1600" dirty="0"/>
              <a:t>(iPads</a:t>
            </a:r>
            <a:r>
              <a:rPr lang="en-US" altLang="zh-CN" sz="1600" dirty="0" smtClean="0"/>
              <a:t>), SJTU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094182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200000"/>
                  </a:schemeClr>
                </a:solidFill>
                <a:cs typeface="+mj-cs"/>
              </a:rPr>
              <a:t>STATISTICS</a:t>
            </a:r>
            <a:endParaRPr lang="zh-CN" altLang="en-US" dirty="0">
              <a:solidFill>
                <a:schemeClr val="tx2">
                  <a:satMod val="200000"/>
                </a:schemeClr>
              </a:solidFill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4114800" cy="4572000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solidFill>
                  <a:srgbClr val="FFC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2012</a:t>
            </a:r>
          </a:p>
          <a:p>
            <a:pPr lvl="1" eaLnBrk="1" hangingPunct="1"/>
            <a:r>
              <a:rPr lang="en-US" altLang="zh-CN" sz="2800" dirty="0" smtClean="0"/>
              <a:t>Semester </a:t>
            </a:r>
            <a:r>
              <a:rPr lang="en-US" altLang="zh-CN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en-US" altLang="zh-CN" sz="2800" dirty="0" smtClean="0"/>
              <a:t>: </a:t>
            </a:r>
            <a:r>
              <a:rPr lang="en-US" altLang="zh-CN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35</a:t>
            </a:r>
          </a:p>
          <a:p>
            <a:pPr lvl="2" eaLnBrk="1" hangingPunct="1"/>
            <a:r>
              <a:rPr lang="en-US" altLang="zh-CN" dirty="0" smtClean="0"/>
              <a:t>Cheating: </a:t>
            </a: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29</a:t>
            </a:r>
          </a:p>
          <a:p>
            <a:pPr lvl="2" eaLnBrk="1" hangingPunct="1"/>
            <a:r>
              <a:rPr lang="en-US" altLang="zh-CN" dirty="0" smtClean="0"/>
              <a:t>Register: </a:t>
            </a: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</a:p>
          <a:p>
            <a:pPr lvl="2" eaLnBrk="1" hangingPunct="1"/>
            <a:r>
              <a:rPr lang="en-US" altLang="zh-CN" dirty="0" smtClean="0"/>
              <a:t>Submission: </a:t>
            </a: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4</a:t>
            </a:r>
            <a:r>
              <a:rPr lang="en-US" altLang="zh-CN" dirty="0" smtClean="0"/>
              <a:t> </a:t>
            </a:r>
          </a:p>
          <a:p>
            <a:pPr lvl="1" eaLnBrk="1" hangingPunct="1"/>
            <a:r>
              <a:rPr lang="en-US" altLang="zh-CN" sz="2800" dirty="0" smtClean="0"/>
              <a:t>Semester </a:t>
            </a:r>
            <a:r>
              <a:rPr lang="en-US" altLang="zh-CN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en-US" altLang="zh-CN" sz="2800" dirty="0" smtClean="0"/>
              <a:t>: </a:t>
            </a:r>
            <a:r>
              <a:rPr lang="en-US" altLang="zh-CN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12</a:t>
            </a:r>
          </a:p>
          <a:p>
            <a:pPr lvl="2" eaLnBrk="1" hangingPunct="1"/>
            <a:r>
              <a:rPr lang="en-US" altLang="zh-CN" dirty="0" smtClean="0"/>
              <a:t>Cheating: </a:t>
            </a: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4</a:t>
            </a:r>
          </a:p>
          <a:p>
            <a:pPr lvl="2" eaLnBrk="1" hangingPunct="1"/>
            <a:r>
              <a:rPr lang="en-US" altLang="zh-CN" dirty="0" smtClean="0"/>
              <a:t>Submission: </a:t>
            </a: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8</a:t>
            </a:r>
          </a:p>
        </p:txBody>
      </p:sp>
      <p:sp>
        <p:nvSpPr>
          <p:cNvPr id="14341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E7D55B9-3E6F-424F-BA08-8CAE5189B77A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altLang="zh-CN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914400" y="6416675"/>
            <a:ext cx="55626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sz="1600" dirty="0"/>
              <a:t>Institute of Parallel and Distributed </a:t>
            </a:r>
            <a:r>
              <a:rPr lang="en-US" altLang="zh-CN" sz="1600" dirty="0" smtClean="0"/>
              <a:t>Systems </a:t>
            </a:r>
            <a:r>
              <a:rPr lang="en-US" altLang="zh-CN" sz="1600" dirty="0"/>
              <a:t>(iPads</a:t>
            </a:r>
            <a:r>
              <a:rPr lang="en-US" altLang="zh-CN" sz="1600" dirty="0" smtClean="0"/>
              <a:t>), SJTU</a:t>
            </a:r>
            <a:endParaRPr lang="en-US" altLang="zh-CN" sz="16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0" y="1524000"/>
            <a:ext cx="4114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/>
            <a:r>
              <a:rPr lang="en-US" altLang="zh-CN" sz="3200" dirty="0" smtClean="0">
                <a:solidFill>
                  <a:srgbClr val="FFC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2013</a:t>
            </a:r>
          </a:p>
          <a:p>
            <a:pPr lvl="1" eaLnBrk="1" hangingPunct="1"/>
            <a:r>
              <a:rPr lang="en-US" altLang="zh-CN" sz="2800" dirty="0" smtClean="0"/>
              <a:t>Semester </a:t>
            </a:r>
            <a:r>
              <a:rPr lang="en-US" altLang="zh-CN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en-US" altLang="zh-CN" sz="2800" dirty="0" smtClean="0"/>
              <a:t>: </a:t>
            </a:r>
            <a:r>
              <a:rPr lang="en-US" altLang="zh-CN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17</a:t>
            </a:r>
          </a:p>
          <a:p>
            <a:pPr lvl="2" eaLnBrk="1" hangingPunct="1"/>
            <a:r>
              <a:rPr lang="en-US" altLang="zh-CN" dirty="0" smtClean="0"/>
              <a:t>Cheating: </a:t>
            </a: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4</a:t>
            </a:r>
          </a:p>
          <a:p>
            <a:pPr lvl="2" eaLnBrk="1" hangingPunct="1"/>
            <a:r>
              <a:rPr lang="en-US" altLang="zh-CN" dirty="0" smtClean="0"/>
              <a:t>Register: </a:t>
            </a:r>
            <a:r>
              <a:rPr lang="en-US" altLang="zh-CN" dirty="0">
                <a:latin typeface="Verdana" pitchFamily="34" charset="0"/>
                <a:ea typeface="Verdana" pitchFamily="34" charset="0"/>
                <a:cs typeface="Verdana" pitchFamily="34" charset="0"/>
              </a:rPr>
              <a:t>7</a:t>
            </a:r>
            <a:endParaRPr lang="en-US" altLang="zh-CN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2" eaLnBrk="1" hangingPunct="1"/>
            <a:r>
              <a:rPr lang="en-US" altLang="zh-CN" dirty="0" smtClean="0"/>
              <a:t>Submission: </a:t>
            </a: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6</a:t>
            </a:r>
            <a:r>
              <a:rPr lang="en-US" altLang="zh-CN" dirty="0" smtClean="0"/>
              <a:t> </a:t>
            </a:r>
          </a:p>
          <a:p>
            <a:pPr lvl="1" eaLnBrk="1" hangingPunct="1"/>
            <a:r>
              <a:rPr lang="en-US" altLang="zh-CN" sz="2800" dirty="0" smtClean="0"/>
              <a:t>Semester </a:t>
            </a:r>
            <a:r>
              <a:rPr lang="en-US" altLang="zh-CN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en-US" altLang="zh-CN" sz="2800" dirty="0" smtClean="0"/>
              <a:t>: </a:t>
            </a:r>
            <a:r>
              <a:rPr lang="en-US" altLang="zh-CN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11</a:t>
            </a:r>
          </a:p>
          <a:p>
            <a:pPr lvl="2" eaLnBrk="1" hangingPunct="1"/>
            <a:r>
              <a:rPr lang="en-US" altLang="zh-CN" dirty="0" smtClean="0"/>
              <a:t>Cheating: </a:t>
            </a: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8</a:t>
            </a:r>
          </a:p>
          <a:p>
            <a:pPr lvl="2" eaLnBrk="1" hangingPunct="1"/>
            <a:r>
              <a:rPr lang="en-US" altLang="zh-CN" dirty="0" smtClean="0"/>
              <a:t>Submission: </a:t>
            </a: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18822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ong.Chen.Presentation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Rong.Chen.Presentation">
      <a:majorFont>
        <a:latin typeface="Calibri"/>
        <a:ea typeface="华文楷体"/>
        <a:cs typeface=""/>
      </a:majorFont>
      <a:minorFont>
        <a:latin typeface="Corbel"/>
        <a:ea typeface="宋体"/>
        <a:cs typeface="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10905</TotalTime>
  <Words>2154</Words>
  <Application>Microsoft Macintosh PowerPoint</Application>
  <PresentationFormat>On-screen Show (4:3)</PresentationFormat>
  <Paragraphs>660</Paragraphs>
  <Slides>57</Slides>
  <Notes>57</Notes>
  <HiddenSlides>0</HiddenSlides>
  <MMClips>0</MMClips>
  <ScaleCrop>false</ScaleCrop>
  <HeadingPairs>
    <vt:vector size="6" baseType="variant">
      <vt:variant>
        <vt:lpstr>Fonts Used</vt:lpstr>
      </vt:variant>
      <vt:variant>
        <vt:i4>19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77" baseType="lpstr">
      <vt:lpstr>Arial</vt:lpstr>
      <vt:lpstr>Betsy Flanagan</vt:lpstr>
      <vt:lpstr>Calibri</vt:lpstr>
      <vt:lpstr>Century Gothic</vt:lpstr>
      <vt:lpstr>Comic Sans MS</vt:lpstr>
      <vt:lpstr>Corbel</vt:lpstr>
      <vt:lpstr>Courier</vt:lpstr>
      <vt:lpstr>Courier New</vt:lpstr>
      <vt:lpstr>Impact</vt:lpstr>
      <vt:lpstr>Pristina</vt:lpstr>
      <vt:lpstr>Tempus Sans ITC</vt:lpstr>
      <vt:lpstr>Times</vt:lpstr>
      <vt:lpstr>Verdana</vt:lpstr>
      <vt:lpstr>Wingdings</vt:lpstr>
      <vt:lpstr>Wingdings 2</vt:lpstr>
      <vt:lpstr>Wingdings 3</vt:lpstr>
      <vt:lpstr>华文楷体</vt:lpstr>
      <vt:lpstr>宋体</vt:lpstr>
      <vt:lpstr>楷体</vt:lpstr>
      <vt:lpstr>Rong.Chen.Presentation</vt:lpstr>
      <vt:lpstr>TUTORIAL LESSON Linux &amp; Tools</vt:lpstr>
      <vt:lpstr>BIRTH of TUTORIAL LESSON</vt:lpstr>
      <vt:lpstr>OUTLINE</vt:lpstr>
      <vt:lpstr>PowerPoint Presentation</vt:lpstr>
      <vt:lpstr>REGISTRATION</vt:lpstr>
      <vt:lpstr>TASKS </vt:lpstr>
      <vt:lpstr>HARD RULES</vt:lpstr>
      <vt:lpstr>PowerPoint Presentation</vt:lpstr>
      <vt:lpstr>STATISTICS</vt:lpstr>
      <vt:lpstr>STATISTICS</vt:lpstr>
      <vt:lpstr>WARNING</vt:lpstr>
      <vt:lpstr>PowerPoint Presentation</vt:lpstr>
      <vt:lpstr>BACKGROUND</vt:lpstr>
      <vt:lpstr>COMPARISON</vt:lpstr>
      <vt:lpstr>PowerPoint Presentation</vt:lpstr>
      <vt:lpstr>PowerPoint Presentation</vt:lpstr>
      <vt:lpstr>INSTALL</vt:lpstr>
      <vt:lpstr>INSTALL</vt:lpstr>
      <vt:lpstr>INSTALL</vt:lpstr>
      <vt:lpstr>INSTALL</vt:lpstr>
      <vt:lpstr>PowerPoint Presentation</vt:lpstr>
      <vt:lpstr>INSTALL</vt:lpstr>
      <vt:lpstr>INSTALL</vt:lpstr>
      <vt:lpstr>INSTALL</vt:lpstr>
      <vt:lpstr>INSTALL</vt:lpstr>
      <vt:lpstr>PowerPoint Presentation</vt:lpstr>
      <vt:lpstr>PowerPoint Presentation</vt:lpstr>
      <vt:lpstr>APPENDIX: System Virtualization</vt:lpstr>
      <vt:lpstr>APPENDIX: System Virtualization</vt:lpstr>
      <vt:lpstr>APPENDIX: VMware Workstation</vt:lpstr>
      <vt:lpstr>APPENDIX: VMware Workstation</vt:lpstr>
      <vt:lpstr>PowerPoint Presentation</vt:lpstr>
      <vt:lpstr>SHELL</vt:lpstr>
      <vt:lpstr>PowerPoint Presentation</vt:lpstr>
      <vt:lpstr>Commands</vt:lpstr>
      <vt:lpstr>Commands</vt:lpstr>
      <vt:lpstr>Commands</vt:lpstr>
      <vt:lpstr>Commands</vt:lpstr>
      <vt:lpstr>Commands</vt:lpstr>
      <vt:lpstr>Commands</vt:lpstr>
      <vt:lpstr>Commands</vt:lpstr>
      <vt:lpstr>Commands</vt:lpstr>
      <vt:lpstr>PowerPoint Presentation</vt:lpstr>
      <vt:lpstr>VERSION CONTROL</vt:lpstr>
      <vt:lpstr>VERSION CONTROL</vt:lpstr>
      <vt:lpstr>VERSION CONTROL</vt:lpstr>
      <vt:lpstr>PowerPoint Presentation</vt:lpstr>
      <vt:lpstr>COMPRESSING</vt:lpstr>
      <vt:lpstr>ARCHIVING</vt:lpstr>
      <vt:lpstr>PowerPoint Presentation</vt:lpstr>
      <vt:lpstr>REMOTE LOGIN</vt:lpstr>
      <vt:lpstr>REMOTE LOGIN</vt:lpstr>
      <vt:lpstr>PowerPoint Presentation</vt:lpstr>
      <vt:lpstr>TEXT EDITOR</vt:lpstr>
      <vt:lpstr>TEXT EDITOR</vt:lpstr>
      <vt:lpstr>PowerPoint Presentation</vt:lpstr>
      <vt:lpstr>Tutorial-1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Rong Chen</cp:lastModifiedBy>
  <cp:revision>346</cp:revision>
  <dcterms:created xsi:type="dcterms:W3CDTF">2006-08-16T00:00:00Z</dcterms:created>
  <dcterms:modified xsi:type="dcterms:W3CDTF">2018-09-12T09:11:08Z</dcterms:modified>
</cp:coreProperties>
</file>