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6"/>
  </p:notesMasterIdLst>
  <p:sldIdLst>
    <p:sldId id="256" r:id="rId2"/>
    <p:sldId id="258" r:id="rId3"/>
    <p:sldId id="279" r:id="rId4"/>
    <p:sldId id="447" r:id="rId5"/>
    <p:sldId id="448" r:id="rId6"/>
    <p:sldId id="450" r:id="rId7"/>
    <p:sldId id="441" r:id="rId8"/>
    <p:sldId id="416" r:id="rId9"/>
    <p:sldId id="451" r:id="rId10"/>
    <p:sldId id="417" r:id="rId11"/>
    <p:sldId id="418" r:id="rId12"/>
    <p:sldId id="442" r:id="rId13"/>
    <p:sldId id="420" r:id="rId14"/>
    <p:sldId id="421" r:id="rId15"/>
    <p:sldId id="445" r:id="rId16"/>
    <p:sldId id="433" r:id="rId17"/>
    <p:sldId id="434" r:id="rId18"/>
    <p:sldId id="435" r:id="rId19"/>
    <p:sldId id="436" r:id="rId20"/>
    <p:sldId id="446" r:id="rId21"/>
    <p:sldId id="438" r:id="rId22"/>
    <p:sldId id="439" r:id="rId23"/>
    <p:sldId id="440" r:id="rId24"/>
    <p:sldId id="318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D"/>
    <a:srgbClr val="FF9966"/>
    <a:srgbClr val="E2A7FF"/>
    <a:srgbClr val="FF3F8D"/>
    <a:srgbClr val="FF0066"/>
    <a:srgbClr val="FFCCCC"/>
    <a:srgbClr val="A162D0"/>
    <a:srgbClr val="FFFFAB"/>
    <a:srgbClr val="FFFF99"/>
    <a:srgbClr val="1B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5849" autoAdjust="0"/>
  </p:normalViewPr>
  <p:slideViewPr>
    <p:cSldViewPr>
      <p:cViewPr varScale="1">
        <p:scale>
          <a:sx n="55" d="100"/>
          <a:sy n="55" d="100"/>
        </p:scale>
        <p:origin x="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956A075-CE2E-4203-89C4-577CB25E21E9}" type="datetimeFigureOut">
              <a:rPr lang="zh-CN" altLang="en-US"/>
              <a:pPr>
                <a:defRPr/>
              </a:pPr>
              <a:t>2018/9/19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6FF1074-746F-4B46-AB2E-BBFC950575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1293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8752ED-B309-4730-89A4-F4EC6CAA67D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930AFA-7FCC-496A-9C37-B285550F3A9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C258F1-3864-40C1-9CE1-AC4AF5476D4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8FE05F-81D3-4ECC-9751-540D0D1E928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9F5023-856D-4F14-9AEF-686A57C327D2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9F7978-E23D-497E-A555-B1FA0384D7E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7C4B71-A1C3-4D9F-A29E-BFB4A9BBCFF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0534F5-B0F8-4B05-BD5F-8A18BB945954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69F2E9-980E-48A2-9E52-D5C92993802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DC5279-77E3-4A8A-9693-890B7950BD5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E6E6DB-39FE-4871-830D-FD6F342B982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E6E6DB-39FE-4871-830D-FD6F342B982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ECA93D-FB64-4B23-8F87-90F6F4D5F40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0F8D8-07B4-465A-9C3C-D892406EF92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0F8D8-07B4-465A-9C3C-D892406EF925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C715E1-5F40-4282-8B06-7DB4F4601F4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A838E4-E2F8-49FC-BE8C-8666AEB8C731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A1D25E-1B14-42E0-A308-0E2A1A6A2B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B782D-5EE3-414E-95EC-1D45065518B2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2A96D-FD1D-4ECC-B4CF-D0487350F1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54D78-59B7-484E-BA73-427E23B28B22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61F69-C4B5-4998-A4D4-9306D26939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C6203-9C1F-492A-A786-C5EC2366EDE2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AC17-1261-40B5-8959-3BA1489913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FBE654-1E62-4BC2-AC85-39888A7ADBA6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C8998EC-4187-4F90-8BE3-A8B375BFD5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D2CBEF-6469-42C3-8C3E-C073DC3A31E8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065F2E-8B40-4BD4-98B6-F59999E3A5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137CF4-A557-42B7-9664-659E8CA3E58E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9C648F0-10EB-4BA2-A698-D46FBFBC78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56DE-9995-41FD-9543-78F2F57D7D4A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7E98C-4F39-48B3-B4F6-5C68F6826C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DBCA01-F9CC-4A7A-B575-42EAE21F8D0F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43564D-72F5-402D-A0AE-7F8284E016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2D14-266F-4A84-89B9-FFAF21F84002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A582A-17EC-4F4B-84FE-F6719272D0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64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54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64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5466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1FF813-4D28-4D14-ABBA-0CBBD5E2F9E2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44E485-95C7-4290-B326-461494E98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4748661-558C-4AA2-B28C-5514CB5AE9CF}" type="datetime1">
              <a:rPr lang="en-US" altLang="zh-CN"/>
              <a:pPr>
                <a:defRPr/>
              </a:pPr>
              <a:t>9/19/18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/>
              <a:t>Parallel Processing Institute, Fudan University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D6C3045-3C8A-4838-940D-3B31B42CB5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36" r:id="rId2"/>
    <p:sldLayoutId id="2147483742" r:id="rId3"/>
    <p:sldLayoutId id="2147483743" r:id="rId4"/>
    <p:sldLayoutId id="2147483744" r:id="rId5"/>
    <p:sldLayoutId id="2147483737" r:id="rId6"/>
    <p:sldLayoutId id="2147483745" r:id="rId7"/>
    <p:sldLayoutId id="2147483738" r:id="rId8"/>
    <p:sldLayoutId id="2147483746" r:id="rId9"/>
    <p:sldLayoutId id="2147483739" r:id="rId10"/>
    <p:sldLayoutId id="214748374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CFFFF"/>
          </a:solidFill>
          <a:latin typeface="+mj-lt"/>
          <a:ea typeface="+mj-ea"/>
          <a:cs typeface="华文楷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CFFFF"/>
          </a:solidFill>
          <a:latin typeface="Calibri" pitchFamily="34" charset="0"/>
          <a:ea typeface="华文楷体"/>
          <a:cs typeface="华文楷体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ongchen@sjt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subversion.tigris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china-pub.com/computers/common/info.asp?id=1497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ina-pub.com/computers/common/info.asp?id=25525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11096"/>
            <a:ext cx="7772400" cy="197510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72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T</a:t>
            </a:r>
            <a:r>
              <a:rPr lang="en-US" altLang="zh-CN" sz="56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UTORIAL </a:t>
            </a:r>
            <a:r>
              <a:rPr lang="en-US" altLang="zh-CN" sz="72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L</a:t>
            </a:r>
            <a:r>
              <a:rPr lang="en-US" altLang="zh-CN" sz="56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ESSON</a:t>
            </a:r>
            <a:br>
              <a:rPr lang="en-US" altLang="zh-CN" sz="5600" cap="none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</a:br>
            <a:r>
              <a:rPr lang="en-US" altLang="zh-CN" sz="7200" cap="none" dirty="0" smtClean="0">
                <a:solidFill>
                  <a:srgbClr val="FF3F8D"/>
                </a:solidFill>
                <a:latin typeface="Tempus Sans ITC" pitchFamily="82" charset="0"/>
                <a:ea typeface="Verdana" pitchFamily="34" charset="0"/>
                <a:cs typeface="Verdana" pitchFamily="34" charset="0"/>
              </a:rPr>
              <a:t>Tools</a:t>
            </a:r>
            <a:endParaRPr lang="zh-CN" altLang="en-US" sz="6000" cap="none" dirty="0">
              <a:solidFill>
                <a:srgbClr val="FF3F8D"/>
              </a:solidFill>
              <a:latin typeface="Tempus Sans ITC" pitchFamily="82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772400" cy="2209800"/>
          </a:xfrm>
        </p:spPr>
        <p:txBody>
          <a:bodyPr anchor="t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Institute of Parallel and Distributed Systems (iPads)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Shanghai Jiao Tong University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altLang="zh-CN" dirty="0" smtClean="0"/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Rong Chen</a:t>
            </a:r>
          </a:p>
          <a:p>
            <a:pPr algn="r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>
                <a:hlinkClick r:id="rId3"/>
              </a:rPr>
              <a:t>rongchen</a:t>
            </a:r>
            <a:r>
              <a:rPr lang="en-US" altLang="zh-CN" dirty="0" smtClean="0">
                <a:latin typeface="+mj-lt"/>
                <a:hlinkClick r:id="rId3"/>
              </a:rPr>
              <a:t>@</a:t>
            </a:r>
            <a:r>
              <a:rPr lang="en-US" altLang="zh-CN" dirty="0" smtClean="0">
                <a:hlinkClick r:id="rId3"/>
              </a:rPr>
              <a:t>sjtu.edu.cn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VERSION CONTROL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9966"/>
                </a:solidFill>
              </a:rPr>
              <a:t>SVN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S</a:t>
            </a:r>
            <a:r>
              <a:rPr lang="en-US" altLang="zh-CN" sz="2800" dirty="0" err="1" smtClean="0"/>
              <a:t>ub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V</a:t>
            </a:r>
            <a:r>
              <a:rPr lang="en-US" altLang="zh-CN" sz="2800" dirty="0" err="1" smtClean="0"/>
              <a:t>ersio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N</a:t>
            </a:r>
            <a:r>
              <a:rPr lang="en-US" altLang="zh-CN" sz="2800" dirty="0" smtClean="0"/>
              <a:t>)</a:t>
            </a:r>
            <a:endParaRPr lang="en-US" altLang="zh-CN" sz="3200" dirty="0" smtClean="0"/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  <a:cs typeface="Courier New" pitchFamily="49" charset="0"/>
              </a:rPr>
              <a:t>Client Command</a:t>
            </a:r>
            <a:endParaRPr lang="en-US" altLang="zh-CN" sz="2800" dirty="0" smtClean="0">
              <a:solidFill>
                <a:prstClr val="white"/>
              </a:solidFill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checkout</a:t>
            </a:r>
            <a:b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&gt;svn co svn://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ipads.se.sjtu.edu.cn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/ics-se17/ics3701 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--username=ics3701</a:t>
            </a:r>
            <a:endParaRPr lang="en-US" altLang="zh-CN" b="1" dirty="0" smtClean="0">
              <a:solidFill>
                <a:srgbClr val="FFFFCD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update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&gt;svn update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commit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&gt;svn ci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a.c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 –message=“..”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add file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&gt;svn add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b.c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		     &gt;svn ci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b.c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 –message=“..”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del file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&gt;svn del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b.c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		     &gt;svn ci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b.c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 –message=“..”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2000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0678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VERSION CONTROL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9966"/>
                </a:solidFill>
              </a:rPr>
              <a:t>SVN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S</a:t>
            </a:r>
            <a:r>
              <a:rPr lang="en-US" altLang="zh-CN" sz="2800" dirty="0" err="1" smtClean="0"/>
              <a:t>ub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V</a:t>
            </a:r>
            <a:r>
              <a:rPr lang="en-US" altLang="zh-CN" sz="2800" dirty="0" err="1" smtClean="0"/>
              <a:t>ersio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N</a:t>
            </a:r>
            <a:r>
              <a:rPr lang="en-US" altLang="zh-CN" sz="2800" dirty="0" smtClean="0"/>
              <a:t>)</a:t>
            </a:r>
            <a:endParaRPr lang="en-US" altLang="zh-CN" sz="3200" dirty="0" smtClean="0"/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  <a:cs typeface="Courier New" pitchFamily="49" charset="0"/>
              </a:rPr>
              <a:t>Client Command</a:t>
            </a:r>
            <a:endParaRPr lang="en-US" altLang="zh-CN" sz="2800" dirty="0" smtClean="0">
              <a:solidFill>
                <a:prstClr val="white"/>
              </a:solidFill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show status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&gt;svn status –q</a:t>
            </a:r>
            <a:endParaRPr lang="en-US" altLang="zh-CN" b="1" dirty="0" smtClean="0">
              <a:solidFill>
                <a:srgbClr val="FFFFCD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diff file	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&gt;svn diff b.txt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resolve conflict 	</a:t>
            </a:r>
            <a:b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&gt;vi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a.c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  //manually remove conflict</a:t>
            </a:r>
            <a:b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     &gt;svn resolved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a.c</a:t>
            </a:r>
            <a:endParaRPr lang="en-US" altLang="zh-CN" sz="2000" dirty="0" smtClean="0">
              <a:solidFill>
                <a:srgbClr val="FFFFCD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None/>
              <a:defRPr/>
            </a:pPr>
            <a:endParaRPr lang="en-US" altLang="zh-CN" sz="2000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None/>
              <a:defRPr/>
            </a:pPr>
            <a:endParaRPr lang="en-US" altLang="zh-CN" sz="2000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None/>
              <a:defRPr/>
            </a:pPr>
            <a:endParaRPr lang="en-US" altLang="zh-CN" sz="2000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None/>
              <a:defRPr/>
            </a:pPr>
            <a:endParaRPr lang="en-US" altLang="zh-CN" sz="2000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lvl="2" indent="-720725" eaLnBrk="1" fontAlgn="auto" hangingPunct="1">
              <a:spcAft>
                <a:spcPts val="0"/>
              </a:spcAft>
              <a:buClr>
                <a:srgbClr val="009DD9"/>
              </a:buClr>
              <a:buNone/>
              <a:defRPr/>
            </a:pPr>
            <a:r>
              <a:rPr lang="en-US" altLang="zh-CN" sz="2000" dirty="0" smtClean="0">
                <a:cs typeface="Courier New" pitchFamily="49" charset="0"/>
              </a:rPr>
              <a:t>*svn resource link: </a:t>
            </a:r>
            <a:r>
              <a:rPr lang="en-US" altLang="zh-CN" sz="2000" dirty="0" smtClean="0">
                <a:solidFill>
                  <a:srgbClr val="FF0066"/>
                </a:solidFill>
                <a:cs typeface="Courier New" pitchFamily="49" charset="0"/>
                <a:hlinkClick r:id="rId3"/>
              </a:rPr>
              <a:t>http://subversion.tigris.org/</a:t>
            </a:r>
            <a:r>
              <a:rPr lang="en-US" altLang="zh-CN" sz="2000" dirty="0" smtClean="0">
                <a:solidFill>
                  <a:srgbClr val="FF0066"/>
                </a:solidFill>
                <a:cs typeface="Courier New" pitchFamily="49" charset="0"/>
              </a:rPr>
              <a:t> 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434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SVN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Toolchain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4763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i="1" dirty="0" smtClean="0"/>
              <a:t>C</a:t>
            </a:r>
            <a:r>
              <a:rPr lang="en-US" altLang="zh-CN" dirty="0" smtClean="0"/>
              <a:t> Language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Compiling, </a:t>
            </a:r>
            <a:r>
              <a:rPr lang="en-US" altLang="zh-CN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Gcc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Make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2A7689-6936-4967-A1ED-754370EBCA4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7432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21336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7432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>
            <a:normAutofit fontScale="925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Why we choose C ?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dirty="0" smtClean="0"/>
              <a:t> </a:t>
            </a:r>
            <a:r>
              <a:rPr lang="en-US" altLang="zh-CN" sz="2800" dirty="0" smtClean="0">
                <a:solidFill>
                  <a:srgbClr val="FFFF99"/>
                </a:solidFill>
                <a:latin typeface="Pristina" pitchFamily="66" charset="0"/>
                <a:ea typeface="MS PMincho" pitchFamily="18" charset="-128"/>
                <a:cs typeface="Times New Roman" pitchFamily="18" charset="0"/>
              </a:rPr>
              <a:t>“ The limits of my language are the limits of my world ”</a:t>
            </a:r>
            <a:r>
              <a:rPr lang="en-US" altLang="zh-CN" sz="2400" dirty="0" smtClean="0">
                <a:latin typeface="Pristina" pitchFamily="66" charset="0"/>
                <a:ea typeface="MS PMincho" pitchFamily="18" charset="-128"/>
                <a:cs typeface="Times New Roman" pitchFamily="18" charset="0"/>
              </a:rPr>
              <a:t/>
            </a:r>
            <a:br>
              <a:rPr lang="en-US" altLang="zh-CN" sz="2400" dirty="0" smtClean="0">
                <a:latin typeface="Pristina" pitchFamily="66" charset="0"/>
                <a:ea typeface="MS PMincho" pitchFamily="18" charset="-128"/>
                <a:cs typeface="Times New Roman" pitchFamily="18" charset="0"/>
              </a:rPr>
            </a:br>
            <a:r>
              <a:rPr lang="en-US" altLang="zh-CN" sz="2400" dirty="0" smtClean="0">
                <a:latin typeface="Pristina" pitchFamily="66" charset="0"/>
                <a:ea typeface="MS PMincho" pitchFamily="18" charset="-128"/>
                <a:cs typeface="Times New Roman" pitchFamily="18" charset="0"/>
              </a:rPr>
              <a:t>		  </a:t>
            </a:r>
            <a:r>
              <a:rPr lang="en-US" altLang="zh-CN" dirty="0" smtClean="0">
                <a:latin typeface="Pristina" pitchFamily="66" charset="0"/>
                <a:ea typeface="MS PMincho" pitchFamily="18" charset="-128"/>
                <a:cs typeface="Times New Roman" pitchFamily="18" charset="0"/>
              </a:rPr>
              <a:t>	       </a:t>
            </a:r>
            <a:r>
              <a:rPr lang="en-US" altLang="zh-CN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Pristina" pitchFamily="66" charset="0"/>
                <a:ea typeface="MS PMincho" pitchFamily="18" charset="-128"/>
                <a:cs typeface="Times New Roman" pitchFamily="18" charset="0"/>
              </a:rPr>
              <a:t>Tranctatus</a:t>
            </a:r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Pristina" pitchFamily="66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Pristina" pitchFamily="66" charset="0"/>
                <a:ea typeface="MS PMincho" pitchFamily="18" charset="-128"/>
                <a:cs typeface="Times New Roman" pitchFamily="18" charset="0"/>
              </a:rPr>
              <a:t>Logico-Philosophicus</a:t>
            </a:r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Pristina" pitchFamily="66" charset="0"/>
              </a:rPr>
              <a:t>5.6 1918</a:t>
            </a:r>
            <a:endParaRPr lang="en-US" altLang="zh-CN" dirty="0" smtClean="0">
              <a:latin typeface="Pristina" pitchFamily="66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Our Requirements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altLang="zh-CN" dirty="0" smtClean="0"/>
              <a:t>Realize Computer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altLang="zh-CN" dirty="0" smtClean="0"/>
              <a:t>More Control Program 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altLang="zh-CN" dirty="0" smtClean="0"/>
              <a:t>Implement not Large but Practical Software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altLang="zh-CN" dirty="0" smtClean="0"/>
              <a:t>Good Support in Multi-fields</a:t>
            </a:r>
            <a:endParaRPr lang="en-US" altLang="zh-CN" sz="2000" dirty="0" smtClean="0"/>
          </a:p>
          <a:p>
            <a:pPr lvl="5">
              <a:defRPr/>
            </a:pPr>
            <a:endParaRPr lang="en-US" altLang="zh-CN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altLang="zh-CN" sz="2400" dirty="0" smtClean="0"/>
              <a:t>             </a:t>
            </a:r>
            <a:endParaRPr lang="zh-CN" altLang="en-US" sz="2400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553200" y="5781675"/>
            <a:ext cx="76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orbel" pitchFamily="34" charset="0"/>
              </a:rPr>
              <a:t>Lisp</a:t>
            </a:r>
            <a:endParaRPr lang="zh-CN" altLang="en-US" sz="2400" b="1" dirty="0">
              <a:latin typeface="Corbel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486400" y="5781675"/>
            <a:ext cx="1066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Corbel" pitchFamily="34" charset="0"/>
              </a:rPr>
              <a:t>Script</a:t>
            </a:r>
            <a:endParaRPr lang="zh-CN" altLang="en-US" sz="2400" b="1">
              <a:latin typeface="Corbel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0" y="5786437"/>
            <a:ext cx="914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orbel" pitchFamily="34" charset="0"/>
              </a:rPr>
              <a:t>Shell</a:t>
            </a:r>
            <a:endParaRPr lang="zh-CN" altLang="en-US" sz="2400" b="1" dirty="0">
              <a:latin typeface="Corbe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733800" y="5781675"/>
            <a:ext cx="838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Corbel" pitchFamily="34" charset="0"/>
              </a:rPr>
              <a:t>C++</a:t>
            </a:r>
            <a:endParaRPr lang="zh-CN" altLang="en-US" sz="2400" b="1" dirty="0">
              <a:latin typeface="Corbe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To C or Not to C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277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67AFC5-1217-4543-9D4A-E5CE25D3DC1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smtClean="0"/>
          </a:p>
        </p:txBody>
      </p:sp>
      <p:sp>
        <p:nvSpPr>
          <p:cNvPr id="6" name="Multiply 5"/>
          <p:cNvSpPr/>
          <p:nvPr/>
        </p:nvSpPr>
        <p:spPr>
          <a:xfrm>
            <a:off x="3886200" y="5786437"/>
            <a:ext cx="457200" cy="457200"/>
          </a:xfrm>
          <a:prstGeom prst="mathMultiply">
            <a:avLst>
              <a:gd name="adj1" fmla="val 12806"/>
            </a:avLst>
          </a:prstGeom>
          <a:solidFill>
            <a:srgbClr val="FF3F8D"/>
          </a:solidFill>
          <a:ln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Multiply 6"/>
          <p:cNvSpPr/>
          <p:nvPr/>
        </p:nvSpPr>
        <p:spPr>
          <a:xfrm>
            <a:off x="4724400" y="5786437"/>
            <a:ext cx="457200" cy="457200"/>
          </a:xfrm>
          <a:prstGeom prst="mathMultiply">
            <a:avLst>
              <a:gd name="adj1" fmla="val 12806"/>
            </a:avLst>
          </a:prstGeom>
          <a:solidFill>
            <a:srgbClr val="FF3F8D"/>
          </a:solidFill>
          <a:ln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5715000" y="5786437"/>
            <a:ext cx="457200" cy="457200"/>
          </a:xfrm>
          <a:prstGeom prst="mathMultiply">
            <a:avLst>
              <a:gd name="adj1" fmla="val 12806"/>
            </a:avLst>
          </a:prstGeom>
          <a:solidFill>
            <a:srgbClr val="FF3F8D"/>
          </a:solidFill>
          <a:ln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Multiply 8"/>
          <p:cNvSpPr/>
          <p:nvPr/>
        </p:nvSpPr>
        <p:spPr>
          <a:xfrm>
            <a:off x="6629400" y="5786437"/>
            <a:ext cx="457200" cy="457200"/>
          </a:xfrm>
          <a:prstGeom prst="mathMultiply">
            <a:avLst>
              <a:gd name="adj1" fmla="val 12806"/>
            </a:avLst>
          </a:prstGeom>
          <a:solidFill>
            <a:srgbClr val="FF3F8D"/>
          </a:solidFill>
          <a:ln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200" y="5786437"/>
            <a:ext cx="2057400" cy="457200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00200" y="5786437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orbel" pitchFamily="34" charset="0"/>
              </a:rPr>
              <a:t>Assembler</a:t>
            </a:r>
            <a:endParaRPr lang="zh-CN" altLang="en-US" sz="2400" b="1" dirty="0">
              <a:latin typeface="Corbel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200400" y="5786437"/>
            <a:ext cx="45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latin typeface="Corbel" pitchFamily="34" charset="0"/>
              </a:rPr>
              <a:t>C</a:t>
            </a:r>
            <a:endParaRPr lang="zh-CN" altLang="en-US" sz="2400" b="1" dirty="0">
              <a:latin typeface="Corbe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1352494">
            <a:off x="762000" y="5266168"/>
            <a:ext cx="2597186" cy="58477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ln w="18415" cmpd="sng">
                  <a:solidFill>
                    <a:srgbClr val="FF3F8D"/>
                  </a:solidFill>
                  <a:prstDash val="solid"/>
                </a:ln>
                <a:solidFill>
                  <a:srgbClr val="FF3F8D"/>
                </a:solidFill>
                <a:effectLst>
                  <a:glow rad="228600">
                    <a:srgbClr val="FF3F8D">
                      <a:alpha val="40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Verdana" pitchFamily="34" charset="0"/>
              </a:rPr>
              <a:t>Best Choice</a:t>
            </a:r>
            <a:endParaRPr lang="zh-CN" altLang="en-US" sz="3200" dirty="0">
              <a:ln w="18415" cmpd="sng">
                <a:solidFill>
                  <a:srgbClr val="FF3F8D"/>
                </a:solidFill>
                <a:prstDash val="solid"/>
              </a:ln>
              <a:solidFill>
                <a:srgbClr val="FF3F8D"/>
              </a:solidFill>
              <a:effectLst>
                <a:glow rad="228600">
                  <a:srgbClr val="FF3F8D">
                    <a:alpha val="40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80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15" grpId="0"/>
      <p:bldP spid="14" grpId="0"/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13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HISTORY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848600" cy="5334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Birth of C Language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Thompson &amp; Ritchie, </a:t>
            </a:r>
            <a:r>
              <a:rPr lang="en-US" altLang="zh-CN" sz="2400" dirty="0" smtClean="0">
                <a:latin typeface="Verdana" pitchFamily="34" charset="0"/>
              </a:rPr>
              <a:t>1969 ~ 1971</a:t>
            </a:r>
            <a:endParaRPr lang="en-US" altLang="zh-CN" dirty="0" smtClean="0">
              <a:latin typeface="Verdana" pitchFamily="34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Based on </a:t>
            </a:r>
            <a:r>
              <a:rPr lang="en-US" altLang="zh-CN" sz="2800" i="1" dirty="0" smtClean="0"/>
              <a:t>B</a:t>
            </a:r>
            <a:r>
              <a:rPr lang="en-US" altLang="zh-CN" sz="2800" dirty="0" smtClean="0"/>
              <a:t> language </a:t>
            </a:r>
            <a:br>
              <a:rPr lang="en-US" altLang="zh-CN" sz="2800" dirty="0" smtClean="0"/>
            </a:br>
            <a:r>
              <a:rPr lang="en-US" altLang="zh-CN" sz="2400" dirty="0" smtClean="0"/>
              <a:t>(BCPL, Basic Common Programming language)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Rewrite Unix in C, </a:t>
            </a:r>
            <a:r>
              <a:rPr lang="en-US" altLang="zh-CN" sz="2400" dirty="0" smtClean="0">
                <a:solidFill>
                  <a:prstClr val="white"/>
                </a:solidFill>
                <a:latin typeface="Verdana" pitchFamily="34" charset="0"/>
              </a:rPr>
              <a:t>1973</a:t>
            </a:r>
            <a:endParaRPr lang="en-US" altLang="zh-CN" sz="2400" dirty="0" smtClean="0"/>
          </a:p>
          <a:p>
            <a:pPr marL="740664" lvl="1" eaLnBrk="1" fontAlgn="auto" hangingPunct="1">
              <a:spcAft>
                <a:spcPts val="0"/>
              </a:spcAft>
              <a:buNone/>
              <a:defRPr/>
            </a:pPr>
            <a:endParaRPr lang="en-US" altLang="zh-CN" sz="800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ANSI </a:t>
            </a:r>
            <a:r>
              <a:rPr lang="en-US" altLang="zh-CN" sz="2800" dirty="0" smtClean="0"/>
              <a:t>(</a:t>
            </a:r>
            <a:r>
              <a:rPr lang="en-US" altLang="zh-CN" sz="2800" u="sng" dirty="0" smtClean="0">
                <a:ea typeface="宋体" pitchFamily="2" charset="-122"/>
              </a:rPr>
              <a:t>A</a:t>
            </a:r>
            <a:r>
              <a:rPr lang="en-US" altLang="zh-CN" sz="2800" dirty="0" smtClean="0">
                <a:ea typeface="宋体" pitchFamily="2" charset="-122"/>
              </a:rPr>
              <a:t>merican </a:t>
            </a:r>
            <a:r>
              <a:rPr lang="en-US" altLang="zh-CN" sz="2800" u="sng" dirty="0" smtClean="0">
                <a:ea typeface="宋体" pitchFamily="2" charset="-122"/>
              </a:rPr>
              <a:t>N</a:t>
            </a:r>
            <a:r>
              <a:rPr lang="en-US" altLang="zh-CN" sz="2800" dirty="0" smtClean="0">
                <a:ea typeface="宋体" pitchFamily="2" charset="-122"/>
              </a:rPr>
              <a:t>ational </a:t>
            </a:r>
            <a:r>
              <a:rPr lang="en-US" altLang="zh-CN" sz="2800" u="sng" dirty="0" smtClean="0">
                <a:ea typeface="宋体" pitchFamily="2" charset="-122"/>
              </a:rPr>
              <a:t>S</a:t>
            </a:r>
            <a:r>
              <a:rPr lang="en-US" altLang="zh-CN" sz="2800" dirty="0" smtClean="0">
                <a:ea typeface="宋体" pitchFamily="2" charset="-122"/>
              </a:rPr>
              <a:t>tandards </a:t>
            </a:r>
            <a:r>
              <a:rPr lang="en-US" altLang="zh-CN" sz="2800" u="sng" dirty="0" smtClean="0">
                <a:ea typeface="宋体" pitchFamily="2" charset="-122"/>
              </a:rPr>
              <a:t>I</a:t>
            </a:r>
            <a:r>
              <a:rPr lang="en-US" altLang="zh-CN" sz="2800" dirty="0" smtClean="0">
                <a:ea typeface="宋体" pitchFamily="2" charset="-122"/>
              </a:rPr>
              <a:t>nstitute</a:t>
            </a:r>
            <a:r>
              <a:rPr lang="en-US" altLang="zh-CN" sz="2800" dirty="0" smtClean="0"/>
              <a:t>)</a:t>
            </a:r>
            <a:endParaRPr lang="en-US" altLang="zh-CN" sz="3200" dirty="0" smtClean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C</a:t>
            </a:r>
            <a:r>
              <a:rPr lang="en-US" altLang="zh-CN" sz="2400" dirty="0" smtClean="0">
                <a:latin typeface="Verdana" pitchFamily="34" charset="0"/>
              </a:rPr>
              <a:t>89</a:t>
            </a:r>
            <a:r>
              <a:rPr lang="en-US" altLang="zh-CN" sz="2800" dirty="0" smtClean="0"/>
              <a:t> and </a:t>
            </a:r>
            <a:r>
              <a:rPr lang="en-US" altLang="zh-CN" sz="2800" dirty="0" smtClean="0">
                <a:solidFill>
                  <a:prstClr val="white"/>
                </a:solidFill>
              </a:rPr>
              <a:t>C</a:t>
            </a:r>
            <a:r>
              <a:rPr lang="en-US" altLang="zh-CN" sz="2400" dirty="0" smtClean="0">
                <a:latin typeface="Verdana" pitchFamily="34" charset="0"/>
              </a:rPr>
              <a:t>99</a:t>
            </a:r>
          </a:p>
          <a:p>
            <a:pPr marL="740664" lvl="1" eaLnBrk="1" fontAlgn="auto" hangingPunct="1">
              <a:spcAft>
                <a:spcPts val="0"/>
              </a:spcAft>
              <a:buNone/>
              <a:defRPr/>
            </a:pPr>
            <a:endParaRPr lang="en-US" altLang="zh-CN" sz="800" dirty="0" smtClean="0">
              <a:latin typeface="Verdana" pitchFamily="34" charset="0"/>
            </a:endParaRP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BOOK: </a:t>
            </a:r>
            <a:r>
              <a:rPr lang="en-US" altLang="zh-CN" sz="2800" dirty="0" smtClean="0">
                <a:solidFill>
                  <a:srgbClr val="FFC000"/>
                </a:solidFill>
                <a:latin typeface="Comic Sans MS" pitchFamily="66" charset="0"/>
              </a:rPr>
              <a:t>The C Programming Language</a:t>
            </a:r>
            <a:r>
              <a:rPr lang="en-US" altLang="zh-CN" sz="3200" dirty="0" smtClean="0">
                <a:latin typeface="Comic Sans MS" pitchFamily="66" charset="0"/>
              </a:rPr>
              <a:t/>
            </a:r>
            <a:br>
              <a:rPr lang="en-US" altLang="zh-CN" sz="3200" dirty="0" smtClean="0">
                <a:latin typeface="Comic Sans MS" pitchFamily="66" charset="0"/>
              </a:rPr>
            </a:br>
            <a:r>
              <a:rPr lang="en-US" altLang="zh-CN" sz="2000" dirty="0" smtClean="0">
                <a:solidFill>
                  <a:prstClr val="white"/>
                </a:solidFill>
                <a:hlinkClick r:id="rId3"/>
              </a:rPr>
              <a:t> http://www.china-pub.com/computers/common/info.asp?id=14975</a:t>
            </a:r>
            <a:endParaRPr lang="en-US" altLang="zh-CN" sz="2800" dirty="0" smtClean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F8E921-EBEE-4458-BE32-5FD0AF76FC21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333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SVN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Toolchain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4763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454914" lvl="1" indent="0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i="1" dirty="0" smtClean="0"/>
              <a:t>    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 Language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Compiling, </a:t>
            </a:r>
            <a:r>
              <a:rPr lang="en-US" altLang="zh-CN" dirty="0" err="1" smtClean="0"/>
              <a:t>Gcc</a:t>
            </a: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    Make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2A7689-6936-4967-A1ED-754370EBCA4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7432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21336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7432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6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GNU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50292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What is </a:t>
            </a:r>
            <a:r>
              <a:rPr lang="en-US" altLang="zh-CN" sz="3200" dirty="0" smtClean="0">
                <a:solidFill>
                  <a:srgbClr val="FFC000"/>
                </a:solidFill>
              </a:rPr>
              <a:t>GNU</a:t>
            </a:r>
            <a:r>
              <a:rPr lang="en-US" altLang="zh-CN" sz="3200" dirty="0" smtClean="0"/>
              <a:t> ?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srgbClr val="FFC000"/>
                </a:solidFill>
              </a:rPr>
              <a:t>G</a:t>
            </a:r>
            <a:r>
              <a:rPr lang="en-US" altLang="zh-CN" sz="2800" dirty="0" smtClean="0"/>
              <a:t>NU is </a:t>
            </a:r>
            <a:r>
              <a:rPr lang="en-US" altLang="zh-CN" sz="2800" dirty="0" smtClean="0">
                <a:solidFill>
                  <a:srgbClr val="FFC000"/>
                </a:solidFill>
              </a:rPr>
              <a:t>N</a:t>
            </a:r>
            <a:r>
              <a:rPr lang="en-US" altLang="zh-CN" sz="2800" dirty="0" smtClean="0"/>
              <a:t>ot </a:t>
            </a:r>
            <a:r>
              <a:rPr lang="en-US" altLang="zh-CN" sz="2800" dirty="0" smtClean="0">
                <a:solidFill>
                  <a:srgbClr val="FFC000"/>
                </a:solidFill>
              </a:rPr>
              <a:t>U</a:t>
            </a:r>
            <a:r>
              <a:rPr lang="en-US" altLang="zh-CN" sz="2800" dirty="0" smtClean="0"/>
              <a:t>nix</a:t>
            </a:r>
            <a:r>
              <a:rPr lang="en-US" altLang="zh-CN" sz="2800" dirty="0" smtClean="0">
                <a:sym typeface="Wingdings" pitchFamily="2" charset="2"/>
              </a:rPr>
              <a:t>, </a:t>
            </a:r>
            <a:r>
              <a:rPr lang="en-US" altLang="zh-CN" sz="2400" dirty="0" smtClean="0">
                <a:latin typeface="Verdana" pitchFamily="34" charset="0"/>
                <a:sym typeface="Wingdings" pitchFamily="2" charset="2"/>
              </a:rPr>
              <a:t>1983</a:t>
            </a:r>
            <a:endParaRPr lang="en-US" altLang="zh-CN" sz="2800" dirty="0" smtClean="0">
              <a:latin typeface="Verdana" pitchFamily="34" charset="0"/>
            </a:endParaRPr>
          </a:p>
          <a:p>
            <a:pPr marL="996252" lvl="2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i="1" dirty="0" smtClean="0"/>
              <a:t>Richard M. Stallman  </a:t>
            </a:r>
            <a:r>
              <a:rPr lang="en-US" altLang="zh-CN" sz="2000" dirty="0" smtClean="0"/>
              <a:t>(culture legend)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Goal:  absolutely FREE operating system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800" dirty="0" smtClean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The GNU Manifesto, </a:t>
            </a:r>
            <a:r>
              <a:rPr lang="en-US" altLang="zh-CN" sz="2400" dirty="0" smtClean="0">
                <a:latin typeface="Verdana" pitchFamily="34" charset="0"/>
              </a:rPr>
              <a:t>1985</a:t>
            </a:r>
            <a:endParaRPr lang="en-US" altLang="zh-CN" sz="2800" dirty="0" smtClean="0">
              <a:latin typeface="Verdana" pitchFamily="34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>
                <a:latin typeface="+mj-lt"/>
              </a:rPr>
              <a:t>Free Software Foundation (FSF)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altLang="zh-CN" dirty="0" smtClean="0">
                <a:latin typeface="+mj-lt"/>
              </a:rPr>
              <a:t>Emacs, GCC, tar, …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>
                <a:latin typeface="+mj-lt"/>
              </a:rPr>
              <a:t>GPL, General Public License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altLang="zh-CN" dirty="0" smtClean="0">
                <a:latin typeface="+mj-lt"/>
              </a:rPr>
              <a:t>Virus infectivity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zh-CN" altLang="en-US" dirty="0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F868B4-B949-4E46-85D3-E57079651EA3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 smtClean="0"/>
          </a:p>
        </p:txBody>
      </p:sp>
      <p:pic>
        <p:nvPicPr>
          <p:cNvPr id="6" name="Picture 5" descr="C:\DOCUME~1\ADMINI~1\LOCALS~1\Temp\msohtmlclip1\01\clip_image0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0"/>
            <a:ext cx="1371600" cy="2071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6" name="Picture 2" descr="C:\DOCUME~1\ADMINI~1\LOCALS~1\Temp\msohtmlclip1\01\clip_image0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3696607"/>
            <a:ext cx="2286000" cy="316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3631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COMPILER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006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>
                <a:solidFill>
                  <a:srgbClr val="FFC000"/>
                </a:solidFill>
              </a:rPr>
              <a:t>G</a:t>
            </a:r>
            <a:r>
              <a:rPr lang="en-US" altLang="zh-CN" sz="3200" dirty="0" smtClean="0"/>
              <a:t>NU </a:t>
            </a:r>
            <a:r>
              <a:rPr lang="en-US" altLang="zh-CN" sz="3200" dirty="0" smtClean="0">
                <a:solidFill>
                  <a:srgbClr val="FFC000"/>
                </a:solidFill>
              </a:rPr>
              <a:t>C</a:t>
            </a:r>
            <a:r>
              <a:rPr lang="en-US" altLang="zh-CN" sz="3200" dirty="0" smtClean="0"/>
              <a:t>ompiler </a:t>
            </a:r>
            <a:r>
              <a:rPr lang="en-US" altLang="zh-CN" sz="3200" dirty="0" smtClean="0">
                <a:solidFill>
                  <a:srgbClr val="FFC000"/>
                </a:solidFill>
              </a:rPr>
              <a:t>C</a:t>
            </a:r>
            <a:r>
              <a:rPr lang="en-US" altLang="zh-CN" sz="3200" dirty="0" smtClean="0"/>
              <a:t>ollection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Preprocessor, Assembler, Linker, Loader, …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Support :  C, C++, Java, Fortran, Ada, …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2800" dirty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Install on Debian</a:t>
            </a:r>
          </a:p>
          <a:p>
            <a:pPr marL="454914" lvl="1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</a:t>
            </a:r>
            <a:r>
              <a:rPr lang="en-US" altLang="zh-CN" sz="2000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. &gt;apt-get 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US" altLang="zh-CN" sz="20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build-essential</a:t>
            </a:r>
            <a:endParaRPr lang="en-US" altLang="zh-CN" sz="2800" dirty="0" smtClean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2800" dirty="0" smtClean="0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F50112-686E-437F-90DA-736ECC8EE48D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4838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COMPILING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70C13B-CC9D-40DC-8E86-70393947415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 smtClean="0"/>
          </a:p>
        </p:txBody>
      </p:sp>
      <p:sp>
        <p:nvSpPr>
          <p:cNvPr id="6" name="Vertical Scroll 5"/>
          <p:cNvSpPr/>
          <p:nvPr/>
        </p:nvSpPr>
        <p:spPr>
          <a:xfrm>
            <a:off x="1219200" y="1981200"/>
            <a:ext cx="1219200" cy="1143000"/>
          </a:xfrm>
          <a:prstGeom prst="verticalScroll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Source Codes</a:t>
            </a:r>
            <a:b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[*.c, *.h]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71800" y="1752600"/>
            <a:ext cx="1524000" cy="6858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lt"/>
              </a:rPr>
              <a:t>C Program Preprocessor</a:t>
            </a:r>
            <a:endParaRPr lang="zh-CN" altLang="en-US" dirty="0">
              <a:latin typeface="+mj-lt"/>
            </a:endParaRPr>
          </a:p>
        </p:txBody>
      </p:sp>
      <p:sp>
        <p:nvSpPr>
          <p:cNvPr id="9" name="Striped Right Arrow 8"/>
          <p:cNvSpPr/>
          <p:nvPr/>
        </p:nvSpPr>
        <p:spPr>
          <a:xfrm rot="19496598">
            <a:off x="2446651" y="2230346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Striped Right Arrow 9"/>
          <p:cNvSpPr/>
          <p:nvPr/>
        </p:nvSpPr>
        <p:spPr>
          <a:xfrm>
            <a:off x="4648200" y="19050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Vertical Scroll 10"/>
          <p:cNvSpPr/>
          <p:nvPr/>
        </p:nvSpPr>
        <p:spPr>
          <a:xfrm>
            <a:off x="5105400" y="1524000"/>
            <a:ext cx="1143000" cy="1143000"/>
          </a:xfrm>
          <a:prstGeom prst="verticalScroll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Source Codes</a:t>
            </a:r>
            <a:b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[*.c]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10400" y="1752600"/>
            <a:ext cx="1295400" cy="6858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lt"/>
              </a:rPr>
              <a:t>C Program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Compiler</a:t>
            </a:r>
            <a:endParaRPr lang="zh-CN" altLang="en-US" dirty="0">
              <a:latin typeface="+mj-lt"/>
            </a:endParaRPr>
          </a:p>
        </p:txBody>
      </p:sp>
      <p:sp>
        <p:nvSpPr>
          <p:cNvPr id="13" name="Striped Right Arrow 12"/>
          <p:cNvSpPr/>
          <p:nvPr/>
        </p:nvSpPr>
        <p:spPr>
          <a:xfrm>
            <a:off x="6324600" y="19050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Striped Right Arrow 13"/>
          <p:cNvSpPr/>
          <p:nvPr/>
        </p:nvSpPr>
        <p:spPr>
          <a:xfrm rot="5400000">
            <a:off x="7429500" y="26289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Vertical Scroll 14"/>
          <p:cNvSpPr/>
          <p:nvPr/>
        </p:nvSpPr>
        <p:spPr>
          <a:xfrm>
            <a:off x="7010400" y="3124200"/>
            <a:ext cx="1295400" cy="1143000"/>
          </a:xfrm>
          <a:prstGeom prst="verticalScroll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Assembly Codes</a:t>
            </a:r>
            <a:b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[*.s]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10400" y="5029200"/>
            <a:ext cx="1295400" cy="6858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lt"/>
              </a:rPr>
              <a:t>Assembler</a:t>
            </a:r>
            <a:endParaRPr lang="zh-CN" altLang="en-US" dirty="0">
              <a:latin typeface="+mj-lt"/>
            </a:endParaRPr>
          </a:p>
        </p:txBody>
      </p:sp>
      <p:sp>
        <p:nvSpPr>
          <p:cNvPr id="18" name="Striped Right Arrow 17"/>
          <p:cNvSpPr/>
          <p:nvPr/>
        </p:nvSpPr>
        <p:spPr>
          <a:xfrm rot="5400000">
            <a:off x="7429500" y="445770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Striped Right Arrow 18"/>
          <p:cNvSpPr/>
          <p:nvPr/>
        </p:nvSpPr>
        <p:spPr>
          <a:xfrm rot="10800000">
            <a:off x="6362700" y="5181599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Rectangle 22"/>
          <p:cNvSpPr/>
          <p:nvPr/>
        </p:nvSpPr>
        <p:spPr>
          <a:xfrm>
            <a:off x="2971799" y="5029200"/>
            <a:ext cx="1562101" cy="685800"/>
          </a:xfrm>
          <a:prstGeom prst="rect">
            <a:avLst/>
          </a:prstGeom>
          <a:solidFill>
            <a:srgbClr val="1B0FB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lt"/>
              </a:rPr>
              <a:t>Linker/Loader</a:t>
            </a:r>
            <a:endParaRPr lang="zh-CN" altLang="en-US" dirty="0">
              <a:latin typeface="+mj-lt"/>
            </a:endParaRPr>
          </a:p>
        </p:txBody>
      </p:sp>
      <p:sp>
        <p:nvSpPr>
          <p:cNvPr id="24" name="Striped Right Arrow 23"/>
          <p:cNvSpPr/>
          <p:nvPr/>
        </p:nvSpPr>
        <p:spPr>
          <a:xfrm rot="13535259">
            <a:off x="2370943" y="4770690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Striped Right Arrow 24"/>
          <p:cNvSpPr/>
          <p:nvPr/>
        </p:nvSpPr>
        <p:spPr>
          <a:xfrm rot="10800000">
            <a:off x="4724400" y="5181599"/>
            <a:ext cx="457200" cy="381000"/>
          </a:xfrm>
          <a:prstGeom prst="stripedRightArrow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Rectangle 28"/>
          <p:cNvSpPr/>
          <p:nvPr/>
        </p:nvSpPr>
        <p:spPr>
          <a:xfrm>
            <a:off x="4038600" y="3276600"/>
            <a:ext cx="1752600" cy="762000"/>
          </a:xfrm>
          <a:prstGeom prst="rect">
            <a:avLst/>
          </a:prstGeom>
          <a:solidFill>
            <a:srgbClr val="E7390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+mj-lt"/>
                <a:cs typeface="Arial" pitchFamily="34" charset="0"/>
              </a:rPr>
              <a:t>GNU Compiler Collection</a:t>
            </a:r>
            <a:endParaRPr lang="zh-CN" altLang="en-US" dirty="0">
              <a:latin typeface="+mj-lt"/>
              <a:cs typeface="Arial" pitchFamily="34" charset="0"/>
            </a:endParaRPr>
          </a:p>
        </p:txBody>
      </p:sp>
      <p:sp>
        <p:nvSpPr>
          <p:cNvPr id="31" name="16-Point Star 30"/>
          <p:cNvSpPr/>
          <p:nvPr/>
        </p:nvSpPr>
        <p:spPr>
          <a:xfrm>
            <a:off x="3429000" y="26670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E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16-Point Star 31"/>
          <p:cNvSpPr/>
          <p:nvPr/>
        </p:nvSpPr>
        <p:spPr>
          <a:xfrm>
            <a:off x="5867400" y="39624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c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16-Point Star 32"/>
          <p:cNvSpPr/>
          <p:nvPr/>
        </p:nvSpPr>
        <p:spPr>
          <a:xfrm>
            <a:off x="3733800" y="41910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o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16-Point Star 33"/>
          <p:cNvSpPr/>
          <p:nvPr/>
        </p:nvSpPr>
        <p:spPr>
          <a:xfrm>
            <a:off x="6172200" y="2743200"/>
            <a:ext cx="609600" cy="533400"/>
          </a:xfrm>
          <a:prstGeom prst="star16">
            <a:avLst/>
          </a:prstGeom>
          <a:solidFill>
            <a:srgbClr val="5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Arial" pitchFamily="34" charset="0"/>
                <a:cs typeface="Arial" pitchFamily="34" charset="0"/>
              </a:rPr>
              <a:t>S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Folded Corner 34"/>
          <p:cNvSpPr/>
          <p:nvPr/>
        </p:nvSpPr>
        <p:spPr>
          <a:xfrm>
            <a:off x="1447800" y="3733800"/>
            <a:ext cx="838200" cy="1066800"/>
          </a:xfrm>
          <a:prstGeom prst="foldedCorner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Binary Codes</a:t>
            </a:r>
            <a:b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[*.out]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37" name="Curved Connector 36"/>
          <p:cNvCxnSpPr/>
          <p:nvPr/>
        </p:nvCxnSpPr>
        <p:spPr>
          <a:xfrm flipV="1">
            <a:off x="5791200" y="2438400"/>
            <a:ext cx="1219200" cy="8382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/>
          <p:nvPr/>
        </p:nvCxnSpPr>
        <p:spPr>
          <a:xfrm rot="16200000" flipV="1">
            <a:off x="3467100" y="2705100"/>
            <a:ext cx="838200" cy="3048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5400000">
            <a:off x="3276600" y="4267200"/>
            <a:ext cx="990600" cy="5334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>
            <a:off x="5791200" y="4038600"/>
            <a:ext cx="1295400" cy="9906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olded Corner 48"/>
          <p:cNvSpPr/>
          <p:nvPr/>
        </p:nvSpPr>
        <p:spPr>
          <a:xfrm>
            <a:off x="5334000" y="4876800"/>
            <a:ext cx="838200" cy="1066800"/>
          </a:xfrm>
          <a:prstGeom prst="foldedCorner">
            <a:avLst/>
          </a:prstGeom>
          <a:solidFill>
            <a:srgbClr val="FFFFAB"/>
          </a:solidFill>
          <a:ln>
            <a:solidFill>
              <a:schemeClr val="bg1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Binary Codes</a:t>
            </a:r>
            <a:br>
              <a:rPr lang="en-US" altLang="zh-CN" sz="1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[*.o]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727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COMPILING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C Files Compilation Example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C Files: test.h  test.c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800" dirty="0" smtClean="0"/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e.g.</a:t>
            </a:r>
            <a:br>
              <a:rPr lang="en-US" altLang="zh-CN" sz="2800" dirty="0" smtClean="0"/>
            </a:br>
            <a:endParaRPr lang="en-US" altLang="zh-CN" sz="800" dirty="0" smtClean="0"/>
          </a:p>
          <a:p>
            <a:pPr marL="996252" lvl="2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&gt;gcc -E test.c &gt; test-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pp.c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(test-</a:t>
            </a:r>
            <a:r>
              <a:rPr lang="en-US" altLang="zh-CN" sz="2000" dirty="0" err="1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pp.c</a:t>
            </a: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96252" lvl="2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&gt;gcc -S test.c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(test.s)</a:t>
            </a:r>
          </a:p>
          <a:p>
            <a:pPr marL="996252" lvl="2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&gt;gcc -c test.c	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(test.o)</a:t>
            </a:r>
          </a:p>
          <a:p>
            <a:pPr marL="996252" lvl="2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 -o test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test.c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(test)</a:t>
            </a:r>
            <a:endParaRPr lang="en-US" altLang="zh-CN" dirty="0" smtClean="0">
              <a:solidFill>
                <a:srgbClr val="FFC000"/>
              </a:solidFill>
              <a:latin typeface="Courier New" pitchFamily="49" charset="0"/>
              <a:cs typeface="Courier New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2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A00713-ADB8-45C2-85D7-FC72EB72BE3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35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OUTLINE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10245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/>
          <a:lstStyle/>
          <a:p>
            <a:pPr eaLnBrk="1" hangingPunct="1">
              <a:lnSpc>
                <a:spcPts val="4500"/>
              </a:lnSpc>
              <a:buSzPct val="50000"/>
              <a:buNone/>
            </a:pPr>
            <a:r>
              <a:rPr lang="en-US" altLang="zh-CN" sz="3200" dirty="0" smtClean="0"/>
              <a:t>Pre-requisite</a:t>
            </a:r>
          </a:p>
          <a:p>
            <a:pPr eaLnBrk="1" hangingPunct="1">
              <a:lnSpc>
                <a:spcPts val="4500"/>
              </a:lnSpc>
              <a:buSzPct val="50000"/>
              <a:buFont typeface="Wingdings" pitchFamily="2" charset="2"/>
              <a:buNone/>
            </a:pPr>
            <a:r>
              <a:rPr lang="en-US" altLang="zh-CN" sz="3200" dirty="0" smtClean="0"/>
              <a:t>SVN</a:t>
            </a:r>
          </a:p>
          <a:p>
            <a:pPr eaLnBrk="1" hangingPunct="1">
              <a:lnSpc>
                <a:spcPts val="4500"/>
              </a:lnSpc>
              <a:buSzPct val="50000"/>
              <a:buFont typeface="Wingdings" pitchFamily="2" charset="2"/>
              <a:buNone/>
            </a:pPr>
            <a:r>
              <a:rPr lang="en-US" altLang="zh-CN" sz="3200" dirty="0" smtClean="0"/>
              <a:t>Toolchain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SVN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Toolchain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733800" y="1476375"/>
            <a:ext cx="4038600" cy="4314825"/>
          </a:xfrm>
        </p:spPr>
        <p:txBody>
          <a:bodyPr>
            <a:normAutofit/>
          </a:bodyPr>
          <a:lstStyle/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454914" lvl="1" indent="0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i="1" dirty="0" smtClean="0"/>
              <a:t>    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 Language</a:t>
            </a:r>
          </a:p>
          <a:p>
            <a:pPr marL="454914" lvl="1" indent="0" eaLnBrk="1" fontAlgn="auto" hangingPunct="1">
              <a:spcAft>
                <a:spcPts val="0"/>
              </a:spcAft>
              <a:buSzPct val="70000"/>
              <a:buNone/>
              <a:defRPr/>
            </a:pPr>
            <a:r>
              <a:rPr lang="en-US" altLang="zh-CN" dirty="0" smtClean="0"/>
              <a:t>     </a:t>
            </a:r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Compiling, </a:t>
            </a:r>
            <a:r>
              <a:rPr lang="en-US" altLang="zh-CN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Gcc</a:t>
            </a:r>
            <a:endParaRPr lang="en-US" altLang="zh-CN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r>
              <a:rPr lang="en-US" altLang="zh-CN" dirty="0" smtClean="0"/>
              <a:t>Make     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/>
              <a:buNone/>
              <a:defRPr/>
            </a:pPr>
            <a:r>
              <a:rPr lang="en-US" altLang="zh-CN" dirty="0" smtClean="0"/>
              <a:t>     </a:t>
            </a:r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  <a:p>
            <a:pPr marL="740664" lvl="1" eaLnBrk="1" fontAlgn="auto" hangingPunct="1"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n-US" altLang="zh-CN" dirty="0" smtClean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2A7689-6936-4967-A1ED-754370EBCA4F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27432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38600" y="2133600"/>
            <a:ext cx="3657600" cy="18288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3962400" y="2743200"/>
            <a:ext cx="304800" cy="60960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7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MAKE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8229600" cy="4572000"/>
          </a:xfrm>
        </p:spPr>
        <p:txBody>
          <a:bodyPr/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Make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Automatically building executable </a:t>
            </a:r>
            <a:br>
              <a:rPr lang="en-US" altLang="zh-CN" sz="2800" dirty="0" smtClean="0"/>
            </a:br>
            <a:r>
              <a:rPr lang="en-US" altLang="zh-CN" sz="2800" dirty="0" smtClean="0"/>
              <a:t>programs and libraries from source code</a:t>
            </a:r>
            <a:br>
              <a:rPr lang="en-US" altLang="zh-CN" sz="2800" dirty="0" smtClean="0"/>
            </a:br>
            <a:r>
              <a:rPr lang="en-US" altLang="zh-CN" sz="2800" dirty="0" smtClean="0"/>
              <a:t>according to files called “Makefile”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GNU make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endParaRPr lang="en-US" altLang="zh-CN" sz="1600" dirty="0" smtClean="0"/>
          </a:p>
          <a:p>
            <a:pPr lvl="1" eaLnBrk="1" hangingPunct="1"/>
            <a:r>
              <a:rPr lang="en-US" altLang="zh-CN" sz="2800" dirty="0" smtClean="0"/>
              <a:t>BOOK: </a:t>
            </a:r>
            <a:r>
              <a:rPr lang="en-US" altLang="zh-CN" sz="2400" dirty="0" smtClean="0">
                <a:solidFill>
                  <a:srgbClr val="FFC000"/>
                </a:solidFill>
                <a:latin typeface="Comic Sans MS" pitchFamily="66" charset="0"/>
              </a:rPr>
              <a:t>”Managing Projects with GNU Make”</a:t>
            </a:r>
            <a:endParaRPr lang="en-US" altLang="zh-CN" sz="2400" dirty="0" smtClean="0">
              <a:latin typeface="Comic Sans MS" pitchFamily="66" charset="0"/>
            </a:endParaRPr>
          </a:p>
          <a:p>
            <a:pPr lvl="1" eaLnBrk="1" hangingPunct="1">
              <a:lnSpc>
                <a:spcPts val="2600"/>
              </a:lnSpc>
              <a:buFont typeface="Wingdings" pitchFamily="2" charset="2"/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smtClean="0">
                <a:hlinkClick r:id="rId3"/>
              </a:rPr>
              <a:t>http://www.china-pub.com/computers/common/info.asp?id=25525</a:t>
            </a:r>
            <a:r>
              <a:rPr lang="en-US" altLang="zh-CN" sz="2000" dirty="0" smtClean="0"/>
              <a:t> 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BA6FC3-86E0-43C9-91C4-ED13D740BA5B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 smtClean="0"/>
          </a:p>
        </p:txBody>
      </p:sp>
      <p:pic>
        <p:nvPicPr>
          <p:cNvPr id="102402" name="Picture 2" descr="C:\DOCUME~1\ADMINI~1\LOCALS~1\Temp\msohtmlclip1\01\clip_image0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5937" y="0"/>
            <a:ext cx="19080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010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MAKEFILE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953000"/>
          </a:xfrm>
        </p:spPr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altLang="zh-CN" sz="3200" dirty="0" smtClean="0"/>
              <a:t>“Makefile”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Specify how to derive the target program </a:t>
            </a:r>
            <a:br>
              <a:rPr lang="en-US" altLang="zh-CN" sz="2800" dirty="0" smtClean="0"/>
            </a:br>
            <a:r>
              <a:rPr lang="en-US" altLang="zh-CN" sz="2800" dirty="0" smtClean="0"/>
              <a:t>from each of its dependencies</a:t>
            </a: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en-US" altLang="zh-CN" sz="2800" dirty="0" smtClean="0"/>
              <a:t>Context 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altLang="zh-CN" dirty="0" smtClean="0"/>
              <a:t>The relationship among source files</a:t>
            </a:r>
          </a:p>
          <a:p>
            <a:pPr marL="996696" lvl="2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r>
              <a:rPr lang="en-US" altLang="zh-CN" dirty="0" smtClean="0"/>
              <a:t>The command used to compile source files</a:t>
            </a:r>
          </a:p>
          <a:p>
            <a:pPr lvl="1" eaLnBrk="1" hangingPunct="1"/>
            <a:r>
              <a:rPr lang="en-US" altLang="zh-CN" sz="2800" dirty="0" smtClean="0"/>
              <a:t>Tools for auto building Makefile</a:t>
            </a:r>
          </a:p>
          <a:p>
            <a:pPr lvl="2" eaLnBrk="1" hangingPunct="1"/>
            <a:r>
              <a:rPr lang="en-US" altLang="zh-CN" dirty="0" smtClean="0"/>
              <a:t>makedepend, Imake, autoconf, automake</a:t>
            </a:r>
          </a:p>
          <a:p>
            <a:pPr lvl="1" eaLnBrk="1" hangingPunct="1"/>
            <a:endParaRPr lang="zh-CN" altLang="en-US" dirty="0" smtClean="0"/>
          </a:p>
          <a:p>
            <a:pPr marL="741108" lvl="1" eaLnBrk="1" fontAlgn="auto" hangingPunct="1">
              <a:spcAft>
                <a:spcPts val="0"/>
              </a:spcAft>
              <a:buFont typeface="Wingdings 2"/>
              <a:buChar char=""/>
              <a:defRPr/>
            </a:pPr>
            <a:endParaRPr lang="zh-CN" altLang="en-US" dirty="0"/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7A6809-95A1-418E-8878-8DEA14BE2EE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 smtClean="0"/>
          </a:p>
        </p:txBody>
      </p:sp>
      <p:sp>
        <p:nvSpPr>
          <p:cNvPr id="6" name="Rectangular Callout 5"/>
          <p:cNvSpPr/>
          <p:nvPr/>
        </p:nvSpPr>
        <p:spPr>
          <a:xfrm>
            <a:off x="5562600" y="0"/>
            <a:ext cx="3581400" cy="838200"/>
          </a:xfrm>
          <a:prstGeom prst="wedgeRectCallout">
            <a:avLst>
              <a:gd name="adj1" fmla="val -28260"/>
              <a:gd name="adj2" fmla="val 59222"/>
            </a:avLst>
          </a:prstGeom>
          <a:solidFill>
            <a:srgbClr val="FFFFCD"/>
          </a:solidFill>
          <a:ln cap="sq">
            <a:solidFill>
              <a:srgbClr val="FFC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62600" y="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Impact" pitchFamily="34" charset="0"/>
              </a:rPr>
              <a:t>Tips:  </a:t>
            </a:r>
            <a:r>
              <a:rPr lang="en-US" altLang="zh-CN" u="sng" dirty="0" smtClean="0">
                <a:solidFill>
                  <a:schemeClr val="bg1"/>
                </a:solidFill>
                <a:latin typeface="Comic Sans MS" pitchFamily="66" charset="0"/>
              </a:rPr>
              <a:t>disadvantage of make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400" u="sng" dirty="0" smtClean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 tab and whitespace are different</a:t>
            </a: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endParaRPr lang="en-US" altLang="zh-CN" sz="1600" dirty="0">
              <a:solidFill>
                <a:schemeClr val="bg1"/>
              </a:solidFill>
              <a:latin typeface="Comic Sans MS" pitchFamily="66" charset="0"/>
            </a:endParaRPr>
          </a:p>
          <a:p>
            <a:pPr marL="0" lvl="1" eaLnBrk="1" fontAlgn="auto" hangingPunct="1">
              <a:spcAft>
                <a:spcPts val="0"/>
              </a:spcAft>
              <a:buClr>
                <a:srgbClr val="009DD9"/>
              </a:buClr>
              <a:defRPr/>
            </a:pPr>
            <a:r>
              <a:rPr lang="en-US" altLang="zh-CN" sz="16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5568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EXAMPLE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7A6809-95A1-418E-8878-8DEA14BE2EE8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 smtClean="0"/>
          </a:p>
        </p:txBody>
      </p:sp>
      <p:sp>
        <p:nvSpPr>
          <p:cNvPr id="8" name="Rectangle 7"/>
          <p:cNvSpPr/>
          <p:nvPr/>
        </p:nvSpPr>
        <p:spPr>
          <a:xfrm>
            <a:off x="838200" y="2895600"/>
            <a:ext cx="7543800" cy="286232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&gt;ls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gen_log.c	gen_sort.c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&gt;make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gcc –Wall -I. -O3    gen_log.c   -o gen_log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gcc –Wall -I. -O3    gen_sort.c  -o gen_sort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&gt;make clean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rm gen_log gen_sort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&gt;make gen_sort</a:t>
            </a:r>
          </a:p>
          <a:p>
            <a:pPr marL="365125" lvl="1" indent="-273050" fontAlgn="auto">
              <a:spcAft>
                <a:spcPts val="0"/>
              </a:spcAft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gcc –Wall -I. -O3    gen_sort.c  -o gen_sort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76200"/>
            <a:ext cx="4572000" cy="3600986"/>
          </a:xfrm>
          <a:prstGeom prst="rect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txBody>
          <a:bodyPr wrap="square">
            <a:spAutoFit/>
          </a:bodyPr>
          <a:lstStyle/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CC := gcc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OPT := -O3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CFLAGS := -Wall -I. $(OPT)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endParaRPr lang="en-US" altLang="zh-CN" sz="1200" dirty="0" smtClean="0">
              <a:latin typeface="Courier New" pitchFamily="49" charset="0"/>
              <a:cs typeface="Courier New" pitchFamily="49" charset="0"/>
            </a:endParaRP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BINS := gen_log gen_sort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endParaRPr lang="en-US" altLang="zh-CN" sz="1200" dirty="0" smtClean="0">
              <a:latin typeface="Courier New" pitchFamily="49" charset="0"/>
              <a:cs typeface="Courier New" pitchFamily="49" charset="0"/>
            </a:endParaRP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all: $(BINS)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endParaRPr lang="en-US" altLang="zh-CN" sz="1200" dirty="0" smtClean="0">
              <a:latin typeface="Courier New" pitchFamily="49" charset="0"/>
              <a:cs typeface="Courier New" pitchFamily="49" charset="0"/>
            </a:endParaRP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%.o: %.c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	$(CC) -c -o $@ $^ $(CFLAGS)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endParaRPr lang="en-US" altLang="zh-CN" sz="1200" dirty="0" smtClean="0">
              <a:latin typeface="Courier New" pitchFamily="49" charset="0"/>
              <a:cs typeface="Courier New" pitchFamily="49" charset="0"/>
            </a:endParaRP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clean:</a:t>
            </a:r>
          </a:p>
          <a:p>
            <a:pPr marL="365125" lvl="1" indent="-27305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	rm $(BINS)         </a:t>
            </a:r>
            <a:r>
              <a:rPr lang="en-US" altLang="zh-CN" sz="16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 Makefile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025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FB55B8-1AC0-4A94-95E1-52F6648AD8D9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 smtClean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3048000" y="3286124"/>
            <a:ext cx="2928958" cy="92869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zh-CN" sz="5600" spc="-100" dirty="0">
                <a:latin typeface="+mj-lt"/>
                <a:ea typeface="+mj-ea"/>
                <a:cs typeface="+mj-cs"/>
              </a:rPr>
              <a:t>Thanks</a:t>
            </a:r>
            <a:endParaRPr lang="zh-CN" altLang="en-US" sz="5600" spc="-1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None/>
              <a:defRPr/>
            </a:pPr>
            <a:r>
              <a:rPr lang="en-US" altLang="zh-CN" sz="3200" dirty="0" smtClean="0"/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SVN 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Toolchain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14478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SOFTWARE INSTALLATION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2286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9966"/>
                </a:solidFill>
              </a:rPr>
              <a:t>APT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FF9966"/>
                </a:solidFill>
              </a:rPr>
              <a:t>A</a:t>
            </a:r>
            <a:r>
              <a:rPr lang="en-US" altLang="zh-CN" sz="2800" dirty="0" smtClean="0"/>
              <a:t>dvanced </a:t>
            </a:r>
            <a:r>
              <a:rPr lang="en-US" altLang="zh-CN" sz="2800" dirty="0" smtClean="0">
                <a:solidFill>
                  <a:srgbClr val="FF9966"/>
                </a:solidFill>
              </a:rPr>
              <a:t>P</a:t>
            </a:r>
            <a:r>
              <a:rPr lang="en-US" altLang="zh-CN" sz="2800" dirty="0" smtClean="0"/>
              <a:t>ackage </a:t>
            </a:r>
            <a:r>
              <a:rPr lang="en-US" altLang="zh-CN" sz="2800" dirty="0" smtClean="0">
                <a:solidFill>
                  <a:srgbClr val="FF9966"/>
                </a:solidFill>
              </a:rPr>
              <a:t>T</a:t>
            </a:r>
            <a:r>
              <a:rPr lang="en-US" altLang="zh-CN" sz="2800" dirty="0" smtClean="0"/>
              <a:t>ools)</a:t>
            </a:r>
            <a:endParaRPr lang="en-US" altLang="zh-CN" sz="3200" dirty="0" smtClean="0"/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A management system for software packages</a:t>
            </a: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Package resource list for APT:  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b="1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zh-CN" sz="2000" b="1" dirty="0" err="1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etc</a:t>
            </a:r>
            <a:r>
              <a:rPr lang="en-US" altLang="zh-CN" sz="2000" b="1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/apt/</a:t>
            </a:r>
            <a:r>
              <a:rPr lang="en-US" altLang="zh-CN" sz="2000" b="1" dirty="0" err="1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sources.list</a:t>
            </a:r>
            <a:endParaRPr lang="en-US" altLang="zh-CN" sz="2000" b="1" dirty="0">
              <a:solidFill>
                <a:srgbClr val="FFFFCD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 smtClean="0"/>
          </a:p>
        </p:txBody>
      </p:sp>
      <p:grpSp>
        <p:nvGrpSpPr>
          <p:cNvPr id="48" name="Group 47"/>
          <p:cNvGrpSpPr/>
          <p:nvPr/>
        </p:nvGrpSpPr>
        <p:grpSpPr>
          <a:xfrm>
            <a:off x="365760" y="4343400"/>
            <a:ext cx="8778240" cy="2095619"/>
            <a:chOff x="365760" y="4343400"/>
            <a:chExt cx="8778240" cy="2095619"/>
          </a:xfrm>
        </p:grpSpPr>
        <p:grpSp>
          <p:nvGrpSpPr>
            <p:cNvPr id="49" name="Group 48"/>
            <p:cNvGrpSpPr/>
            <p:nvPr/>
          </p:nvGrpSpPr>
          <p:grpSpPr>
            <a:xfrm>
              <a:off x="365760" y="4343400"/>
              <a:ext cx="8778240" cy="2095619"/>
              <a:chOff x="365760" y="4343400"/>
              <a:chExt cx="8778240" cy="209561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65760" y="4343400"/>
                <a:ext cx="8778240" cy="1323439"/>
              </a:xfrm>
              <a:prstGeom prst="rect">
                <a:avLst/>
              </a:prstGeom>
              <a:solidFill>
                <a:srgbClr val="FFFFCD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1" indent="-739775" eaLnBrk="1" hangingPunct="1">
                  <a:buNone/>
                </a:pPr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$ cat /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etc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/apt/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source.list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...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deb     http://ftp.sjtu.edu.cn/debian/ squeeze main </a:t>
                </a:r>
              </a:p>
              <a:p>
                <a:pPr lvl="1" indent="-739775" eaLnBrk="1" hangingPunct="1">
                  <a:buNone/>
                </a:pP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dbe-src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http://ftp.sjtu.edu.cn/debian/ squeeze main </a:t>
                </a:r>
                <a:endParaRPr lang="en-US" altLang="zh-CN" sz="20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65760" y="5638800"/>
                <a:ext cx="8778240" cy="800219"/>
              </a:xfrm>
              <a:prstGeom prst="rect">
                <a:avLst/>
              </a:prstGeom>
              <a:solidFill>
                <a:srgbClr val="FFFFCD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type    URI of source                  </a:t>
                </a:r>
                <a:r>
                  <a:rPr lang="en-US" sz="2000" b="1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dist</a:t>
                </a:r>
                <a:r>
                  <a:rPr lang="en-US" sz="2000" b="1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  comp</a:t>
                </a:r>
              </a:p>
              <a:p>
                <a:endParaRPr lang="en-US" sz="8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r>
                  <a:rPr lang="en-US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 URI type: http, ftp, </a:t>
                </a:r>
                <a:r>
                  <a:rPr lang="en-US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cdrom</a:t>
                </a:r>
                <a:r>
                  <a:rPr lang="en-US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, file, </a:t>
                </a:r>
                <a:r>
                  <a:rPr lang="en-US" dirty="0" err="1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ssh</a:t>
                </a:r>
                <a:r>
                  <a:rPr lang="en-US" dirty="0" smtClean="0">
                    <a:solidFill>
                      <a:schemeClr val="bg1"/>
                    </a:solidFill>
                    <a:latin typeface="Courier New" pitchFamily="49" charset="0"/>
                    <a:cs typeface="Courier New" pitchFamily="49" charset="0"/>
                  </a:rPr>
                  <a:t> ...</a:t>
                </a: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609600" y="5638800"/>
              <a:ext cx="8153400" cy="1588"/>
            </a:xfrm>
            <a:prstGeom prst="line">
              <a:avLst/>
            </a:prstGeom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3400" y="4388068"/>
              <a:ext cx="8382000" cy="19812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6629400" y="5005118"/>
            <a:ext cx="1219200" cy="1014681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848600" y="5005118"/>
            <a:ext cx="762000" cy="1014682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85800" y="5005118"/>
            <a:ext cx="1219200" cy="1014682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905000" y="5005118"/>
            <a:ext cx="4724400" cy="1014682"/>
          </a:xfrm>
          <a:prstGeom prst="rect">
            <a:avLst/>
          </a:prstGeom>
          <a:noFill/>
          <a:ln w="28575">
            <a:solidFill>
              <a:srgbClr val="FF3F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3340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SOFTWARE INSTALLATION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lvl="0" eaLnBrk="1" hangingPunct="1">
              <a:buClr>
                <a:srgbClr val="DBF5F9"/>
              </a:buClr>
            </a:pPr>
            <a:r>
              <a:rPr lang="en-US" altLang="zh-CN" sz="3200" dirty="0">
                <a:solidFill>
                  <a:srgbClr val="FF9966"/>
                </a:solidFill>
              </a:rPr>
              <a:t>APT</a:t>
            </a:r>
            <a:r>
              <a:rPr lang="en-US" altLang="zh-CN" sz="3200" dirty="0">
                <a:solidFill>
                  <a:prstClr val="white"/>
                </a:solidFill>
              </a:rPr>
              <a:t> </a:t>
            </a:r>
            <a:r>
              <a:rPr lang="en-US" altLang="zh-CN" sz="2800" dirty="0">
                <a:solidFill>
                  <a:prstClr val="white"/>
                </a:solidFill>
              </a:rPr>
              <a:t>(</a:t>
            </a:r>
            <a:r>
              <a:rPr lang="en-US" altLang="zh-CN" sz="2800" dirty="0">
                <a:solidFill>
                  <a:srgbClr val="FF9966"/>
                </a:solidFill>
              </a:rPr>
              <a:t>A</a:t>
            </a:r>
            <a:r>
              <a:rPr lang="en-US" altLang="zh-CN" sz="2800" dirty="0">
                <a:solidFill>
                  <a:prstClr val="white"/>
                </a:solidFill>
              </a:rPr>
              <a:t>dvanced </a:t>
            </a:r>
            <a:r>
              <a:rPr lang="en-US" altLang="zh-CN" sz="2800" dirty="0">
                <a:solidFill>
                  <a:srgbClr val="FF9966"/>
                </a:solidFill>
              </a:rPr>
              <a:t>P</a:t>
            </a:r>
            <a:r>
              <a:rPr lang="en-US" altLang="zh-CN" sz="2800" dirty="0">
                <a:solidFill>
                  <a:prstClr val="white"/>
                </a:solidFill>
              </a:rPr>
              <a:t>ackage </a:t>
            </a:r>
            <a:r>
              <a:rPr lang="en-US" altLang="zh-CN" sz="2800" dirty="0">
                <a:solidFill>
                  <a:srgbClr val="FF9966"/>
                </a:solidFill>
              </a:rPr>
              <a:t>T</a:t>
            </a:r>
            <a:r>
              <a:rPr lang="en-US" altLang="zh-CN" sz="2800" dirty="0">
                <a:solidFill>
                  <a:prstClr val="white"/>
                </a:solidFill>
              </a:rPr>
              <a:t>ools)</a:t>
            </a:r>
            <a:endParaRPr lang="en-US" altLang="zh-CN" sz="3200" dirty="0">
              <a:solidFill>
                <a:prstClr val="white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apt-get</a:t>
            </a:r>
            <a:r>
              <a:rPr lang="en-US" altLang="zh-CN" sz="2800" dirty="0">
                <a:solidFill>
                  <a:prstClr val="white"/>
                </a:solidFill>
              </a:rPr>
              <a:t>: </a:t>
            </a:r>
            <a:r>
              <a:rPr lang="en-US" altLang="zh-CN" sz="2800" i="1" dirty="0">
                <a:solidFill>
                  <a:prstClr val="white"/>
                </a:solidFill>
              </a:rPr>
              <a:t>command-line tool</a:t>
            </a: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update	</a:t>
            </a:r>
            <a:r>
              <a:rPr lang="en-US" altLang="zh-CN" sz="2000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apt-get </a:t>
            </a:r>
            <a:r>
              <a:rPr lang="en-US" altLang="zh-CN" sz="2000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update</a:t>
            </a:r>
            <a:endParaRPr lang="en-US" altLang="zh-CN" b="1" dirty="0">
              <a:solidFill>
                <a:srgbClr val="FFFFCD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install	</a:t>
            </a:r>
            <a:r>
              <a:rPr lang="en-US" altLang="zh-CN" sz="2000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apt-get </a:t>
            </a:r>
            <a:r>
              <a:rPr lang="en-US" altLang="zh-CN" sz="2000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install </a:t>
            </a:r>
            <a:r>
              <a:rPr lang="en-US" altLang="zh-CN" sz="2000" dirty="0" err="1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>
              <a:solidFill>
                <a:srgbClr val="FFFFCD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remove	</a:t>
            </a:r>
            <a:r>
              <a:rPr lang="en-US" altLang="zh-CN" sz="2000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&gt;apt-get </a:t>
            </a:r>
            <a:r>
              <a:rPr lang="en-US" altLang="zh-CN" sz="2000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remove </a:t>
            </a:r>
            <a:r>
              <a:rPr lang="en-US" altLang="zh-CN" sz="2000" dirty="0" err="1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>
              <a:solidFill>
                <a:srgbClr val="FFFFCD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upgrade	</a:t>
            </a:r>
            <a:r>
              <a:rPr lang="en-US" altLang="zh-CN" sz="2000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&gt;apt-get </a:t>
            </a:r>
            <a:r>
              <a:rPr lang="en-US" altLang="zh-CN" sz="2000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upgrade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 smtClean="0">
              <a:solidFill>
                <a:srgbClr val="FFFFCD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8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  <a:cs typeface="Courier New" pitchFamily="49" charset="0"/>
              </a:rPr>
              <a:t>apt-cache: </a:t>
            </a:r>
            <a:r>
              <a:rPr lang="en-US" altLang="zh-CN" sz="2800" i="1" dirty="0" smtClean="0">
                <a:solidFill>
                  <a:prstClr val="white"/>
                </a:solidFill>
                <a:cs typeface="Courier New" pitchFamily="49" charset="0"/>
              </a:rPr>
              <a:t>cache manipulator</a:t>
            </a:r>
            <a:endParaRPr lang="en-US" altLang="zh-CN" sz="2800" i="1" dirty="0" smtClean="0">
              <a:solidFill>
                <a:prstClr val="white"/>
              </a:solidFill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search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&gt;apt-cache search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 smtClean="0">
              <a:solidFill>
                <a:srgbClr val="FFFFCD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err="1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showpkg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&gt;apt-cache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showpkg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htop</a:t>
            </a:r>
            <a:endParaRPr lang="en-US" altLang="zh-CN" sz="2000" dirty="0" smtClean="0">
              <a:solidFill>
                <a:srgbClr val="FFFFCD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974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200000"/>
                  </a:schemeClr>
                </a:solidFill>
              </a:rPr>
              <a:t>SOFTWARE INSTALLATION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lvl="0" eaLnBrk="1" hangingPunct="1">
              <a:buClr>
                <a:srgbClr val="DBF5F9"/>
              </a:buClr>
            </a:pPr>
            <a:r>
              <a:rPr lang="en-US" altLang="zh-CN" sz="3200" dirty="0">
                <a:solidFill>
                  <a:srgbClr val="FF9966"/>
                </a:solidFill>
              </a:rPr>
              <a:t>APT</a:t>
            </a:r>
            <a:r>
              <a:rPr lang="en-US" altLang="zh-CN" sz="3200" dirty="0">
                <a:solidFill>
                  <a:prstClr val="white"/>
                </a:solidFill>
              </a:rPr>
              <a:t> </a:t>
            </a:r>
            <a:r>
              <a:rPr lang="en-US" altLang="zh-CN" sz="2800" dirty="0">
                <a:solidFill>
                  <a:prstClr val="white"/>
                </a:solidFill>
              </a:rPr>
              <a:t>(</a:t>
            </a:r>
            <a:r>
              <a:rPr lang="en-US" altLang="zh-CN" sz="2800" dirty="0">
                <a:solidFill>
                  <a:srgbClr val="FF9966"/>
                </a:solidFill>
              </a:rPr>
              <a:t>A</a:t>
            </a:r>
            <a:r>
              <a:rPr lang="en-US" altLang="zh-CN" sz="2800" dirty="0">
                <a:solidFill>
                  <a:prstClr val="white"/>
                </a:solidFill>
              </a:rPr>
              <a:t>dvanced </a:t>
            </a:r>
            <a:r>
              <a:rPr lang="en-US" altLang="zh-CN" sz="2800" dirty="0">
                <a:solidFill>
                  <a:srgbClr val="FF9966"/>
                </a:solidFill>
              </a:rPr>
              <a:t>P</a:t>
            </a:r>
            <a:r>
              <a:rPr lang="en-US" altLang="zh-CN" sz="2800" dirty="0">
                <a:solidFill>
                  <a:prstClr val="white"/>
                </a:solidFill>
              </a:rPr>
              <a:t>ackage </a:t>
            </a:r>
            <a:r>
              <a:rPr lang="en-US" altLang="zh-CN" sz="2800" dirty="0">
                <a:solidFill>
                  <a:srgbClr val="FF9966"/>
                </a:solidFill>
              </a:rPr>
              <a:t>T</a:t>
            </a:r>
            <a:r>
              <a:rPr lang="en-US" altLang="zh-CN" sz="2800" dirty="0">
                <a:solidFill>
                  <a:prstClr val="white"/>
                </a:solidFill>
              </a:rPr>
              <a:t>ools)</a:t>
            </a:r>
            <a:endParaRPr lang="en-US" altLang="zh-CN" sz="3200" dirty="0">
              <a:solidFill>
                <a:prstClr val="white"/>
              </a:solidFill>
            </a:endParaRPr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example: </a:t>
            </a:r>
            <a:r>
              <a:rPr lang="en-US" altLang="zh-CN" sz="2800" i="1" dirty="0" smtClean="0">
                <a:solidFill>
                  <a:prstClr val="white"/>
                </a:solidFill>
              </a:rPr>
              <a:t>install vim</a:t>
            </a:r>
            <a:endParaRPr lang="en-US" altLang="zh-CN" sz="2800" i="1" dirty="0">
              <a:solidFill>
                <a:prstClr val="white"/>
              </a:solidFill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zh-CN" sz="2000" dirty="0" err="1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root user</a:t>
            </a:r>
            <a:endParaRPr lang="en-US" altLang="zh-CN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&gt;apt-get update</a:t>
            </a: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update apt list</a:t>
            </a:r>
            <a:endParaRPr lang="en-US" altLang="zh-CN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&gt;apt-cache search vim</a:t>
            </a: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search in cache</a:t>
            </a:r>
            <a:r>
              <a:rPr lang="en-US" altLang="zh-CN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altLang="zh-CN" sz="20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&gt;apt-get install vim</a:t>
            </a: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install vim</a:t>
            </a:r>
            <a:endParaRPr lang="en-US" altLang="zh-CN" sz="20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&gt;man </a:t>
            </a:r>
            <a:r>
              <a:rPr lang="en-US" altLang="zh-CN" sz="2000" dirty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vim	</a:t>
            </a: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manual of vim	</a:t>
            </a:r>
            <a:endParaRPr lang="en-US" altLang="zh-CN" sz="2000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800" dirty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 smtClean="0"/>
          </a:p>
        </p:txBody>
      </p:sp>
      <p:sp>
        <p:nvSpPr>
          <p:cNvPr id="10" name="Rectangle 9"/>
          <p:cNvSpPr/>
          <p:nvPr/>
        </p:nvSpPr>
        <p:spPr>
          <a:xfrm>
            <a:off x="365760" y="4800600"/>
            <a:ext cx="8778240" cy="1692771"/>
          </a:xfrm>
          <a:prstGeom prst="rect">
            <a:avLst/>
          </a:prstGeom>
          <a:solidFill>
            <a:srgbClr val="FFFFCD"/>
          </a:solidFill>
          <a:ln>
            <a:noFill/>
          </a:ln>
        </p:spPr>
        <p:txBody>
          <a:bodyPr wrap="square">
            <a:spAutoFit/>
          </a:bodyPr>
          <a:lstStyle/>
          <a:p>
            <a:pPr lvl="1" indent="-739775" eaLnBrk="1" hangingPunct="1"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 apt-cache search vim </a:t>
            </a:r>
          </a:p>
          <a:p>
            <a:pPr lvl="1" indent="-739775" eaLnBrk="1" hangingPunct="1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... </a:t>
            </a:r>
          </a:p>
          <a:p>
            <a:pPr lvl="1" indent="-739775" eaLnBrk="1" hangingPunct="1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vim  – Vi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IMproved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 enhanced vi editor </a:t>
            </a:r>
          </a:p>
          <a:p>
            <a:pPr lvl="1" indent="-739775" eaLnBrk="1" hangingPunct="1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vim-doc  - Vi </a:t>
            </a:r>
            <a:r>
              <a:rPr lang="en-US" sz="2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IMproved</a:t>
            </a:r>
            <a:r>
              <a:rPr lang="en-US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 HTML documentation</a:t>
            </a:r>
          </a:p>
          <a:p>
            <a:pPr lvl="1" indent="-739775" eaLnBrk="1" hangingPunct="1"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1" indent="-739775" eaLnBrk="1" hangingPunct="1">
              <a:buNone/>
            </a:pPr>
            <a:endParaRPr lang="en-US" altLang="zh-CN" sz="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4845268"/>
            <a:ext cx="8382000" cy="1555532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3356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19200" y="1400175"/>
            <a:ext cx="4038600" cy="4238625"/>
          </a:xfrm>
        </p:spPr>
        <p:txBody>
          <a:bodyPr>
            <a:normAutofit/>
          </a:bodyPr>
          <a:lstStyle/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None/>
              <a:defRPr/>
            </a:pPr>
            <a:r>
              <a:rPr lang="en-US" altLang="zh-CN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Pre-requisite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/>
              <a:t>SVN </a:t>
            </a:r>
          </a:p>
          <a:p>
            <a:pPr marL="411480" eaLnBrk="1" fontAlgn="auto" hangingPunct="1">
              <a:lnSpc>
                <a:spcPts val="4500"/>
              </a:lnSpc>
              <a:spcAft>
                <a:spcPts val="0"/>
              </a:spcAft>
              <a:buSzPct val="50000"/>
              <a:buFont typeface="Wingdings"/>
              <a:buNone/>
              <a:defRPr/>
            </a:pPr>
            <a:r>
              <a:rPr lang="en-US" altLang="zh-CN" sz="32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Toolchain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2133600"/>
            <a:ext cx="2895600" cy="609600"/>
          </a:xfrm>
          <a:prstGeom prst="rect">
            <a:avLst/>
          </a:prstGeom>
          <a:noFill/>
          <a:ln w="28575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VERSION CONTROL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9966"/>
                </a:solidFill>
              </a:rPr>
              <a:t>SVN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S</a:t>
            </a:r>
            <a:r>
              <a:rPr lang="en-US" altLang="zh-CN" sz="2800" dirty="0" err="1" smtClean="0"/>
              <a:t>ub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V</a:t>
            </a:r>
            <a:r>
              <a:rPr lang="en-US" altLang="zh-CN" sz="2800" dirty="0" err="1" smtClean="0"/>
              <a:t>ersio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N</a:t>
            </a:r>
            <a:r>
              <a:rPr lang="en-US" altLang="zh-CN" sz="2800" dirty="0" smtClean="0"/>
              <a:t>)</a:t>
            </a:r>
            <a:endParaRPr lang="en-US" altLang="zh-CN" sz="3200" dirty="0" smtClean="0"/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</a:rPr>
              <a:t>Maintain current and historical versions of files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 smtClean="0"/>
          </a:p>
        </p:txBody>
      </p:sp>
      <p:pic>
        <p:nvPicPr>
          <p:cNvPr id="1026" name="Picture 2" descr="D:\Work\TA\ICS\ICS-SS08\ppt\pic\ms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724400"/>
            <a:ext cx="863600" cy="863600"/>
          </a:xfrm>
          <a:prstGeom prst="rect">
            <a:avLst/>
          </a:prstGeom>
          <a:noFill/>
        </p:spPr>
      </p:pic>
      <p:sp>
        <p:nvSpPr>
          <p:cNvPr id="10" name="Flowchart: Magnetic Disk 9"/>
          <p:cNvSpPr/>
          <p:nvPr/>
        </p:nvSpPr>
        <p:spPr>
          <a:xfrm>
            <a:off x="1524000" y="3124200"/>
            <a:ext cx="838200" cy="914400"/>
          </a:xfrm>
          <a:prstGeom prst="flowChartMagneticDisk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SVN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1752600" y="3810000"/>
            <a:ext cx="457200" cy="533400"/>
          </a:xfrm>
          <a:prstGeom prst="flowChartDocument">
            <a:avLst/>
          </a:prstGeom>
          <a:solidFill>
            <a:srgbClr val="E2A7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Verdana" pitchFamily="34" charset="0"/>
              </a:rPr>
              <a:t>1</a:t>
            </a:r>
          </a:p>
        </p:txBody>
      </p:sp>
      <p:pic>
        <p:nvPicPr>
          <p:cNvPr id="1030" name="Picture 6" descr="D:\Work\TA\ICS\ICS-SS08\ppt\pic\msn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648200"/>
            <a:ext cx="863600" cy="863600"/>
          </a:xfrm>
          <a:prstGeom prst="rect">
            <a:avLst/>
          </a:prstGeom>
          <a:noFill/>
        </p:spPr>
      </p:pic>
      <p:pic>
        <p:nvPicPr>
          <p:cNvPr id="15" name="Picture 2" descr="D:\Work\TA\ICS\ICS-SS08\ppt\pic\msn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4648200"/>
            <a:ext cx="863600" cy="863600"/>
          </a:xfrm>
          <a:prstGeom prst="rect">
            <a:avLst/>
          </a:prstGeom>
          <a:noFill/>
        </p:spPr>
      </p:pic>
      <p:sp>
        <p:nvSpPr>
          <p:cNvPr id="16" name="Flowchart: Magnetic Disk 15"/>
          <p:cNvSpPr/>
          <p:nvPr/>
        </p:nvSpPr>
        <p:spPr>
          <a:xfrm>
            <a:off x="4267200" y="3124200"/>
            <a:ext cx="838200" cy="914400"/>
          </a:xfrm>
          <a:prstGeom prst="flowChartMagneticDisk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prstClr val="black"/>
                </a:solidFill>
              </a:rPr>
              <a:t>SVN</a:t>
            </a:r>
            <a:endParaRPr lang="en-US" dirty="0"/>
          </a:p>
        </p:txBody>
      </p:sp>
      <p:sp>
        <p:nvSpPr>
          <p:cNvPr id="22" name="Flowchart: Document 21"/>
          <p:cNvSpPr/>
          <p:nvPr/>
        </p:nvSpPr>
        <p:spPr>
          <a:xfrm>
            <a:off x="4800600" y="3810000"/>
            <a:ext cx="4572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7315200" y="3124200"/>
            <a:ext cx="838200" cy="914400"/>
          </a:xfrm>
          <a:prstGeom prst="flowChartMagneticDisk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prstClr val="black"/>
                </a:solidFill>
              </a:rPr>
              <a:t>SVN</a:t>
            </a:r>
            <a:endParaRPr lang="en-US" dirty="0"/>
          </a:p>
        </p:txBody>
      </p:sp>
      <p:pic>
        <p:nvPicPr>
          <p:cNvPr id="28" name="Picture 6" descr="D:\Work\TA\ICS\ICS-SS08\ppt\pic\msn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4648200"/>
            <a:ext cx="863600" cy="863600"/>
          </a:xfrm>
          <a:prstGeom prst="rect">
            <a:avLst/>
          </a:prstGeom>
          <a:noFill/>
        </p:spPr>
      </p:pic>
      <p:sp>
        <p:nvSpPr>
          <p:cNvPr id="32" name="Flowchart: Document 31"/>
          <p:cNvSpPr/>
          <p:nvPr/>
        </p:nvSpPr>
        <p:spPr>
          <a:xfrm>
            <a:off x="1752600" y="3810000"/>
            <a:ext cx="457200" cy="533400"/>
          </a:xfrm>
          <a:prstGeom prst="flowChartDocument">
            <a:avLst/>
          </a:prstGeom>
          <a:solidFill>
            <a:srgbClr val="E2A7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" name="Flowchart: Document 32"/>
          <p:cNvSpPr/>
          <p:nvPr/>
        </p:nvSpPr>
        <p:spPr>
          <a:xfrm>
            <a:off x="1066800" y="5212080"/>
            <a:ext cx="457200" cy="533400"/>
          </a:xfrm>
          <a:prstGeom prst="flowChartDocument">
            <a:avLst/>
          </a:prstGeom>
          <a:solidFill>
            <a:srgbClr val="E2A7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4" name="Flowchart: Document 33"/>
          <p:cNvSpPr/>
          <p:nvPr/>
        </p:nvSpPr>
        <p:spPr>
          <a:xfrm>
            <a:off x="1066800" y="5212080"/>
            <a:ext cx="457200" cy="533400"/>
          </a:xfrm>
          <a:prstGeom prst="flowChartDocument">
            <a:avLst/>
          </a:prstGeom>
          <a:solidFill>
            <a:srgbClr val="E2A7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5" name="Flowchart: Document 34"/>
          <p:cNvSpPr/>
          <p:nvPr/>
        </p:nvSpPr>
        <p:spPr>
          <a:xfrm>
            <a:off x="1752600" y="3810000"/>
            <a:ext cx="457200" cy="533400"/>
          </a:xfrm>
          <a:prstGeom prst="flowChartDocument">
            <a:avLst/>
          </a:prstGeom>
          <a:solidFill>
            <a:srgbClr val="E2A7FF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6" name="Flowchart: Document 35"/>
          <p:cNvSpPr/>
          <p:nvPr/>
        </p:nvSpPr>
        <p:spPr>
          <a:xfrm>
            <a:off x="4800600" y="3810000"/>
            <a:ext cx="4572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Flowchart: Document 36"/>
          <p:cNvSpPr/>
          <p:nvPr/>
        </p:nvSpPr>
        <p:spPr>
          <a:xfrm>
            <a:off x="4800600" y="5212080"/>
            <a:ext cx="4572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9" name="Flowchart: Document 38"/>
          <p:cNvSpPr/>
          <p:nvPr/>
        </p:nvSpPr>
        <p:spPr>
          <a:xfrm>
            <a:off x="4800600" y="3810000"/>
            <a:ext cx="4572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8" name="Flowchart: Document 37"/>
          <p:cNvSpPr/>
          <p:nvPr/>
        </p:nvSpPr>
        <p:spPr>
          <a:xfrm>
            <a:off x="4800600" y="5212080"/>
            <a:ext cx="457200" cy="533400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0" name="Flowchart: Document 39"/>
          <p:cNvSpPr/>
          <p:nvPr/>
        </p:nvSpPr>
        <p:spPr>
          <a:xfrm>
            <a:off x="7833360" y="3794760"/>
            <a:ext cx="457200" cy="533400"/>
          </a:xfrm>
          <a:prstGeom prst="flowChartDocument">
            <a:avLst/>
          </a:prstGeom>
          <a:solidFill>
            <a:srgbClr val="FFCCCC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7833360" y="3794760"/>
            <a:ext cx="457200" cy="533400"/>
          </a:xfrm>
          <a:prstGeom prst="flowChartDocument">
            <a:avLst/>
          </a:prstGeom>
          <a:solidFill>
            <a:srgbClr val="FFCCCC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2" name="Flowchart: Document 41"/>
          <p:cNvSpPr/>
          <p:nvPr/>
        </p:nvSpPr>
        <p:spPr>
          <a:xfrm>
            <a:off x="6995160" y="5120640"/>
            <a:ext cx="457200" cy="533400"/>
          </a:xfrm>
          <a:prstGeom prst="flowChartDocument">
            <a:avLst/>
          </a:prstGeom>
          <a:solidFill>
            <a:srgbClr val="FFCCCC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4" name="Flowchart: Document 43"/>
          <p:cNvSpPr/>
          <p:nvPr/>
        </p:nvSpPr>
        <p:spPr>
          <a:xfrm>
            <a:off x="6995160" y="5120640"/>
            <a:ext cx="457200" cy="533400"/>
          </a:xfrm>
          <a:prstGeom prst="flowChartDocument">
            <a:avLst/>
          </a:prstGeom>
          <a:solidFill>
            <a:srgbClr val="FFCCCC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5" name="Flowchart: Document 44"/>
          <p:cNvSpPr/>
          <p:nvPr/>
        </p:nvSpPr>
        <p:spPr>
          <a:xfrm>
            <a:off x="7833360" y="3794760"/>
            <a:ext cx="457200" cy="533400"/>
          </a:xfrm>
          <a:prstGeom prst="flowChartDocument">
            <a:avLst/>
          </a:prstGeom>
          <a:solidFill>
            <a:srgbClr val="FFCCCC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71653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075 0.2055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347 L 0.075 -0.2034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 0.2090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2055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115 L 0.00174 -0.20231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2055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09166 0.19445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926 L 0.0934 -0.19097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0.16666 -3.7037E-6 " pathEditMode="relative" ptsTypes="AA">
                                      <p:cBhvr>
                                        <p:cTn id="1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08334 0.19884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6" grpId="0" animBg="1"/>
      <p:bldP spid="22" grpId="0" animBg="1"/>
      <p:bldP spid="26" grpId="0" animBg="1"/>
      <p:bldP spid="32" grpId="0" animBg="1"/>
      <p:bldP spid="32" grpId="1" animBg="1"/>
      <p:bldP spid="32" grpId="2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 animBg="1"/>
      <p:bldP spid="39" grpId="0" animBg="1"/>
      <p:bldP spid="39" grpId="1" animBg="1"/>
      <p:bldP spid="38" grpId="0" animBg="1"/>
      <p:bldP spid="38" grpId="1" animBg="1"/>
      <p:bldP spid="40" grpId="0" animBg="1"/>
      <p:bldP spid="41" grpId="0" animBg="1"/>
      <p:bldP spid="41" grpId="1" animBg="1"/>
      <p:bldP spid="41" grpId="2" animBg="1"/>
      <p:bldP spid="42" grpId="0" animBg="1"/>
      <p:bldP spid="44" grpId="0" animBg="1"/>
      <p:bldP spid="44" grpId="1" animBg="1"/>
      <p:bldP spid="45" grpId="0" animBg="1"/>
      <p:bldP spid="4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200000"/>
                  </a:schemeClr>
                </a:solidFill>
              </a:rPr>
              <a:t>VERSION CONTROL</a:t>
            </a:r>
            <a:endParaRPr lang="zh-CN" altLang="en-US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solidFill>
                  <a:srgbClr val="FF9966"/>
                </a:solidFill>
              </a:rPr>
              <a:t>SVN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S</a:t>
            </a:r>
            <a:r>
              <a:rPr lang="en-US" altLang="zh-CN" sz="2800" dirty="0" err="1" smtClean="0"/>
              <a:t>ub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V</a:t>
            </a:r>
            <a:r>
              <a:rPr lang="en-US" altLang="zh-CN" sz="2800" dirty="0" err="1" smtClean="0"/>
              <a:t>ersio</a:t>
            </a:r>
            <a:r>
              <a:rPr lang="en-US" altLang="zh-CN" sz="2800" dirty="0" err="1" smtClean="0">
                <a:solidFill>
                  <a:srgbClr val="FF9966"/>
                </a:solidFill>
              </a:rPr>
              <a:t>N</a:t>
            </a:r>
            <a:r>
              <a:rPr lang="en-US" altLang="zh-CN" sz="2800" dirty="0" smtClean="0"/>
              <a:t>)</a:t>
            </a:r>
            <a:endParaRPr lang="en-US" altLang="zh-CN" sz="3200" dirty="0" smtClean="0"/>
          </a:p>
          <a:p>
            <a:pPr marL="740664" lvl="1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sz="2800" dirty="0" smtClean="0">
                <a:solidFill>
                  <a:prstClr val="white"/>
                </a:solidFill>
                <a:cs typeface="Courier New" pitchFamily="49" charset="0"/>
              </a:rPr>
              <a:t>Install on Debian</a:t>
            </a:r>
            <a:endParaRPr lang="en-US" altLang="zh-CN" sz="2800" dirty="0" smtClean="0">
              <a:solidFill>
                <a:prstClr val="white"/>
              </a:solidFill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Update 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&gt;apt-get update</a:t>
            </a:r>
            <a:endParaRPr lang="en-US" altLang="zh-CN" b="1" dirty="0" smtClean="0">
              <a:solidFill>
                <a:srgbClr val="FFFFCD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Search 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&gt;apt-cache search</a:t>
            </a:r>
            <a:r>
              <a:rPr lang="en-US" altLang="zh-CN" sz="2000" dirty="0" smtClean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i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svn</a:t>
            </a:r>
            <a:endParaRPr lang="en-US" altLang="zh-CN" sz="2000" i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Install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&gt;apt-get install </a:t>
            </a:r>
            <a:r>
              <a:rPr lang="en-US" altLang="zh-CN" sz="20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subversion</a:t>
            </a:r>
            <a:endParaRPr lang="en-US" altLang="zh-CN" b="1" i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endParaRPr lang="en-US" altLang="zh-CN" sz="2000" dirty="0" smtClean="0">
              <a:solidFill>
                <a:srgbClr val="FF0066"/>
              </a:solidFill>
              <a:latin typeface="Courier New" pitchFamily="49" charset="0"/>
              <a:cs typeface="Courier New" pitchFamily="49" charset="0"/>
            </a:endParaRPr>
          </a:p>
          <a:p>
            <a:pPr marL="996252" lvl="2" eaLnBrk="1" fontAlgn="auto" hangingPunct="1">
              <a:spcAft>
                <a:spcPts val="0"/>
              </a:spcAft>
              <a:buClr>
                <a:srgbClr val="009DD9"/>
              </a:buClr>
              <a:buFont typeface="Wingdings"/>
              <a:buChar char=""/>
              <a:defRPr/>
            </a:pPr>
            <a:r>
              <a:rPr lang="en-US" altLang="zh-CN" b="1" dirty="0" smtClean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Uninstall	</a:t>
            </a:r>
            <a:r>
              <a:rPr lang="en-US" altLang="zh-CN" sz="2000" dirty="0" smtClean="0">
                <a:solidFill>
                  <a:srgbClr val="FFFFCD"/>
                </a:solidFill>
                <a:latin typeface="Courier New" pitchFamily="49" charset="0"/>
                <a:cs typeface="Courier New" pitchFamily="49" charset="0"/>
              </a:rPr>
              <a:t>e.g. &gt;apt-get remove </a:t>
            </a:r>
            <a:r>
              <a:rPr lang="en-US" altLang="zh-CN" sz="2000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subversion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DC86BD-2DC5-4A05-9B5D-20830C7260C0}" type="slidenum">
              <a:rPr lang="en-US" altLang="zh-CN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 smtClean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914400" y="6416675"/>
            <a:ext cx="5562600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sz="1600" dirty="0"/>
              <a:t>Institute of Parallel and Distributed </a:t>
            </a:r>
            <a:r>
              <a:rPr lang="en-US" altLang="zh-CN" sz="1600" dirty="0" smtClean="0"/>
              <a:t>Systems </a:t>
            </a:r>
            <a:r>
              <a:rPr lang="en-US" altLang="zh-CN" sz="1600" dirty="0"/>
              <a:t>(iPads</a:t>
            </a:r>
            <a:r>
              <a:rPr lang="en-US" altLang="zh-CN" sz="1600" dirty="0" smtClean="0"/>
              <a:t>), SJTU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062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ng.Chen.Presentat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Rong.Chen.Presentation">
      <a:majorFont>
        <a:latin typeface="Calibri"/>
        <a:ea typeface="华文楷体"/>
        <a:cs typeface=""/>
      </a:majorFont>
      <a:minorFont>
        <a:latin typeface="Corbel"/>
        <a:ea typeface="宋体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14248</TotalTime>
  <Words>679</Words>
  <Application>Microsoft Macintosh PowerPoint</Application>
  <PresentationFormat>On-screen Show (4:3)</PresentationFormat>
  <Paragraphs>302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Calibri</vt:lpstr>
      <vt:lpstr>Comic Sans MS</vt:lpstr>
      <vt:lpstr>Corbel</vt:lpstr>
      <vt:lpstr>Courier New</vt:lpstr>
      <vt:lpstr>Impact</vt:lpstr>
      <vt:lpstr>MS PMincho</vt:lpstr>
      <vt:lpstr>Pristina</vt:lpstr>
      <vt:lpstr>Tempus Sans ITC</vt:lpstr>
      <vt:lpstr>Times New Roman</vt:lpstr>
      <vt:lpstr>Verdana</vt:lpstr>
      <vt:lpstr>Wingdings</vt:lpstr>
      <vt:lpstr>Wingdings 2</vt:lpstr>
      <vt:lpstr>Wingdings 3</vt:lpstr>
      <vt:lpstr>华文楷体</vt:lpstr>
      <vt:lpstr>宋体</vt:lpstr>
      <vt:lpstr>Arial</vt:lpstr>
      <vt:lpstr>Rong.Chen.Presentation</vt:lpstr>
      <vt:lpstr>TUTORIAL LESSON Tools</vt:lpstr>
      <vt:lpstr>OUTLINE</vt:lpstr>
      <vt:lpstr>PowerPoint Presentation</vt:lpstr>
      <vt:lpstr>SOFTWARE INSTALLATION</vt:lpstr>
      <vt:lpstr>SOFTWARE INSTALLATION</vt:lpstr>
      <vt:lpstr>SOFTWARE INSTALLATION</vt:lpstr>
      <vt:lpstr>PowerPoint Presentation</vt:lpstr>
      <vt:lpstr>VERSION CONTROL</vt:lpstr>
      <vt:lpstr>VERSION CONTROL</vt:lpstr>
      <vt:lpstr>VERSION CONTROL</vt:lpstr>
      <vt:lpstr>VERSION CONTROL</vt:lpstr>
      <vt:lpstr>PowerPoint Presentation</vt:lpstr>
      <vt:lpstr>To C or Not to C</vt:lpstr>
      <vt:lpstr>HISTORY</vt:lpstr>
      <vt:lpstr>PowerPoint Presentation</vt:lpstr>
      <vt:lpstr>GNU</vt:lpstr>
      <vt:lpstr>COMPILER</vt:lpstr>
      <vt:lpstr>COMPILING</vt:lpstr>
      <vt:lpstr>COMPILING</vt:lpstr>
      <vt:lpstr>PowerPoint Presentation</vt:lpstr>
      <vt:lpstr>MAKE</vt:lpstr>
      <vt:lpstr>MAKEFILE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Rong Chen</cp:lastModifiedBy>
  <cp:revision>331</cp:revision>
  <dcterms:created xsi:type="dcterms:W3CDTF">2006-08-16T00:00:00Z</dcterms:created>
  <dcterms:modified xsi:type="dcterms:W3CDTF">2018-09-19T10:49:09Z</dcterms:modified>
</cp:coreProperties>
</file>