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4" r:id="rId3"/>
    <p:sldId id="285" r:id="rId4"/>
    <p:sldId id="257" r:id="rId5"/>
    <p:sldId id="258" r:id="rId6"/>
    <p:sldId id="286" r:id="rId7"/>
    <p:sldId id="259" r:id="rId8"/>
    <p:sldId id="265" r:id="rId9"/>
    <p:sldId id="261" r:id="rId10"/>
    <p:sldId id="275" r:id="rId11"/>
    <p:sldId id="264" r:id="rId12"/>
    <p:sldId id="292" r:id="rId13"/>
    <p:sldId id="267" r:id="rId14"/>
    <p:sldId id="269" r:id="rId15"/>
    <p:sldId id="294" r:id="rId16"/>
    <p:sldId id="270" r:id="rId17"/>
    <p:sldId id="274" r:id="rId18"/>
    <p:sldId id="271" r:id="rId19"/>
    <p:sldId id="299" r:id="rId20"/>
    <p:sldId id="272" r:id="rId21"/>
    <p:sldId id="301" r:id="rId22"/>
    <p:sldId id="273" r:id="rId23"/>
    <p:sldId id="295" r:id="rId24"/>
    <p:sldId id="276" r:id="rId25"/>
    <p:sldId id="279" r:id="rId26"/>
    <p:sldId id="296" r:id="rId27"/>
    <p:sldId id="297" r:id="rId28"/>
    <p:sldId id="278" r:id="rId29"/>
    <p:sldId id="298" r:id="rId30"/>
    <p:sldId id="300" r:id="rId31"/>
    <p:sldId id="302" r:id="rId32"/>
    <p:sldId id="280" r:id="rId33"/>
    <p:sldId id="277" r:id="rId34"/>
    <p:sldId id="281" r:id="rId35"/>
    <p:sldId id="282" r:id="rId36"/>
  </p:sldIdLst>
  <p:sldSz cx="9144000" cy="6858000" type="screen4x3"/>
  <p:notesSz cx="6794500" cy="9918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0E61B-EAB4-4C78-B0D2-7062A105CD73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5CC6-60BE-411B-A497-1F365DDC5A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5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A641D-F9B4-44F9-8336-0C0362AB662E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521EB-3949-4A13-8AD3-11B17C58EB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057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521EB-3949-4A13-8AD3-11B17C58EBD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7971DF-3986-40AF-B994-C0A19EE693BD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88C5-4085-404D-94A7-BF004707AC3B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A460-330C-45F5-AA44-9A2048A46D35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677-80DD-489E-B248-12334465098B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BE78-B3B9-4917-BD87-BA641833BCC8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4DDD-A4AE-4B27-8FC2-314832C8393E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A5F125-23DB-4FFA-90C7-D6B008D0C2F3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556BF5F-C840-4E0E-BCD1-167EC5EB075E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94B9-1989-4F15-A429-74A2F934BD3F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A93-DEF5-4F85-8C9D-99D6B763DFE5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1657-9983-464F-8FD9-685849668D53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C1A9471-FBA9-4DFD-AFE1-B91D6241093C}" type="datetime1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6F53830-FDB3-471F-849F-FF66CCFFCF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5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owner\Desktop\Bill\Research\Routing\Latex\multides\jpgToEps\subway_ga2_processed4_present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293096"/>
            <a:ext cx="4239483" cy="2564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5" y="819687"/>
            <a:ext cx="8458200" cy="273716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Polymer physics for route optimisation on the London underground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293096"/>
            <a:ext cx="6507216" cy="129614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Bill C. H. Yeung*, David </a:t>
            </a:r>
            <a:r>
              <a:rPr lang="en-US" altLang="zh-TW" sz="2000" dirty="0" err="1" smtClean="0"/>
              <a:t>Saad</a:t>
            </a:r>
            <a:r>
              <a:rPr lang="en-US" altLang="zh-TW" sz="2000" dirty="0" smtClean="0"/>
              <a:t>* and K.Y Michael Wong</a:t>
            </a:r>
            <a:r>
              <a:rPr lang="en-US" altLang="zh-TW" sz="2000" baseline="30000" dirty="0" smtClean="0"/>
              <a:t>#</a:t>
            </a:r>
          </a:p>
          <a:p>
            <a:r>
              <a:rPr lang="en-US" altLang="zh-TW" sz="2000" dirty="0" smtClean="0"/>
              <a:t>*Nonlinearity and Complexity Research Group – Aston</a:t>
            </a:r>
          </a:p>
          <a:p>
            <a:r>
              <a:rPr lang="en-US" altLang="zh-TW" sz="2000" dirty="0" smtClean="0"/>
              <a:t>#Hong Kong University of Science and Technology</a:t>
            </a:r>
          </a:p>
          <a:p>
            <a:endParaRPr lang="zh-TW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50056" y="232742"/>
            <a:ext cx="1293944" cy="573898"/>
            <a:chOff x="19625478" y="10407793"/>
            <a:chExt cx="2595795" cy="1067848"/>
          </a:xfrm>
        </p:grpSpPr>
        <p:sp>
          <p:nvSpPr>
            <p:cNvPr id="7" name="Isosceles Triangle 6"/>
            <p:cNvSpPr/>
            <p:nvPr/>
          </p:nvSpPr>
          <p:spPr>
            <a:xfrm rot="10210139">
              <a:off x="19725932" y="10407793"/>
              <a:ext cx="974099" cy="445400"/>
            </a:xfrm>
            <a:prstGeom prst="triangle">
              <a:avLst>
                <a:gd name="adj" fmla="val 56230"/>
              </a:avLst>
            </a:prstGeom>
            <a:solidFill>
              <a:srgbClr val="FF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25478" y="10788427"/>
              <a:ext cx="2595795" cy="68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bg1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Aston University</a:t>
              </a:r>
            </a:p>
            <a:p>
              <a:r>
                <a:rPr lang="en-US" altLang="zh-TW" sz="600" dirty="0" smtClean="0">
                  <a:solidFill>
                    <a:schemeClr val="bg1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  Birmingham </a:t>
              </a:r>
              <a:endParaRPr lang="zh-TW" altLang="en-US" sz="600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38" y="6084295"/>
            <a:ext cx="703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[1] C. H. </a:t>
            </a:r>
            <a:r>
              <a:rPr lang="en-US" altLang="zh-TW" dirty="0" err="1" smtClean="0"/>
              <a:t>Yeung</a:t>
            </a:r>
            <a:r>
              <a:rPr lang="en-US" altLang="zh-TW" dirty="0" smtClean="0"/>
              <a:t> and D. </a:t>
            </a:r>
            <a:r>
              <a:rPr lang="en-US" altLang="zh-TW" dirty="0" err="1" smtClean="0"/>
              <a:t>Saad</a:t>
            </a:r>
            <a:r>
              <a:rPr lang="en-US" altLang="zh-TW" dirty="0" smtClean="0"/>
              <a:t>, PRL 108, 208701 (2012)</a:t>
            </a:r>
          </a:p>
          <a:p>
            <a:r>
              <a:rPr lang="en-US" altLang="zh-TW" dirty="0" smtClean="0"/>
              <a:t>[2] C. H. Yeung, D. </a:t>
            </a:r>
            <a:r>
              <a:rPr lang="en-US" altLang="zh-TW" dirty="0" err="1" smtClean="0"/>
              <a:t>Saad</a:t>
            </a:r>
            <a:r>
              <a:rPr lang="en-US" altLang="zh-TW" dirty="0" smtClean="0"/>
              <a:t>, and K.Y.M Wong, </a:t>
            </a:r>
            <a:r>
              <a:rPr lang="en-US" altLang="zh-TW" dirty="0"/>
              <a:t>PNAS 110, </a:t>
            </a:r>
            <a:r>
              <a:rPr lang="en-US" altLang="zh-TW" dirty="0" smtClean="0"/>
              <a:t>13717 (</a:t>
            </a:r>
            <a:r>
              <a:rPr lang="en-US" altLang="zh-TW" dirty="0"/>
              <a:t>2013).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owner\Desktop\NetDraw\Routing\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73705"/>
            <a:ext cx="8100900" cy="49165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64215"/>
            <a:ext cx="8937485" cy="1066800"/>
          </a:xfrm>
        </p:spPr>
        <p:txBody>
          <a:bodyPr>
            <a:noAutofit/>
          </a:bodyPr>
          <a:lstStyle/>
          <a:p>
            <a:pPr algn="ctr"/>
            <a:r>
              <a:rPr lang="en-US" altLang="zh-TW" b="1" dirty="0" smtClean="0"/>
              <a:t>Scenario </a:t>
            </a:r>
            <a:r>
              <a:rPr lang="en-US" altLang="zh-TW" b="1" dirty="0" smtClean="0">
                <a:sym typeface="Wingdings"/>
              </a:rPr>
              <a:t> </a:t>
            </a:r>
            <a:r>
              <a:rPr lang="en-US" altLang="zh-TW" dirty="0" smtClean="0">
                <a:sym typeface="Wingdings"/>
              </a:rPr>
              <a:t/>
            </a:r>
            <a:br>
              <a:rPr lang="en-US" altLang="zh-TW" dirty="0" smtClean="0">
                <a:sym typeface="Wingdings"/>
              </a:rPr>
            </a:br>
            <a:r>
              <a:rPr lang="en-US" altLang="zh-TW" sz="3600" dirty="0" smtClean="0">
                <a:sym typeface="Wingdings"/>
              </a:rPr>
              <a:t>Routing to Base Station/Central Router</a:t>
            </a:r>
            <a:endParaRPr lang="zh-TW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7085" y="548680"/>
            <a:ext cx="4005445" cy="2430966"/>
            <a:chOff x="5138555" y="818710"/>
            <a:chExt cx="4005445" cy="2430966"/>
          </a:xfrm>
        </p:grpSpPr>
        <p:pic>
          <p:nvPicPr>
            <p:cNvPr id="5" name="Picture 3" descr="C:\Users\owner\Desktop\NetDraw\Routing\exampl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38555" y="818710"/>
              <a:ext cx="4005445" cy="2430966"/>
            </a:xfrm>
            <a:prstGeom prst="rect">
              <a:avLst/>
            </a:prstGeom>
            <a:noFill/>
          </p:spPr>
        </p:pic>
        <p:sp>
          <p:nvSpPr>
            <p:cNvPr id="6" name="Isosceles Triangle 5"/>
            <p:cNvSpPr/>
            <p:nvPr/>
          </p:nvSpPr>
          <p:spPr>
            <a:xfrm>
              <a:off x="7002270" y="2618910"/>
              <a:ext cx="450050" cy="4050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278650"/>
            <a:ext cx="8229600" cy="1066800"/>
          </a:xfrm>
        </p:spPr>
        <p:txBody>
          <a:bodyPr/>
          <a:lstStyle/>
          <a:p>
            <a:r>
              <a:rPr lang="en-US" altLang="zh-TW" b="1" dirty="0" smtClean="0"/>
              <a:t>Analytical approach </a:t>
            </a:r>
            <a:r>
              <a:rPr lang="en-US" altLang="zh-TW" b="1" dirty="0" smtClean="0">
                <a:sym typeface="Wingdings"/>
              </a:rPr>
              <a:t>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745"/>
            <a:ext cx="9297525" cy="5904275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Map the routing problem onto a</a:t>
            </a:r>
          </a:p>
          <a:p>
            <a:pPr>
              <a:buNone/>
            </a:pPr>
            <a:r>
              <a:rPr lang="en-US" altLang="zh-TW" sz="2600" dirty="0" smtClean="0"/>
              <a:t>	model of resource allocation:</a:t>
            </a:r>
          </a:p>
          <a:p>
            <a:pPr>
              <a:buNone/>
            </a:pPr>
            <a:r>
              <a:rPr lang="en-US" altLang="zh-TW" sz="1300" dirty="0" smtClean="0"/>
              <a:t> </a:t>
            </a:r>
          </a:p>
          <a:p>
            <a:pPr>
              <a:buNone/>
            </a:pPr>
            <a:r>
              <a:rPr lang="en-US" altLang="zh-TW" sz="2600" dirty="0" smtClean="0"/>
              <a:t>	Each node </a:t>
            </a:r>
            <a:r>
              <a:rPr lang="en-US" altLang="zh-TW" sz="2600" i="1" dirty="0" err="1" smtClean="0"/>
              <a:t>i</a:t>
            </a:r>
            <a:r>
              <a:rPr lang="en-US" altLang="zh-TW" sz="2600" i="1" dirty="0" smtClean="0"/>
              <a:t> </a:t>
            </a:r>
            <a:r>
              <a:rPr lang="en-US" altLang="zh-TW" sz="2600" dirty="0" smtClean="0"/>
              <a:t>has initial resource </a:t>
            </a:r>
            <a:r>
              <a:rPr lang="en-US" altLang="zh-TW" sz="2600" dirty="0" smtClean="0">
                <a:latin typeface="Times New Roman"/>
                <a:cs typeface="Times New Roman"/>
              </a:rPr>
              <a:t>Ʌ</a:t>
            </a:r>
            <a:r>
              <a:rPr lang="en-US" altLang="zh-TW" sz="26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altLang="zh-TW" sz="2600" dirty="0" smtClean="0">
                <a:latin typeface="Times New Roman"/>
                <a:cs typeface="Times New Roman"/>
              </a:rPr>
              <a:t> </a:t>
            </a:r>
          </a:p>
          <a:p>
            <a:pPr>
              <a:buFontTx/>
              <a:buChar char="-"/>
            </a:pPr>
            <a:r>
              <a:rPr lang="en-US" altLang="zh-TW" sz="2600" dirty="0" smtClean="0">
                <a:solidFill>
                  <a:srgbClr val="0070C0"/>
                </a:solidFill>
              </a:rPr>
              <a:t>Receiver (base station, router)	</a:t>
            </a:r>
            <a:r>
              <a:rPr lang="en-US" altLang="zh-TW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Ʌ</a:t>
            </a:r>
            <a:r>
              <a:rPr lang="en-US" altLang="zh-TW" sz="2600" i="1" baseline="-25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TW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= +∞</a:t>
            </a:r>
            <a:endParaRPr lang="en-US" altLang="zh-TW" sz="2600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altLang="zh-TW" sz="2600" dirty="0" smtClean="0">
                <a:solidFill>
                  <a:srgbClr val="0070C0"/>
                </a:solidFill>
              </a:rPr>
              <a:t>Senders (e.g. com. nodes)</a:t>
            </a:r>
            <a:r>
              <a:rPr lang="en-US" altLang="zh-TW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		Ʌ</a:t>
            </a:r>
            <a:r>
              <a:rPr lang="en-US" altLang="zh-TW" sz="2600" i="1" baseline="-25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TW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= -1</a:t>
            </a:r>
          </a:p>
          <a:p>
            <a:pPr>
              <a:spcAft>
                <a:spcPts val="1200"/>
              </a:spcAft>
              <a:buFontTx/>
              <a:buChar char="-"/>
            </a:pPr>
            <a:r>
              <a:rPr lang="en-US" altLang="zh-TW" sz="2600" dirty="0" smtClean="0">
                <a:solidFill>
                  <a:srgbClr val="0070C0"/>
                </a:solidFill>
              </a:rPr>
              <a:t>others</a:t>
            </a:r>
            <a:r>
              <a:rPr lang="en-US" altLang="zh-TW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					Ʌ</a:t>
            </a:r>
            <a:r>
              <a:rPr lang="en-US" altLang="zh-TW" sz="2600" i="1" baseline="-25000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TW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= 0</a:t>
            </a:r>
            <a:endParaRPr lang="en-US" altLang="zh-TW" sz="2600" dirty="0" smtClean="0">
              <a:solidFill>
                <a:srgbClr val="0070C0"/>
              </a:solidFill>
            </a:endParaRPr>
          </a:p>
          <a:p>
            <a:r>
              <a:rPr lang="en-US" altLang="zh-TW" sz="2600" dirty="0" smtClean="0"/>
              <a:t>Minimize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H</a:t>
            </a:r>
            <a:r>
              <a:rPr lang="en-US" altLang="zh-TW" sz="2600" dirty="0" smtClean="0">
                <a:solidFill>
                  <a:srgbClr val="FF0000"/>
                </a:solidFill>
              </a:rPr>
              <a:t>=</a:t>
            </a:r>
            <a:r>
              <a:rPr lang="el-GR" altLang="zh-TW" sz="2600" dirty="0" smtClean="0">
                <a:solidFill>
                  <a:srgbClr val="FF0000"/>
                </a:solidFill>
              </a:rPr>
              <a:t>Σ</a:t>
            </a:r>
            <a:r>
              <a:rPr lang="en-US" altLang="zh-TW" sz="2600" baseline="-25000" dirty="0" smtClean="0">
                <a:solidFill>
                  <a:srgbClr val="FF0000"/>
                </a:solidFill>
              </a:rPr>
              <a:t>(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TW" sz="2600" baseline="-25000" dirty="0" smtClean="0">
                <a:solidFill>
                  <a:srgbClr val="FF0000"/>
                </a:solidFill>
              </a:rPr>
              <a:t>)</a:t>
            </a:r>
            <a:r>
              <a:rPr lang="en-US" altLang="zh-TW" sz="2600" dirty="0" smtClean="0">
                <a:solidFill>
                  <a:srgbClr val="FF0000"/>
                </a:solidFill>
              </a:rPr>
              <a:t> (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TW" sz="2600" dirty="0" smtClean="0">
                <a:solidFill>
                  <a:srgbClr val="FF0000"/>
                </a:solidFill>
              </a:rPr>
              <a:t>)</a:t>
            </a:r>
            <a:r>
              <a:rPr lang="el-GR" altLang="zh-TW" sz="2600" i="1" baseline="70000" dirty="0" smtClean="0">
                <a:solidFill>
                  <a:srgbClr val="FF0000"/>
                </a:solidFill>
              </a:rPr>
              <a:t>γ </a:t>
            </a:r>
            <a:endParaRPr lang="en-US" altLang="zh-TW" sz="2600" dirty="0" smtClean="0"/>
          </a:p>
          <a:p>
            <a:r>
              <a:rPr lang="en-US" altLang="zh-TW" sz="2600" dirty="0" smtClean="0"/>
              <a:t>Constraints:  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) </a:t>
            </a:r>
            <a:r>
              <a:rPr lang="en-US" altLang="zh-TW" sz="2600" dirty="0" smtClean="0">
                <a:solidFill>
                  <a:srgbClr val="FF0000"/>
                </a:solidFill>
              </a:rPr>
              <a:t>final resource 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R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</a:rPr>
              <a:t> = </a:t>
            </a:r>
            <a:r>
              <a:rPr lang="en-US" altLang="zh-TW"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Ʌ</a:t>
            </a:r>
            <a:r>
              <a:rPr lang="en-US" altLang="zh-TW" sz="26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</a:rPr>
              <a:t> + </a:t>
            </a:r>
            <a:r>
              <a:rPr lang="el-GR" altLang="zh-TW" sz="2600" dirty="0" smtClean="0">
                <a:solidFill>
                  <a:srgbClr val="FF0000"/>
                </a:solidFill>
              </a:rPr>
              <a:t>Σ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TW" sz="2600" i="1" baseline="-25000" dirty="0" err="1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L</a:t>
            </a:r>
            <a:r>
              <a:rPr lang="en-US" altLang="zh-TW" sz="2600" dirty="0" smtClean="0">
                <a:solidFill>
                  <a:srgbClr val="FF0000"/>
                </a:solidFill>
              </a:rPr>
              <a:t> 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ji</a:t>
            </a:r>
            <a:r>
              <a:rPr lang="en-US" altLang="zh-TW" sz="2600" dirty="0" smtClean="0">
                <a:solidFill>
                  <a:srgbClr val="FF0000"/>
                </a:solidFill>
              </a:rPr>
              <a:t> =</a:t>
            </a:r>
            <a:r>
              <a:rPr lang="en-US" altLang="zh-TW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n-US" altLang="zh-TW" sz="2600" dirty="0" smtClean="0">
                <a:solidFill>
                  <a:srgbClr val="FF0000"/>
                </a:solidFill>
              </a:rPr>
              <a:t>, </a:t>
            </a:r>
            <a:r>
              <a:rPr lang="en-US" altLang="zh-TW" sz="2600" dirty="0" smtClean="0">
                <a:solidFill>
                  <a:srgbClr val="FF0000"/>
                </a:solidFill>
                <a:sym typeface="Symbol"/>
              </a:rPr>
              <a:t>all </a:t>
            </a:r>
            <a:r>
              <a:rPr lang="en-US" altLang="zh-TW" sz="2600" i="1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TW" sz="2600" dirty="0" smtClean="0">
                <a:solidFill>
                  <a:srgbClr val="FF0000"/>
                </a:solidFill>
              </a:rPr>
              <a:t>			      </a:t>
            </a:r>
            <a:r>
              <a:rPr lang="en-US" altLang="zh-TW" sz="2600" dirty="0" smtClean="0"/>
              <a:t>(ii) </a:t>
            </a:r>
            <a:r>
              <a:rPr lang="en-US" altLang="zh-TW" sz="2600" dirty="0" smtClean="0">
                <a:solidFill>
                  <a:srgbClr val="FF0000"/>
                </a:solidFill>
              </a:rPr>
              <a:t>currents are integers</a:t>
            </a:r>
          </a:p>
          <a:p>
            <a:pPr>
              <a:buNone/>
            </a:pPr>
            <a:endParaRPr lang="en-US" altLang="zh-TW" sz="2600" dirty="0" smtClean="0">
              <a:solidFill>
                <a:srgbClr val="FF0000"/>
              </a:solidFill>
            </a:endParaRPr>
          </a:p>
          <a:p>
            <a:r>
              <a:rPr lang="en-US" altLang="zh-TW" sz="2600" dirty="0" smtClean="0"/>
              <a:t>Central router                 com. nodes (</a:t>
            </a:r>
            <a:r>
              <a:rPr lang="en-US" altLang="zh-TW" sz="2600" dirty="0" smtClean="0">
                <a:solidFill>
                  <a:srgbClr val="FF0000"/>
                </a:solidFill>
              </a:rPr>
              <a:t>integer current</a:t>
            </a:r>
            <a:r>
              <a:rPr lang="en-US" altLang="zh-TW" sz="2600" dirty="0" smtClean="0"/>
              <a:t>)</a:t>
            </a:r>
          </a:p>
          <a:p>
            <a:pPr>
              <a:buNone/>
            </a:pPr>
            <a:r>
              <a:rPr lang="en-US" altLang="zh-TW" sz="2600" dirty="0" smtClean="0">
                <a:solidFill>
                  <a:srgbClr val="FF0000"/>
                </a:solidFill>
                <a:sym typeface="Wingdings" pitchFamily="2" charset="2"/>
              </a:rPr>
              <a:t> each sender has to establish a single path to the receiver</a:t>
            </a:r>
          </a:p>
          <a:p>
            <a:endParaRPr lang="zh-TW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798930"/>
            <a:ext cx="2411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A example of ground  state with </a:t>
            </a:r>
            <a:r>
              <a:rPr lang="el-GR" altLang="zh-TW" sz="1600" dirty="0" smtClean="0"/>
              <a:t>γ</a:t>
            </a:r>
            <a:r>
              <a:rPr lang="en-US" altLang="zh-TW" sz="1600" dirty="0" smtClean="0"/>
              <a:t> =2 </a:t>
            </a:r>
            <a:r>
              <a:rPr lang="en-US" altLang="zh-TW" sz="1600" dirty="0" smtClean="0">
                <a:sym typeface="Wingdings" pitchFamily="2" charset="2"/>
              </a:rPr>
              <a:t> avoid congestion, unlike spanning/</a:t>
            </a:r>
            <a:r>
              <a:rPr lang="en-US" altLang="zh-TW" sz="1600" dirty="0" err="1">
                <a:sym typeface="Wingdings" pitchFamily="2" charset="2"/>
              </a:rPr>
              <a:t>S</a:t>
            </a:r>
            <a:r>
              <a:rPr lang="en-US" altLang="zh-TW" sz="1600" dirty="0" err="1" smtClean="0">
                <a:sym typeface="Wingdings" pitchFamily="2" charset="2"/>
              </a:rPr>
              <a:t>tenier</a:t>
            </a:r>
            <a:r>
              <a:rPr lang="en-US" altLang="zh-TW" sz="1600" dirty="0" smtClean="0">
                <a:sym typeface="Wingdings" pitchFamily="2" charset="2"/>
              </a:rPr>
              <a:t> trees</a:t>
            </a:r>
            <a:endParaRPr lang="zh-TW" alt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1780" y="6174305"/>
            <a:ext cx="117013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1780" y="58592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resource</a:t>
            </a:r>
            <a:endParaRPr lang="zh-TW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4"/>
          <p:cNvGrpSpPr/>
          <p:nvPr/>
        </p:nvGrpSpPr>
        <p:grpSpPr>
          <a:xfrm>
            <a:off x="341530" y="2888940"/>
            <a:ext cx="7872738" cy="2025224"/>
            <a:chOff x="0" y="3113965"/>
            <a:chExt cx="7872738" cy="2025224"/>
          </a:xfrm>
        </p:grpSpPr>
        <p:grpSp>
          <p:nvGrpSpPr>
            <p:cNvPr id="9" name="Group 11"/>
            <p:cNvGrpSpPr/>
            <p:nvPr/>
          </p:nvGrpSpPr>
          <p:grpSpPr>
            <a:xfrm>
              <a:off x="0" y="3113965"/>
              <a:ext cx="2565285" cy="2025224"/>
              <a:chOff x="431540" y="3834045"/>
              <a:chExt cx="3913354" cy="3023955"/>
            </a:xfrm>
          </p:grpSpPr>
          <p:pic>
            <p:nvPicPr>
              <p:cNvPr id="1027" name="Picture 3" descr="C:\Users\owner\Desktop\Bill\Research\Routing\Latex\optimal\graph\graph5\cavity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540" y="3834045"/>
                <a:ext cx="3913354" cy="3023955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21550" y="3879050"/>
                <a:ext cx="765085" cy="585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aphicFrame>
          <p:nvGraphicFramePr>
            <p:cNvPr id="1025" name="Object 1"/>
            <p:cNvGraphicFramePr>
              <a:graphicFrameLocks noChangeAspect="1"/>
            </p:cNvGraphicFramePr>
            <p:nvPr/>
          </p:nvGraphicFramePr>
          <p:xfrm>
            <a:off x="2501770" y="3519010"/>
            <a:ext cx="5370968" cy="1170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" name="Equation" r:id="rId4" imgW="2349500" imgH="508000" progId="Equation.3">
                    <p:embed/>
                  </p:oleObj>
                </mc:Choice>
                <mc:Fallback>
                  <p:oleObj name="Equation" r:id="rId4" imgW="2349500" imgH="5080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770" y="3519010"/>
                          <a:ext cx="5370968" cy="1170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775"/>
            <a:ext cx="8775975" cy="5715635"/>
          </a:xfrm>
        </p:spPr>
        <p:txBody>
          <a:bodyPr>
            <a:normAutofit/>
          </a:bodyPr>
          <a:lstStyle/>
          <a:p>
            <a:r>
              <a:rPr lang="en-US" altLang="zh-TW" sz="2600" i="1" dirty="0" err="1" smtClean="0"/>
              <a:t>E</a:t>
            </a:r>
            <a:r>
              <a:rPr lang="en-US" altLang="zh-TW" sz="2600" i="1" baseline="-25000" dirty="0" err="1" smtClean="0"/>
              <a:t>i</a:t>
            </a:r>
            <a:r>
              <a:rPr lang="en-US" altLang="zh-TW" sz="2600" dirty="0" smtClean="0"/>
              <a:t>(</a:t>
            </a:r>
            <a:r>
              <a:rPr lang="en-US" altLang="zh-TW" sz="2600" i="1" dirty="0" err="1" smtClean="0"/>
              <a:t>I</a:t>
            </a:r>
            <a:r>
              <a:rPr lang="en-US" altLang="zh-TW" sz="2600" i="1" baseline="-25000" dirty="0" err="1" smtClean="0"/>
              <a:t>il</a:t>
            </a:r>
            <a:r>
              <a:rPr lang="en-US" altLang="zh-TW" sz="2600" dirty="0" smtClean="0"/>
              <a:t>) = optimized energy of the tree </a:t>
            </a:r>
          </a:p>
          <a:p>
            <a:pPr>
              <a:buNone/>
            </a:pPr>
            <a:r>
              <a:rPr lang="en-US" altLang="zh-TW" sz="2600" dirty="0" smtClean="0"/>
              <a:t>	terminated at node </a:t>
            </a:r>
            <a:r>
              <a:rPr lang="en-US" altLang="zh-TW" sz="2600" i="1" dirty="0" err="1" smtClean="0"/>
              <a:t>i</a:t>
            </a:r>
            <a:r>
              <a:rPr lang="en-US" altLang="zh-TW" sz="2600" i="1" dirty="0" smtClean="0"/>
              <a:t> </a:t>
            </a:r>
            <a:r>
              <a:rPr lang="en-US" altLang="zh-TW" sz="2600" dirty="0" smtClean="0"/>
              <a:t>without </a:t>
            </a:r>
            <a:r>
              <a:rPr lang="en-US" altLang="zh-TW" sz="2600" i="1" dirty="0" smtClean="0"/>
              <a:t>l</a:t>
            </a:r>
          </a:p>
          <a:p>
            <a:r>
              <a:rPr lang="en-US" altLang="zh-TW" sz="2600" dirty="0" smtClean="0"/>
              <a:t>At zero-temperature, we use the following </a:t>
            </a:r>
            <a:r>
              <a:rPr lang="en-US" altLang="zh-TW" sz="2600" dirty="0" smtClean="0">
                <a:solidFill>
                  <a:srgbClr val="FF0000"/>
                </a:solidFill>
              </a:rPr>
              <a:t>recursion</a:t>
            </a:r>
            <a:r>
              <a:rPr lang="en-US" altLang="zh-TW" sz="2600" dirty="0" smtClean="0"/>
              <a:t> to obtain a </a:t>
            </a:r>
            <a:r>
              <a:rPr lang="en-US" altLang="zh-TW" sz="2600" dirty="0" smtClean="0">
                <a:solidFill>
                  <a:srgbClr val="FF0000"/>
                </a:solidFill>
              </a:rPr>
              <a:t>stable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600" dirty="0" smtClean="0">
                <a:solidFill>
                  <a:srgbClr val="FF0000"/>
                </a:solidFill>
              </a:rPr>
              <a:t>[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E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</a:rPr>
              <a:t>(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il</a:t>
            </a:r>
            <a:r>
              <a:rPr lang="en-US" altLang="zh-TW" sz="2600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However, constrained minimization</a:t>
            </a:r>
          </a:p>
          <a:p>
            <a:pPr>
              <a:buNone/>
            </a:pPr>
            <a:r>
              <a:rPr lang="en-US" altLang="zh-TW" sz="2600" dirty="0" smtClean="0"/>
              <a:t>	over integer domain </a:t>
            </a:r>
            <a:r>
              <a:rPr lang="en-US" altLang="zh-TW" sz="2600" dirty="0" smtClean="0">
                <a:sym typeface="Wingdings" pitchFamily="2" charset="2"/>
              </a:rPr>
              <a:t> difficult</a:t>
            </a:r>
            <a:endParaRPr lang="en-US" altLang="zh-TW" sz="2600" dirty="0" smtClean="0"/>
          </a:p>
          <a:p>
            <a:r>
              <a:rPr lang="el-GR" altLang="zh-TW" sz="2600" dirty="0" smtClean="0">
                <a:solidFill>
                  <a:srgbClr val="FF0000"/>
                </a:solidFill>
              </a:rPr>
              <a:t>γ</a:t>
            </a:r>
            <a:r>
              <a:rPr lang="en-US" altLang="zh-TW" sz="2600" dirty="0" smtClean="0">
                <a:solidFill>
                  <a:srgbClr val="FF0000"/>
                </a:solidFill>
              </a:rPr>
              <a:t>&gt;1</a:t>
            </a:r>
            <a:r>
              <a:rPr lang="en-US" altLang="zh-TW" sz="2600" dirty="0" smtClean="0"/>
              <a:t>, we can show that 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E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dirty="0" smtClean="0">
                <a:solidFill>
                  <a:srgbClr val="FF0000"/>
                </a:solidFill>
              </a:rPr>
              <a:t>(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il</a:t>
            </a:r>
            <a:r>
              <a:rPr lang="en-US" altLang="zh-TW" sz="2600" dirty="0" smtClean="0">
                <a:solidFill>
                  <a:srgbClr val="FF0000"/>
                </a:solidFill>
              </a:rPr>
              <a:t>) is convex</a:t>
            </a:r>
          </a:p>
          <a:p>
            <a:pPr>
              <a:buNone/>
            </a:pPr>
            <a:r>
              <a:rPr lang="en-US" altLang="zh-TW" sz="2600" dirty="0" smtClean="0">
                <a:sym typeface="Wingdings" pitchFamily="2" charset="2"/>
              </a:rPr>
              <a:t> computation greatly simplified</a:t>
            </a:r>
            <a:endParaRPr lang="en-US" altLang="zh-TW" sz="2600" dirty="0" smtClean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pPr>
              <a:buNone/>
            </a:pPr>
            <a:endParaRPr lang="zh-TW" altLang="en-US" sz="2600" dirty="0"/>
          </a:p>
        </p:txBody>
      </p:sp>
      <p:grpSp>
        <p:nvGrpSpPr>
          <p:cNvPr id="10" name="Group 4"/>
          <p:cNvGrpSpPr/>
          <p:nvPr/>
        </p:nvGrpSpPr>
        <p:grpSpPr>
          <a:xfrm>
            <a:off x="6200165" y="593685"/>
            <a:ext cx="2943835" cy="1755195"/>
            <a:chOff x="5138555" y="818710"/>
            <a:chExt cx="4005445" cy="2430966"/>
          </a:xfrm>
        </p:grpSpPr>
        <p:pic>
          <p:nvPicPr>
            <p:cNvPr id="6" name="Picture 3" descr="C:\Users\owner\Desktop\NetDraw\Routing\exampl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38555" y="818710"/>
              <a:ext cx="4005445" cy="2430966"/>
            </a:xfrm>
            <a:prstGeom prst="rect">
              <a:avLst/>
            </a:prstGeom>
            <a:noFill/>
          </p:spPr>
        </p:pic>
        <p:sp>
          <p:nvSpPr>
            <p:cNvPr id="7" name="Isosceles Triangle 6"/>
            <p:cNvSpPr/>
            <p:nvPr/>
          </p:nvSpPr>
          <p:spPr>
            <a:xfrm>
              <a:off x="7002270" y="2618910"/>
              <a:ext cx="450050" cy="4050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655"/>
            <a:ext cx="8229600" cy="1066800"/>
          </a:xfrm>
        </p:spPr>
        <p:txBody>
          <a:bodyPr/>
          <a:lstStyle/>
          <a:p>
            <a:r>
              <a:rPr lang="en-US" altLang="zh-TW" b="1" dirty="0" smtClean="0"/>
              <a:t>The cavity method</a:t>
            </a:r>
            <a:endParaRPr lang="zh-TW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2" name="Group 20"/>
          <p:cNvGrpSpPr/>
          <p:nvPr/>
        </p:nvGrpSpPr>
        <p:grpSpPr>
          <a:xfrm>
            <a:off x="6777245" y="4914165"/>
            <a:ext cx="2186763" cy="1493785"/>
            <a:chOff x="6709769" y="4653136"/>
            <a:chExt cx="2841311" cy="2016225"/>
          </a:xfrm>
        </p:grpSpPr>
        <p:sp>
          <p:nvSpPr>
            <p:cNvPr id="22" name="Oval 21"/>
            <p:cNvSpPr/>
            <p:nvPr/>
          </p:nvSpPr>
          <p:spPr>
            <a:xfrm>
              <a:off x="7812360" y="5814265"/>
              <a:ext cx="270030" cy="2700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56276" y="6129300"/>
              <a:ext cx="270030" cy="2700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17405" y="5049180"/>
              <a:ext cx="270030" cy="2700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280412" y="6273316"/>
              <a:ext cx="270030" cy="27003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Straight Connector 25"/>
            <p:cNvCxnSpPr>
              <a:stCxn id="22" idx="2"/>
              <a:endCxn id="23" idx="7"/>
            </p:cNvCxnSpPr>
            <p:nvPr/>
          </p:nvCxnSpPr>
          <p:spPr>
            <a:xfrm rot="10800000" flipV="1">
              <a:off x="7286762" y="5949279"/>
              <a:ext cx="525599" cy="219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4" idx="3"/>
              <a:endCxn id="22" idx="0"/>
            </p:cNvCxnSpPr>
            <p:nvPr/>
          </p:nvCxnSpPr>
          <p:spPr>
            <a:xfrm rot="5400000">
              <a:off x="7834863" y="5392178"/>
              <a:ext cx="534600" cy="30957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5"/>
              <a:endCxn id="25" idx="1"/>
            </p:cNvCxnSpPr>
            <p:nvPr/>
          </p:nvCxnSpPr>
          <p:spPr>
            <a:xfrm rot="16200000" flipH="1">
              <a:off x="8047346" y="6040249"/>
              <a:ext cx="268111" cy="27711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1"/>
            </p:cNvCxnSpPr>
            <p:nvPr/>
          </p:nvCxnSpPr>
          <p:spPr>
            <a:xfrm rot="16200000" flipV="1">
              <a:off x="7924873" y="4756648"/>
              <a:ext cx="435589" cy="22856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7"/>
            </p:cNvCxnSpPr>
            <p:nvPr/>
          </p:nvCxnSpPr>
          <p:spPr>
            <a:xfrm rot="5400000" flipH="1" flipV="1">
              <a:off x="8548672" y="4804383"/>
              <a:ext cx="183561" cy="3851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6"/>
            </p:cNvCxnSpPr>
            <p:nvPr/>
          </p:nvCxnSpPr>
          <p:spPr>
            <a:xfrm>
              <a:off x="8550442" y="6408331"/>
              <a:ext cx="234026" cy="4500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4"/>
            </p:cNvCxnSpPr>
            <p:nvPr/>
          </p:nvCxnSpPr>
          <p:spPr>
            <a:xfrm rot="16200000" flipH="1">
              <a:off x="8374922" y="6583850"/>
              <a:ext cx="126014" cy="4500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1"/>
            </p:cNvCxnSpPr>
            <p:nvPr/>
          </p:nvCxnSpPr>
          <p:spPr>
            <a:xfrm rot="16200000" flipV="1">
              <a:off x="6858255" y="5931278"/>
              <a:ext cx="147557" cy="32757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</p:cNvCxnSpPr>
            <p:nvPr/>
          </p:nvCxnSpPr>
          <p:spPr>
            <a:xfrm rot="5400000">
              <a:off x="7024773" y="6502842"/>
              <a:ext cx="270030" cy="6300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7758354" y="5355214"/>
              <a:ext cx="396044" cy="216024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8100392" y="5481228"/>
              <a:ext cx="396044" cy="252028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20"/>
            <p:cNvGraphicFramePr>
              <a:graphicFrameLocks noChangeAspect="1"/>
            </p:cNvGraphicFramePr>
            <p:nvPr/>
          </p:nvGraphicFramePr>
          <p:xfrm>
            <a:off x="6709769" y="5199842"/>
            <a:ext cx="1084967" cy="49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" name="Equation" r:id="rId7" imgW="571320" imgH="253800" progId="Equation.3">
                    <p:embed/>
                  </p:oleObj>
                </mc:Choice>
                <mc:Fallback>
                  <p:oleObj name="Equation" r:id="rId7" imgW="571320" imgH="253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9769" y="5199842"/>
                          <a:ext cx="1084967" cy="492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1"/>
            <p:cNvGraphicFramePr>
              <a:graphicFrameLocks noChangeAspect="1"/>
            </p:cNvGraphicFramePr>
            <p:nvPr/>
          </p:nvGraphicFramePr>
          <p:xfrm>
            <a:off x="8464050" y="5503568"/>
            <a:ext cx="1087030" cy="507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" name="Equation" r:id="rId9" imgW="571320" imgH="253800" progId="Equation.3">
                    <p:embed/>
                  </p:oleObj>
                </mc:Choice>
                <mc:Fallback>
                  <p:oleObj name="Equation" r:id="rId9" imgW="571320" imgH="253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4050" y="5503568"/>
                          <a:ext cx="1087030" cy="5079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82090" y="6550223"/>
            <a:ext cx="461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[1] </a:t>
            </a:r>
            <a:r>
              <a:rPr lang="en-US" altLang="zh-TW" sz="1400" dirty="0" err="1" smtClean="0"/>
              <a:t>Yeung</a:t>
            </a:r>
            <a:r>
              <a:rPr lang="en-US" altLang="zh-TW" sz="1400" dirty="0" smtClean="0"/>
              <a:t> and </a:t>
            </a:r>
            <a:r>
              <a:rPr lang="en-US" altLang="zh-TW" sz="1400" dirty="0" err="1" smtClean="0"/>
              <a:t>Saad</a:t>
            </a:r>
            <a:r>
              <a:rPr lang="en-US" altLang="zh-TW" sz="1400" dirty="0" smtClean="0"/>
              <a:t>, PRL 108, 208701 (2012)</a:t>
            </a:r>
            <a:endParaRPr lang="zh-TW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72200" y="47791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Algorithm: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76545" y="3609020"/>
            <a:ext cx="2276745" cy="1170130"/>
          </a:xfrm>
          <a:prstGeom prst="triangle">
            <a:avLst/>
          </a:prstGeom>
          <a:solidFill>
            <a:srgbClr val="FFFF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916705" y="1898830"/>
            <a:ext cx="5029200" cy="3886200"/>
            <a:chOff x="1916705" y="1988840"/>
            <a:chExt cx="5029200" cy="3886200"/>
          </a:xfrm>
        </p:grpSpPr>
        <p:pic>
          <p:nvPicPr>
            <p:cNvPr id="24588" name="Picture 12" descr="C:\Users\owner\Desktop\Bill\Research\Routing\Latex\optimal\graph\graph1\path_regul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6705" y="1988840"/>
              <a:ext cx="5029200" cy="3886200"/>
            </a:xfrm>
            <a:prstGeom prst="rect">
              <a:avLst/>
            </a:prstGeom>
            <a:noFill/>
          </p:spPr>
        </p:pic>
        <p:grpSp>
          <p:nvGrpSpPr>
            <p:cNvPr id="47" name="Group 46"/>
            <p:cNvGrpSpPr/>
            <p:nvPr/>
          </p:nvGrpSpPr>
          <p:grpSpPr>
            <a:xfrm>
              <a:off x="2453079" y="2528900"/>
              <a:ext cx="3882299" cy="2754597"/>
              <a:chOff x="2453079" y="2528900"/>
              <a:chExt cx="3882299" cy="275459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56765" y="2663916"/>
                <a:ext cx="1260140" cy="81009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71800" y="4914165"/>
                <a:ext cx="295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Random regular graph k=3</a:t>
                </a:r>
                <a:endParaRPr lang="zh-TW" alt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 rot="1005708">
                <a:off x="3748056" y="3609376"/>
                <a:ext cx="2587322" cy="59720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5859993">
                <a:off x="1914425" y="3977303"/>
                <a:ext cx="1309706" cy="23239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26895" y="2528900"/>
                <a:ext cx="627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???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3675"/>
            <a:ext cx="6030670" cy="1080120"/>
          </a:xfrm>
        </p:spPr>
        <p:txBody>
          <a:bodyPr>
            <a:noAutofit/>
          </a:bodyPr>
          <a:lstStyle/>
          <a:p>
            <a:r>
              <a:rPr lang="en-US" altLang="zh-TW" sz="3600" b="1" dirty="0" smtClean="0"/>
              <a:t>Results - </a:t>
            </a:r>
            <a:r>
              <a:rPr lang="en-US" altLang="zh-TW" sz="3600" dirty="0" smtClean="0"/>
              <a:t>Non-monotonic </a:t>
            </a:r>
            <a:r>
              <a:rPr lang="en-US" altLang="zh-TW" sz="3600" dirty="0" smtClean="0">
                <a:sym typeface="Symbol"/>
              </a:rPr>
              <a:t></a:t>
            </a:r>
            <a:r>
              <a:rPr lang="en-US" altLang="zh-TW" sz="3600" i="1" dirty="0" smtClean="0">
                <a:sym typeface="Symbol"/>
              </a:rPr>
              <a:t>L</a:t>
            </a:r>
            <a:r>
              <a:rPr lang="en-US" altLang="zh-TW" sz="3600" dirty="0" smtClean="0">
                <a:sym typeface="Symbol"/>
              </a:rPr>
              <a:t> </a:t>
            </a:r>
            <a:r>
              <a:rPr lang="en-US" altLang="zh-TW" sz="3200" dirty="0" smtClean="0">
                <a:sym typeface="Symbol"/>
              </a:rPr>
              <a:t/>
            </a:r>
            <a:br>
              <a:rPr lang="en-US" altLang="zh-TW" sz="3200" dirty="0" smtClean="0">
                <a:sym typeface="Symbol"/>
              </a:rPr>
            </a:br>
            <a:endParaRPr lang="zh-TW" alt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398695" y="593685"/>
            <a:ext cx="2745305" cy="1935215"/>
            <a:chOff x="6192180" y="458670"/>
            <a:chExt cx="2951820" cy="1980220"/>
          </a:xfrm>
        </p:grpSpPr>
        <p:grpSp>
          <p:nvGrpSpPr>
            <p:cNvPr id="5" name="Group 4"/>
            <p:cNvGrpSpPr/>
            <p:nvPr/>
          </p:nvGrpSpPr>
          <p:grpSpPr>
            <a:xfrm>
              <a:off x="6200165" y="683695"/>
              <a:ext cx="2943835" cy="1755195"/>
              <a:chOff x="5138555" y="818710"/>
              <a:chExt cx="4005445" cy="2430966"/>
            </a:xfrm>
          </p:grpSpPr>
          <p:pic>
            <p:nvPicPr>
              <p:cNvPr id="6" name="Picture 3" descr="C:\Users\owner\Desktop\NetDraw\Routing\example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38555" y="818710"/>
                <a:ext cx="4005445" cy="2430966"/>
              </a:xfrm>
              <a:prstGeom prst="rect">
                <a:avLst/>
              </a:prstGeom>
              <a:noFill/>
            </p:spPr>
          </p:pic>
          <p:sp>
            <p:nvSpPr>
              <p:cNvPr id="7" name="Isosceles Triangle 6"/>
              <p:cNvSpPr/>
              <p:nvPr/>
            </p:nvSpPr>
            <p:spPr>
              <a:xfrm>
                <a:off x="7002270" y="2618910"/>
                <a:ext cx="450050" cy="40504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Title 1"/>
            <p:cNvSpPr txBox="1">
              <a:spLocks/>
            </p:cNvSpPr>
            <p:nvPr/>
          </p:nvSpPr>
          <p:spPr>
            <a:xfrm>
              <a:off x="6192180" y="458670"/>
              <a:ext cx="630070" cy="810090"/>
            </a:xfrm>
            <a:prstGeom prst="rect">
              <a:avLst/>
            </a:prstGeom>
          </p:spPr>
          <p:txBody>
            <a:bodyPr vert="horz" anchor="ctr">
              <a:normAutofit fontScale="850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Wingdings"/>
                </a:rPr>
                <a:t></a:t>
              </a:r>
              <a:r>
                <a:rPr kumimoji="0" lang="en-US" altLang="zh-TW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 </a:t>
              </a:r>
              <a:endPara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6515" y="1298665"/>
            <a:ext cx="6345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</a:t>
            </a:r>
            <a:r>
              <a:rPr lang="en-US" altLang="zh-TW" sz="2400" i="1" dirty="0" smtClean="0"/>
              <a:t>H</a:t>
            </a:r>
            <a:r>
              <a:rPr lang="en-US" altLang="zh-TW" sz="2400" dirty="0" smtClean="0"/>
              <a:t>=</a:t>
            </a:r>
            <a:r>
              <a:rPr lang="el-GR" altLang="zh-TW" sz="2400" dirty="0" smtClean="0"/>
              <a:t>Σ</a:t>
            </a:r>
            <a:r>
              <a:rPr lang="en-US" altLang="zh-TW" sz="2400" baseline="-25000" dirty="0" smtClean="0"/>
              <a:t>(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baseline="-25000" dirty="0" smtClean="0"/>
              <a:t>)</a:t>
            </a:r>
            <a:r>
              <a:rPr lang="en-US" altLang="zh-TW" sz="2400" dirty="0" smtClean="0"/>
              <a:t> (</a:t>
            </a:r>
            <a:r>
              <a:rPr lang="en-US" altLang="zh-TW" sz="2400" i="1" dirty="0" smtClean="0"/>
              <a:t>I</a:t>
            </a:r>
            <a:r>
              <a:rPr lang="en-US" altLang="zh-TW" sz="2400" i="1" baseline="-25000" dirty="0" smtClean="0"/>
              <a:t>ij</a:t>
            </a:r>
            <a:r>
              <a:rPr lang="en-US" altLang="zh-TW" sz="2400" dirty="0" smtClean="0"/>
              <a:t>)</a:t>
            </a:r>
            <a:r>
              <a:rPr lang="en-US" altLang="zh-TW" sz="2400" baseline="70000" dirty="0" smtClean="0"/>
              <a:t>2</a:t>
            </a:r>
            <a:r>
              <a:rPr lang="el-GR" altLang="zh-TW" sz="2400" baseline="70000" dirty="0" smtClean="0"/>
              <a:t> </a:t>
            </a:r>
            <a:r>
              <a:rPr lang="en-US" altLang="zh-TW" sz="2400" dirty="0" smtClean="0"/>
              <a:t> i.e. </a:t>
            </a:r>
            <a:r>
              <a:rPr lang="el-GR" altLang="zh-TW" sz="2400" dirty="0" smtClean="0"/>
              <a:t>γ</a:t>
            </a:r>
            <a:r>
              <a:rPr lang="en-US" altLang="zh-TW" sz="2400" dirty="0" smtClean="0"/>
              <a:t> =2 </a:t>
            </a:r>
            <a:r>
              <a:rPr lang="en-US" altLang="zh-TW" sz="2400" dirty="0" smtClean="0">
                <a:sym typeface="Wingdings" pitchFamily="2" charset="2"/>
              </a:rPr>
              <a:t></a:t>
            </a:r>
            <a:r>
              <a:rPr lang="en-US" altLang="zh-TW" sz="2400" dirty="0" smtClean="0"/>
              <a:t>avoid congestion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r>
              <a:rPr lang="en-US" altLang="zh-TW" sz="2400" i="1" dirty="0" smtClean="0">
                <a:solidFill>
                  <a:srgbClr val="0070C0"/>
                </a:solidFill>
              </a:rPr>
              <a:t>M</a:t>
            </a:r>
            <a:r>
              <a:rPr lang="en-US" altLang="zh-TW" sz="2400" dirty="0" smtClean="0">
                <a:solidFill>
                  <a:srgbClr val="0070C0"/>
                </a:solidFill>
              </a:rPr>
              <a:t> – number of senders</a:t>
            </a:r>
          </a:p>
          <a:p>
            <a:endParaRPr lang="zh-TW" altLang="en-US" sz="2400" dirty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91680" y="4689141"/>
            <a:ext cx="655220" cy="720079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339" y="5432552"/>
            <a:ext cx="3671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Initial 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</a:t>
            </a:r>
            <a:r>
              <a:rPr lang="en-US" altLang="zh-TW" sz="2400" dirty="0" smtClean="0">
                <a:solidFill>
                  <a:srgbClr val="FF0000"/>
                </a:solidFill>
              </a:rPr>
              <a:t> in 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sz="2400" i="1" dirty="0" smtClean="0">
                <a:solidFill>
                  <a:srgbClr val="FF0000"/>
                </a:solidFill>
                <a:sym typeface="Symbol"/>
              </a:rPr>
              <a:t>L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 </a:t>
            </a:r>
            <a:r>
              <a:rPr lang="en-US" altLang="zh-TW" sz="2400" dirty="0" smtClean="0">
                <a:sym typeface="Symbol"/>
              </a:rPr>
              <a:t>- as short routes are being occupied longer routes are chosen</a:t>
            </a:r>
            <a:endParaRPr lang="zh-TW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7105" y="5409220"/>
            <a:ext cx="362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Final  </a:t>
            </a:r>
            <a:r>
              <a:rPr lang="en-US" altLang="zh-TW" sz="2400" dirty="0" smtClean="0">
                <a:solidFill>
                  <a:srgbClr val="FF0000"/>
                </a:solidFill>
              </a:rPr>
              <a:t>in 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sz="2400" i="1" dirty="0" smtClean="0">
                <a:solidFill>
                  <a:srgbClr val="FF0000"/>
                </a:solidFill>
                <a:sym typeface="Symbol"/>
              </a:rPr>
              <a:t>L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 </a:t>
            </a:r>
            <a:r>
              <a:rPr lang="en-US" altLang="zh-TW" sz="2400" dirty="0" smtClean="0">
                <a:sym typeface="Symbol"/>
              </a:rPr>
              <a:t>- when traffic is dense,  everywhere is congested</a:t>
            </a:r>
            <a:endParaRPr lang="zh-TW" alt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327196" y="4329101"/>
            <a:ext cx="675074" cy="945104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77245" y="2663915"/>
            <a:ext cx="2366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Small deviations between simulation - finite size effect,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, deviation </a:t>
            </a:r>
            <a:endParaRPr lang="zh-TW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564015"/>
            <a:ext cx="22300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Average path length</a:t>
            </a:r>
          </a:p>
          <a:p>
            <a:pPr algn="ctr"/>
            <a:r>
              <a:rPr lang="en-US" altLang="zh-TW" dirty="0" smtClean="0"/>
              <a:t>per communication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977045" y="4374105"/>
            <a:ext cx="4391980" cy="2657165"/>
            <a:chOff x="4977045" y="4374105"/>
            <a:chExt cx="4391980" cy="2657165"/>
          </a:xfrm>
        </p:grpSpPr>
        <p:grpSp>
          <p:nvGrpSpPr>
            <p:cNvPr id="23" name="Group 22"/>
            <p:cNvGrpSpPr/>
            <p:nvPr/>
          </p:nvGrpSpPr>
          <p:grpSpPr>
            <a:xfrm>
              <a:off x="4977045" y="4374105"/>
              <a:ext cx="4391980" cy="2657165"/>
              <a:chOff x="4752020" y="4200835"/>
              <a:chExt cx="4391980" cy="2657165"/>
            </a:xfrm>
          </p:grpSpPr>
          <p:pic>
            <p:nvPicPr>
              <p:cNvPr id="26630" name="Picture 6" descr="C:\Users\owner\Desktop\NetDraw\Routing\example3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52020" y="4200835"/>
                <a:ext cx="4391980" cy="2657165"/>
              </a:xfrm>
              <a:prstGeom prst="rect">
                <a:avLst/>
              </a:prstGeom>
              <a:noFill/>
            </p:spPr>
          </p:pic>
          <p:sp>
            <p:nvSpPr>
              <p:cNvPr id="22" name="Isosceles Triangle 21"/>
              <p:cNvSpPr/>
              <p:nvPr/>
            </p:nvSpPr>
            <p:spPr>
              <a:xfrm>
                <a:off x="6687235" y="6264315"/>
                <a:ext cx="405045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767355" y="62193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72300" y="608429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42230" y="630932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445" y="58592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155" y="608429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22450" y="491416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12360" y="441911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2220" y="437410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32140" y="567925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92380" y="5229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17305" y="464413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2220" y="549923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47375" y="57242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22350" y="567925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27295" y="563424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6626" name="Picture 2" descr="C:\Users\owner\Desktop\Bill\Research\Routing\Latex\optimal\graph\graph3\path_si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48780"/>
            <a:ext cx="3785714" cy="2925325"/>
          </a:xfrm>
          <a:prstGeom prst="rect">
            <a:avLst/>
          </a:prstGeom>
          <a:noFill/>
        </p:spPr>
      </p:pic>
      <p:pic>
        <p:nvPicPr>
          <p:cNvPr id="26627" name="Picture 3" descr="C:\Users\owner\Desktop\Bill\Research\Routing\Latex\optimal\graph\graph3\convergenceTi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6895" y="1403775"/>
            <a:ext cx="3825425" cy="295601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7047275" y="638690"/>
            <a:ext cx="2096725" cy="1575175"/>
            <a:chOff x="260027" y="1703090"/>
            <a:chExt cx="3697942" cy="2857500"/>
          </a:xfrm>
        </p:grpSpPr>
        <p:pic>
          <p:nvPicPr>
            <p:cNvPr id="8" name="Picture 12" descr="C:\Users\owner\Desktop\Bill\Research\Routing\Latex\optimal\graph\graph1\path_regula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0027" y="1703090"/>
              <a:ext cx="3697942" cy="2857500"/>
            </a:xfrm>
            <a:prstGeom prst="rect">
              <a:avLst/>
            </a:prstGeom>
            <a:noFill/>
          </p:spPr>
        </p:pic>
        <p:grpSp>
          <p:nvGrpSpPr>
            <p:cNvPr id="9" name="Group 46"/>
            <p:cNvGrpSpPr/>
            <p:nvPr/>
          </p:nvGrpSpPr>
          <p:grpSpPr>
            <a:xfrm>
              <a:off x="496695" y="1874540"/>
              <a:ext cx="1573768" cy="1152991"/>
              <a:chOff x="496695" y="1874540"/>
              <a:chExt cx="1573768" cy="115299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96695" y="2217441"/>
                <a:ext cx="1260141" cy="81009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3368" y="1874540"/>
                <a:ext cx="627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???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83695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Results - </a:t>
            </a:r>
            <a:r>
              <a:rPr lang="en-US" altLang="zh-TW" dirty="0" smtClean="0"/>
              <a:t>balanced receiver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4423098"/>
            <a:ext cx="5130570" cy="243490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Small peaks in </a:t>
            </a:r>
            <a:r>
              <a:rPr lang="en-US" altLang="zh-TW" dirty="0" smtClean="0">
                <a:sym typeface="Symbol"/>
              </a:rPr>
              <a:t></a:t>
            </a:r>
            <a:r>
              <a:rPr lang="en-US" altLang="zh-TW" i="1" dirty="0" smtClean="0">
                <a:sym typeface="Symbol"/>
              </a:rPr>
              <a:t>L</a:t>
            </a:r>
            <a:r>
              <a:rPr lang="en-US" altLang="zh-TW" dirty="0" smtClean="0">
                <a:sym typeface="Symbol"/>
              </a:rPr>
              <a:t></a:t>
            </a:r>
            <a:r>
              <a:rPr lang="en-US" altLang="zh-TW" dirty="0" smtClean="0">
                <a:solidFill>
                  <a:srgbClr val="FF0000"/>
                </a:solidFill>
              </a:rPr>
              <a:t> are multiples of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i="1" dirty="0" smtClean="0">
                <a:solidFill>
                  <a:srgbClr val="FF0000"/>
                </a:solidFill>
                <a:sym typeface="Symbol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</a:t>
            </a:r>
            <a:r>
              <a:rPr lang="en-US" altLang="zh-TW" dirty="0" smtClean="0">
                <a:sym typeface="Wingdings" pitchFamily="2" charset="2"/>
              </a:rPr>
              <a:t>, balance traffic around receiver</a:t>
            </a:r>
          </a:p>
          <a:p>
            <a:r>
              <a:rPr lang="en-US" altLang="zh-TW" dirty="0" smtClean="0">
                <a:sym typeface="Wingdings" pitchFamily="2" charset="2"/>
              </a:rPr>
              <a:t>Consequence 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peaks occur in convergence time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i="1" dirty="0" err="1" smtClean="0">
                <a:solidFill>
                  <a:srgbClr val="FF0000"/>
                </a:solidFill>
                <a:sym typeface="Symbol"/>
              </a:rPr>
              <a:t>T</a:t>
            </a:r>
            <a:r>
              <a:rPr lang="en-US" altLang="zh-TW" i="1" baseline="-25000" dirty="0" err="1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</a:t>
            </a:r>
            <a:endParaRPr lang="en-US" altLang="zh-TW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916705" y="4104075"/>
          <a:ext cx="630070" cy="26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7" imgW="419040" imgH="177480" progId="Equation.3">
                  <p:embed/>
                </p:oleObj>
              </mc:Choice>
              <mc:Fallback>
                <p:oleObj name="Equation" r:id="rId7" imgW="4190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705" y="4104075"/>
                        <a:ext cx="630070" cy="2686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427095" y="4104075"/>
          <a:ext cx="630238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9" imgW="419040" imgH="177480" progId="Equation.3">
                  <p:embed/>
                </p:oleObj>
              </mc:Choice>
              <mc:Fallback>
                <p:oleObj name="Equation" r:id="rId9" imgW="41904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95" y="4104075"/>
                        <a:ext cx="630238" cy="26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36985" y="1583795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Algorithmic convergence time</a:t>
            </a:r>
            <a:endParaRPr lang="zh-TW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7315" y="3248980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</a:t>
            </a:r>
          </a:p>
          <a:p>
            <a:r>
              <a:rPr lang="en-US" altLang="zh-TW" dirty="0" smtClean="0"/>
              <a:t>M=6, </a:t>
            </a:r>
            <a:r>
              <a:rPr lang="en-US" altLang="zh-TW" dirty="0" smtClean="0">
                <a:sym typeface="Symbol"/>
              </a:rPr>
              <a:t></a:t>
            </a:r>
            <a:r>
              <a:rPr lang="en-US" altLang="zh-TW" i="1" dirty="0" smtClean="0">
                <a:sym typeface="Symbol"/>
              </a:rPr>
              <a:t>k</a:t>
            </a:r>
            <a:r>
              <a:rPr lang="en-US" altLang="zh-TW" dirty="0" smtClean="0">
                <a:sym typeface="Symbol"/>
              </a:rPr>
              <a:t>=3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2" name="Oval 41"/>
          <p:cNvSpPr/>
          <p:nvPr/>
        </p:nvSpPr>
        <p:spPr>
          <a:xfrm>
            <a:off x="791580" y="1808820"/>
            <a:ext cx="540060" cy="45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Oval 42"/>
          <p:cNvSpPr/>
          <p:nvPr/>
        </p:nvSpPr>
        <p:spPr>
          <a:xfrm>
            <a:off x="791580" y="3023955"/>
            <a:ext cx="720080" cy="45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Oval 43"/>
          <p:cNvSpPr/>
          <p:nvPr/>
        </p:nvSpPr>
        <p:spPr>
          <a:xfrm>
            <a:off x="791579" y="3564015"/>
            <a:ext cx="765085" cy="45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96625" y="2528900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Random regular graphs</a:t>
            </a:r>
            <a:endParaRPr lang="zh-TW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407315" y="387905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=</a:t>
            </a:r>
            <a:r>
              <a:rPr lang="el-GR" altLang="zh-TW" dirty="0" smtClean="0"/>
              <a:t>Σ</a:t>
            </a:r>
            <a:r>
              <a:rPr lang="en-US" altLang="zh-TW" baseline="-25000" dirty="0" smtClean="0"/>
              <a:t>(</a:t>
            </a:r>
            <a:r>
              <a:rPr lang="en-US" altLang="zh-TW" i="1" baseline="-25000" dirty="0" err="1" smtClean="0"/>
              <a:t>ij</a:t>
            </a:r>
            <a:r>
              <a:rPr lang="en-US" altLang="zh-TW" baseline="-25000" dirty="0" smtClean="0"/>
              <a:t>)</a:t>
            </a:r>
            <a:r>
              <a:rPr lang="en-US" altLang="zh-TW" dirty="0" smtClean="0"/>
              <a:t> (</a:t>
            </a:r>
            <a:r>
              <a:rPr lang="en-US" altLang="zh-TW" i="1" dirty="0" err="1" smtClean="0"/>
              <a:t>I</a:t>
            </a:r>
            <a:r>
              <a:rPr lang="en-US" altLang="zh-TW" i="1" baseline="-25000" dirty="0" err="1" smtClean="0"/>
              <a:t>ij</a:t>
            </a:r>
            <a:r>
              <a:rPr lang="en-US" altLang="zh-TW" dirty="0" smtClean="0"/>
              <a:t>)</a:t>
            </a:r>
            <a:r>
              <a:rPr lang="en-US" altLang="zh-TW" baseline="70000" dirty="0" smtClean="0"/>
              <a:t>2</a:t>
            </a:r>
            <a:r>
              <a:rPr lang="el-GR" altLang="zh-TW" baseline="70000" dirty="0" smtClean="0"/>
              <a:t> </a:t>
            </a:r>
            <a:endParaRPr lang="en-US" altLang="zh-TW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6398695" y="953725"/>
            <a:ext cx="2745305" cy="1935215"/>
            <a:chOff x="6192180" y="458670"/>
            <a:chExt cx="2951820" cy="1980220"/>
          </a:xfrm>
        </p:grpSpPr>
        <p:grpSp>
          <p:nvGrpSpPr>
            <p:cNvPr id="5" name="Group 4"/>
            <p:cNvGrpSpPr/>
            <p:nvPr/>
          </p:nvGrpSpPr>
          <p:grpSpPr>
            <a:xfrm>
              <a:off x="6200165" y="683695"/>
              <a:ext cx="2943835" cy="1755195"/>
              <a:chOff x="5138555" y="818710"/>
              <a:chExt cx="4005445" cy="2430966"/>
            </a:xfrm>
          </p:grpSpPr>
          <p:pic>
            <p:nvPicPr>
              <p:cNvPr id="15" name="Picture 3" descr="C:\Users\owner\Desktop\NetDraw\Routing\example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38555" y="818710"/>
                <a:ext cx="4005445" cy="2430966"/>
              </a:xfrm>
              <a:prstGeom prst="rect">
                <a:avLst/>
              </a:prstGeom>
              <a:noFill/>
            </p:spPr>
          </p:pic>
          <p:sp>
            <p:nvSpPr>
              <p:cNvPr id="16" name="Isosceles Triangle 15"/>
              <p:cNvSpPr/>
              <p:nvPr/>
            </p:nvSpPr>
            <p:spPr>
              <a:xfrm>
                <a:off x="7002270" y="2618910"/>
                <a:ext cx="450050" cy="40504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6192180" y="458670"/>
              <a:ext cx="630070" cy="810090"/>
            </a:xfrm>
            <a:prstGeom prst="rect">
              <a:avLst/>
            </a:prstGeom>
          </p:spPr>
          <p:txBody>
            <a:bodyPr vert="horz" anchor="ctr">
              <a:normAutofit fontScale="850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Wingdings"/>
                </a:rPr>
                <a:t></a:t>
              </a:r>
              <a:r>
                <a:rPr kumimoji="0" lang="en-US" altLang="zh-TW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 </a:t>
              </a:r>
              <a:endPara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2163161"/>
            <a:ext cx="6075675" cy="4694839"/>
            <a:chOff x="3491880" y="2163161"/>
            <a:chExt cx="6075675" cy="4694839"/>
          </a:xfrm>
        </p:grpSpPr>
        <p:pic>
          <p:nvPicPr>
            <p:cNvPr id="7" name="Picture 7" descr="C:\Users\owner\Desktop\Bill\Research\Routing\Latex\optimal\graph\graph1\energy_path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2163161"/>
              <a:ext cx="6075675" cy="4694839"/>
            </a:xfrm>
            <a:prstGeom prst="rect">
              <a:avLst/>
            </a:prstGeom>
            <a:noFill/>
          </p:spPr>
        </p:pic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6192180" y="6354325"/>
            <a:ext cx="630070" cy="268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6" name="Equation" r:id="rId5" imgW="419040" imgH="177480" progId="Equation.3">
                    <p:embed/>
                  </p:oleObj>
                </mc:Choice>
                <mc:Fallback>
                  <p:oleObj name="Equation" r:id="rId5" imgW="41904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180" y="6354325"/>
                          <a:ext cx="630070" cy="2686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7568825" y="5544235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(hub receiver)</a:t>
              </a:r>
              <a:endParaRPr lang="zh-TW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68825" y="5094185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(hub receiver)</a:t>
              </a:r>
              <a:endParaRPr lang="zh-TW" alt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8670"/>
            <a:ext cx="8229600" cy="720080"/>
          </a:xfrm>
        </p:spPr>
        <p:txBody>
          <a:bodyPr/>
          <a:lstStyle/>
          <a:p>
            <a:r>
              <a:rPr lang="en-US" altLang="zh-TW" b="1" dirty="0" smtClean="0"/>
              <a:t>Results - </a:t>
            </a:r>
            <a:r>
              <a:rPr lang="en-US" altLang="zh-TW" dirty="0" smtClean="0">
                <a:sym typeface="Symbol"/>
              </a:rPr>
              <a:t>Behaviors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topology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6515" y="1133745"/>
            <a:ext cx="6525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</a:t>
            </a:r>
            <a:r>
              <a:rPr lang="en-US" altLang="zh-TW" sz="2400" i="1" dirty="0" smtClean="0"/>
              <a:t>H</a:t>
            </a:r>
            <a:r>
              <a:rPr lang="en-US" altLang="zh-TW" sz="2400" dirty="0" smtClean="0"/>
              <a:t>=</a:t>
            </a:r>
            <a:r>
              <a:rPr lang="el-GR" altLang="zh-TW" sz="2400" dirty="0" smtClean="0"/>
              <a:t>Σ</a:t>
            </a:r>
            <a:r>
              <a:rPr lang="en-US" altLang="zh-TW" sz="2400" baseline="-25000" dirty="0" smtClean="0"/>
              <a:t>(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baseline="-25000" dirty="0" smtClean="0"/>
              <a:t>)</a:t>
            </a:r>
            <a:r>
              <a:rPr lang="en-US" altLang="zh-TW" sz="2400" dirty="0" smtClean="0"/>
              <a:t> (</a:t>
            </a:r>
            <a:r>
              <a:rPr lang="en-US" altLang="zh-TW" sz="2400" i="1" dirty="0" smtClean="0"/>
              <a:t>I</a:t>
            </a:r>
            <a:r>
              <a:rPr lang="en-US" altLang="zh-TW" sz="2400" i="1" baseline="-25000" dirty="0" smtClean="0"/>
              <a:t>ij</a:t>
            </a:r>
            <a:r>
              <a:rPr lang="en-US" altLang="zh-TW" sz="2400" dirty="0" smtClean="0"/>
              <a:t>)</a:t>
            </a:r>
            <a:r>
              <a:rPr lang="en-US" altLang="zh-TW" sz="2400" baseline="70000" dirty="0" smtClean="0"/>
              <a:t>2</a:t>
            </a:r>
            <a:r>
              <a:rPr lang="el-GR" altLang="zh-TW" sz="2400" baseline="70000" dirty="0" smtClean="0"/>
              <a:t> </a:t>
            </a:r>
            <a:endParaRPr lang="en-US" altLang="zh-TW" sz="2400" dirty="0" smtClean="0">
              <a:sym typeface="Symbol"/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  <a:sym typeface="Symbol"/>
              </a:rPr>
              <a:t></a:t>
            </a:r>
            <a:r>
              <a:rPr lang="en-US" altLang="zh-TW" sz="2400" i="1" dirty="0" smtClean="0">
                <a:solidFill>
                  <a:srgbClr val="0070C0"/>
                </a:solidFill>
                <a:sym typeface="Symbol"/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  <a:sym typeface="Symbol"/>
              </a:rPr>
              <a:t></a:t>
            </a:r>
            <a:r>
              <a:rPr lang="en-US" altLang="zh-TW" sz="2400" dirty="0" smtClean="0">
                <a:solidFill>
                  <a:srgbClr val="0070C0"/>
                </a:solidFill>
              </a:rPr>
              <a:t> – average energy per communication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ER - random network, SF - scale-free network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Hub receiver – base station on largest degree</a:t>
            </a:r>
          </a:p>
          <a:p>
            <a:endParaRPr lang="zh-TW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337085" y="2798930"/>
            <a:ext cx="3806915" cy="4284095"/>
          </a:xfrm>
        </p:spPr>
        <p:txBody>
          <a:bodyPr>
            <a:normAutofit/>
          </a:bodyPr>
          <a:lstStyle/>
          <a:p>
            <a:r>
              <a:rPr lang="en-US" altLang="zh-TW" sz="2300" dirty="0" smtClean="0">
                <a:sym typeface="Symbol"/>
              </a:rPr>
              <a:t>Similar trend in </a:t>
            </a:r>
            <a:r>
              <a:rPr lang="en-US" altLang="zh-TW" sz="2300" i="1" dirty="0" smtClean="0">
                <a:sym typeface="Symbol"/>
              </a:rPr>
              <a:t>L</a:t>
            </a:r>
            <a:r>
              <a:rPr lang="en-US" altLang="zh-TW" sz="2300" dirty="0" smtClean="0">
                <a:sym typeface="Symbol"/>
              </a:rPr>
              <a:t> for all networks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sz="2300" i="1" dirty="0" smtClean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  </a:t>
            </a:r>
            <a:r>
              <a:rPr lang="en-US" altLang="zh-TW" sz="2300" i="1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, compared to worst case </a:t>
            </a:r>
            <a:r>
              <a:rPr lang="en-US" altLang="zh-TW" sz="2300" i="1" dirty="0" smtClean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 </a:t>
            </a:r>
            <a:r>
              <a:rPr lang="en-US" altLang="zh-TW" sz="2300" i="1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altLang="zh-TW" sz="2300" baseline="30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TW" sz="2300" dirty="0" smtClean="0">
                <a:sym typeface="Symbol"/>
              </a:rPr>
              <a:t>(all share the same path)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Hub receiver </a:t>
            </a:r>
            <a:r>
              <a:rPr lang="en-US" altLang="zh-TW" sz="2300" dirty="0" smtClean="0">
                <a:sym typeface="Symbol"/>
              </a:rPr>
              <a:t>(SF, ER) greatly  </a:t>
            </a:r>
            <a:r>
              <a:rPr lang="en-US" altLang="zh-TW" sz="2300" i="1" dirty="0" smtClean="0">
                <a:sym typeface="Symbol"/>
              </a:rPr>
              <a:t>L</a:t>
            </a:r>
            <a:r>
              <a:rPr lang="en-US" altLang="zh-TW" sz="2300" dirty="0" smtClean="0">
                <a:sym typeface="Symbol"/>
              </a:rPr>
              <a:t> &amp; </a:t>
            </a:r>
            <a:r>
              <a:rPr lang="en-US" altLang="zh-TW" sz="2300" i="1" dirty="0" smtClean="0">
                <a:sym typeface="Symbol"/>
              </a:rPr>
              <a:t>E</a:t>
            </a:r>
            <a:r>
              <a:rPr lang="en-US" altLang="zh-TW" sz="2300" dirty="0" smtClean="0">
                <a:sym typeface="Symbol"/>
              </a:rPr>
              <a:t> 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SF with hub receiver </a:t>
            </a:r>
            <a:r>
              <a:rPr lang="en-US" altLang="zh-TW" sz="2300" dirty="0" smtClean="0">
                <a:solidFill>
                  <a:srgbClr val="FF0000"/>
                </a:solidFill>
                <a:sym typeface="Wingdings" pitchFamily="2" charset="2"/>
              </a:rPr>
              <a:t> lowest </a:t>
            </a:r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sz="2300" i="1" dirty="0" smtClean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zh-TW" sz="2300" dirty="0" smtClean="0">
                <a:solidFill>
                  <a:srgbClr val="FF0000"/>
                </a:solidFill>
                <a:sym typeface="Symbol"/>
              </a:rPr>
              <a:t></a:t>
            </a:r>
            <a:r>
              <a:rPr lang="en-US" altLang="zh-TW" sz="2300" dirty="0" smtClean="0">
                <a:solidFill>
                  <a:srgbClr val="FF0000"/>
                </a:solidFill>
                <a:sym typeface="Wingdings" pitchFamily="2" charset="2"/>
              </a:rPr>
              <a:t> per com. </a:t>
            </a:r>
            <a:r>
              <a:rPr lang="en-US" altLang="zh-TW" sz="2300" dirty="0" smtClean="0">
                <a:sym typeface="Wingdings" pitchFamily="2" charset="2"/>
              </a:rPr>
              <a:t>possible reason for routing systems to be SF  </a:t>
            </a:r>
            <a:endParaRPr lang="zh-TW" altLang="en-US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791580" y="495917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with </a:t>
            </a:r>
            <a:r>
              <a:rPr lang="en-US" altLang="zh-TW" dirty="0" smtClean="0">
                <a:sym typeface="Symbol"/>
              </a:rPr>
              <a:t></a:t>
            </a:r>
            <a:r>
              <a:rPr lang="en-US" altLang="zh-TW" i="1" dirty="0" smtClean="0">
                <a:sym typeface="Symbol"/>
              </a:rPr>
              <a:t>k</a:t>
            </a:r>
            <a:r>
              <a:rPr lang="en-US" altLang="zh-TW" dirty="0" smtClean="0">
                <a:sym typeface="Symbol"/>
              </a:rPr>
              <a:t>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=3</a:t>
            </a:r>
            <a:endParaRPr lang="zh-TW" altLang="en-US" dirty="0"/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1781690" y="4734145"/>
          <a:ext cx="630070" cy="26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7" imgW="419040" imgH="177480" progId="Equation.3">
                  <p:embed/>
                </p:oleObj>
              </mc:Choice>
              <mc:Fallback>
                <p:oleObj name="Equation" r:id="rId7" imgW="4190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690" y="4734145"/>
                        <a:ext cx="630070" cy="2686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4316127"/>
            <a:ext cx="3386529" cy="2338799"/>
            <a:chOff x="-153525" y="4554126"/>
            <a:chExt cx="3386529" cy="2338799"/>
          </a:xfrm>
        </p:grpSpPr>
        <p:grpSp>
          <p:nvGrpSpPr>
            <p:cNvPr id="17" name="Group 16"/>
            <p:cNvGrpSpPr/>
            <p:nvPr/>
          </p:nvGrpSpPr>
          <p:grpSpPr>
            <a:xfrm>
              <a:off x="206515" y="4554126"/>
              <a:ext cx="3026489" cy="2303874"/>
              <a:chOff x="206515" y="4554126"/>
              <a:chExt cx="3026489" cy="2303874"/>
            </a:xfrm>
          </p:grpSpPr>
          <p:pic>
            <p:nvPicPr>
              <p:cNvPr id="28675" name="Picture 3" descr="C:\Users\owner\Desktop\Bill\Research\Routing\Latex\optimal\graph\graph4\phase_fix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4554126"/>
                <a:ext cx="2981484" cy="2303874"/>
              </a:xfrm>
              <a:prstGeom prst="rect">
                <a:avLst/>
              </a:prstGeom>
              <a:noFill/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206515" y="4689140"/>
                <a:ext cx="450050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aphicFrame>
          <p:nvGraphicFramePr>
            <p:cNvPr id="44033" name="Object 1"/>
            <p:cNvGraphicFramePr>
              <a:graphicFrameLocks noChangeAspect="1"/>
            </p:cNvGraphicFramePr>
            <p:nvPr/>
          </p:nvGraphicFramePr>
          <p:xfrm>
            <a:off x="2062163" y="6632575"/>
            <a:ext cx="790575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9" name="Equation" r:id="rId4" imgW="736560" imgH="241200" progId="Equation.3">
                    <p:embed/>
                  </p:oleObj>
                </mc:Choice>
                <mc:Fallback>
                  <p:oleObj name="Equation" r:id="rId4" imgW="736560" imgH="2412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3" y="6632575"/>
                          <a:ext cx="790575" cy="2603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4" name="Object 2"/>
            <p:cNvGraphicFramePr>
              <a:graphicFrameLocks noChangeAspect="1"/>
            </p:cNvGraphicFramePr>
            <p:nvPr/>
          </p:nvGraphicFramePr>
          <p:xfrm>
            <a:off x="-153525" y="5589240"/>
            <a:ext cx="695325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0" name="Equation" r:id="rId6" imgW="647640" imgH="241200" progId="Equation.3">
                    <p:embed/>
                  </p:oleObj>
                </mc:Choice>
                <mc:Fallback>
                  <p:oleObj name="Equation" r:id="rId6" imgW="64764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53525" y="5589240"/>
                          <a:ext cx="695325" cy="2603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593685"/>
            <a:ext cx="8685965" cy="765085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Results – </a:t>
            </a:r>
            <a:r>
              <a:rPr lang="en-US" altLang="zh-TW" sz="3600" dirty="0" smtClean="0"/>
              <a:t>RS/RSB multiple router types</a:t>
            </a:r>
            <a:endParaRPr lang="zh-TW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1" y="1358770"/>
            <a:ext cx="4365484" cy="1845205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One receiver “type”</a:t>
            </a:r>
          </a:p>
          <a:p>
            <a:pPr>
              <a:buFontTx/>
              <a:buChar char="-"/>
            </a:pPr>
            <a:r>
              <a:rPr lang="en-US" altLang="zh-TW" sz="2600" i="1" dirty="0" smtClean="0"/>
              <a:t>H</a:t>
            </a:r>
            <a:r>
              <a:rPr lang="en-US" altLang="zh-TW" sz="2600" dirty="0" smtClean="0"/>
              <a:t>=</a:t>
            </a:r>
            <a:r>
              <a:rPr lang="el-GR" altLang="zh-TW" sz="2600" dirty="0" smtClean="0"/>
              <a:t>Σ</a:t>
            </a:r>
            <a:r>
              <a:rPr lang="en-US" altLang="zh-TW" sz="2600" baseline="-25000" dirty="0" smtClean="0"/>
              <a:t>(</a:t>
            </a:r>
            <a:r>
              <a:rPr lang="en-US" altLang="zh-TW" sz="2600" i="1" baseline="-25000" dirty="0" err="1" smtClean="0"/>
              <a:t>ij</a:t>
            </a:r>
            <a:r>
              <a:rPr lang="en-US" altLang="zh-TW" sz="2600" baseline="-25000" dirty="0" smtClean="0"/>
              <a:t>)</a:t>
            </a:r>
            <a:r>
              <a:rPr lang="en-US" altLang="zh-TW" sz="2600" dirty="0" smtClean="0"/>
              <a:t> (</a:t>
            </a:r>
            <a:r>
              <a:rPr lang="en-US" altLang="zh-TW" sz="2600" i="1" dirty="0" err="1" smtClean="0"/>
              <a:t>I</a:t>
            </a:r>
            <a:r>
              <a:rPr lang="en-US" altLang="zh-TW" sz="2600" i="1" baseline="-25000" dirty="0" err="1" smtClean="0"/>
              <a:t>ij</a:t>
            </a:r>
            <a:r>
              <a:rPr lang="en-US" altLang="zh-TW" sz="2600" dirty="0" smtClean="0"/>
              <a:t>)</a:t>
            </a:r>
            <a:r>
              <a:rPr lang="el-GR" altLang="zh-TW" sz="2600" baseline="70000" dirty="0" smtClean="0"/>
              <a:t>γ</a:t>
            </a:r>
            <a:r>
              <a:rPr lang="en-US" altLang="zh-TW" sz="2600" dirty="0" smtClean="0"/>
              <a:t> ,</a:t>
            </a:r>
            <a:r>
              <a:rPr lang="el-GR" altLang="zh-TW" sz="2600" dirty="0" smtClean="0"/>
              <a:t>γ</a:t>
            </a:r>
            <a:r>
              <a:rPr lang="en-US" altLang="zh-TW" sz="2600" dirty="0" smtClean="0"/>
              <a:t>&gt;1</a:t>
            </a:r>
            <a:endParaRPr lang="en-US" altLang="zh-TW" sz="2600" baseline="70000" dirty="0" smtClean="0"/>
          </a:p>
          <a:p>
            <a:pPr>
              <a:buFontTx/>
              <a:buChar char="-"/>
            </a:pPr>
            <a:r>
              <a:rPr lang="en-US" altLang="zh-TW" sz="2600" i="1" dirty="0" err="1" smtClean="0"/>
              <a:t>E</a:t>
            </a:r>
            <a:r>
              <a:rPr lang="en-US" altLang="zh-TW" sz="2600" i="1" baseline="-25000" dirty="0" err="1" smtClean="0"/>
              <a:t>j</a:t>
            </a:r>
            <a:r>
              <a:rPr lang="en-US" altLang="zh-TW" sz="2600" dirty="0" smtClean="0"/>
              <a:t>(</a:t>
            </a:r>
            <a:r>
              <a:rPr lang="en-US" altLang="zh-TW" sz="2600" i="1" dirty="0" err="1" smtClean="0"/>
              <a:t>I</a:t>
            </a:r>
            <a:r>
              <a:rPr lang="en-US" altLang="zh-TW" sz="2600" i="1" baseline="-25000" dirty="0" err="1" smtClean="0"/>
              <a:t>ji</a:t>
            </a:r>
            <a:r>
              <a:rPr lang="en-US" altLang="zh-TW" sz="2600" dirty="0" smtClean="0"/>
              <a:t>) is convex</a:t>
            </a:r>
          </a:p>
          <a:p>
            <a:pPr>
              <a:buFontTx/>
              <a:buChar char="-"/>
            </a:pPr>
            <a:r>
              <a:rPr lang="en-US" altLang="zh-TW" sz="2600" dirty="0" smtClean="0"/>
              <a:t>RS for any </a:t>
            </a:r>
            <a:r>
              <a:rPr lang="en-US" altLang="zh-TW" sz="2600" i="1" dirty="0" smtClean="0"/>
              <a:t>M</a:t>
            </a:r>
            <a:r>
              <a:rPr lang="en-US" altLang="zh-TW" sz="2600" dirty="0" smtClean="0"/>
              <a:t>/</a:t>
            </a:r>
            <a:r>
              <a:rPr lang="en-US" altLang="zh-TW" sz="2600" i="1" dirty="0" smtClean="0"/>
              <a:t>N</a:t>
            </a:r>
          </a:p>
          <a:p>
            <a:pPr>
              <a:buFontTx/>
              <a:buChar char="-"/>
            </a:pPr>
            <a:endParaRPr lang="zh-TW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16</a:t>
            </a:fld>
            <a:endParaRPr lang="zh-TW" altLang="en-US"/>
          </a:p>
        </p:txBody>
      </p:sp>
      <p:grpSp>
        <p:nvGrpSpPr>
          <p:cNvPr id="6" name="Group 4"/>
          <p:cNvGrpSpPr/>
          <p:nvPr/>
        </p:nvGrpSpPr>
        <p:grpSpPr>
          <a:xfrm>
            <a:off x="431540" y="1358770"/>
            <a:ext cx="2737879" cy="1715304"/>
            <a:chOff x="5138555" y="818710"/>
            <a:chExt cx="4005445" cy="2430966"/>
          </a:xfrm>
        </p:grpSpPr>
        <p:pic>
          <p:nvPicPr>
            <p:cNvPr id="8" name="Picture 3" descr="C:\Users\owner\Desktop\NetDraw\Routing\example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38555" y="818710"/>
              <a:ext cx="4005445" cy="2430966"/>
            </a:xfrm>
            <a:prstGeom prst="rect">
              <a:avLst/>
            </a:prstGeom>
            <a:noFill/>
          </p:spPr>
        </p:pic>
        <p:sp>
          <p:nvSpPr>
            <p:cNvPr id="9" name="Isosceles Triangle 8"/>
            <p:cNvSpPr/>
            <p:nvPr/>
          </p:nvSpPr>
          <p:spPr>
            <a:xfrm>
              <a:off x="7002270" y="2618910"/>
              <a:ext cx="450050" cy="4050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6545" y="2963218"/>
            <a:ext cx="2774453" cy="1678555"/>
            <a:chOff x="2006715" y="3474005"/>
            <a:chExt cx="2774453" cy="1678555"/>
          </a:xfrm>
        </p:grpSpPr>
        <p:pic>
          <p:nvPicPr>
            <p:cNvPr id="28674" name="Picture 2" descr="C:\Users\owner\Desktop\NetDraw\Routing\2class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06715" y="3474005"/>
              <a:ext cx="2774453" cy="1678555"/>
            </a:xfrm>
            <a:prstGeom prst="rect">
              <a:avLst/>
            </a:prstGeom>
            <a:noFill/>
          </p:spPr>
        </p:pic>
        <p:sp>
          <p:nvSpPr>
            <p:cNvPr id="11" name="Isosceles Triangle 10"/>
            <p:cNvSpPr/>
            <p:nvPr/>
          </p:nvSpPr>
          <p:spPr>
            <a:xfrm>
              <a:off x="3941930" y="3519010"/>
              <a:ext cx="360040" cy="31503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26795" y="3789040"/>
              <a:ext cx="360040" cy="31503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401870" y="3429000"/>
            <a:ext cx="5742130" cy="283531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altLang="zh-TW" sz="2800" dirty="0" smtClean="0"/>
              <a:t>Two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receiver “types”: A &amp; B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Tx/>
              <a:buChar char="-"/>
            </a:pPr>
            <a:r>
              <a:rPr lang="en-US" altLang="zh-TW" sz="2800" noProof="0" dirty="0" smtClean="0"/>
              <a:t>Senders with </a:t>
            </a:r>
            <a:r>
              <a:rPr lang="en-US" altLang="zh-TW" sz="2800" dirty="0" smtClean="0">
                <a:latin typeface="Times New Roman"/>
                <a:cs typeface="Times New Roman"/>
              </a:rPr>
              <a:t>Ʌ</a:t>
            </a:r>
            <a:r>
              <a:rPr lang="en-US" altLang="zh-TW" sz="2800" baseline="30000" dirty="0" smtClean="0">
                <a:latin typeface="Times New Roman"/>
                <a:cs typeface="Times New Roman"/>
              </a:rPr>
              <a:t>A</a:t>
            </a:r>
            <a:r>
              <a:rPr lang="en-US" altLang="zh-TW" sz="2800" dirty="0" smtClean="0">
                <a:latin typeface="Times New Roman"/>
                <a:cs typeface="Times New Roman"/>
              </a:rPr>
              <a:t> = -1 or Ʌ</a:t>
            </a:r>
            <a:r>
              <a:rPr lang="en-US" altLang="zh-TW" sz="2800" baseline="30000" dirty="0" smtClean="0">
                <a:latin typeface="Times New Roman"/>
                <a:cs typeface="Times New Roman"/>
              </a:rPr>
              <a:t>B</a:t>
            </a:r>
            <a:r>
              <a:rPr lang="en-US" altLang="zh-TW" sz="2800" dirty="0" smtClean="0">
                <a:latin typeface="Times New Roman"/>
                <a:cs typeface="Times New Roman"/>
              </a:rPr>
              <a:t> = -1 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Tx/>
              <a:buChar char="-"/>
            </a:pP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l-GR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ij</a:t>
            </a:r>
            <a:r>
              <a:rPr kumimoji="0" lang="en-US" altLang="zh-TW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(|</a:t>
            </a: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ij</a:t>
            </a:r>
            <a:r>
              <a:rPr kumimoji="0" lang="en-US" altLang="zh-TW" sz="2800" b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|+|</a:t>
            </a:r>
            <a:r>
              <a:rPr lang="en-US" altLang="zh-TW" sz="2800" i="1" dirty="0" err="1" smtClean="0"/>
              <a:t>I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baseline="30000" dirty="0" err="1" smtClean="0"/>
              <a:t>B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|)</a:t>
            </a:r>
            <a:r>
              <a:rPr lang="el-GR" altLang="zh-TW" sz="2800" baseline="70000" dirty="0" smtClean="0"/>
              <a:t>γ</a:t>
            </a:r>
            <a:r>
              <a:rPr lang="en-US" altLang="zh-TW" sz="2800" dirty="0" smtClean="0"/>
              <a:t> ,</a:t>
            </a:r>
            <a:r>
              <a:rPr lang="el-GR" altLang="zh-TW" sz="2800" dirty="0" smtClean="0"/>
              <a:t>γ</a:t>
            </a:r>
            <a:r>
              <a:rPr lang="en-US" altLang="zh-TW" sz="2800" dirty="0" smtClean="0"/>
              <a:t>&gt;1</a:t>
            </a:r>
            <a:endParaRPr kumimoji="0" lang="en-US" altLang="zh-TW" sz="2800" b="0" i="0" u="none" strike="noStrike" kern="1200" cap="none" spc="0" normalizeH="0" baseline="7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Tx/>
              <a:buChar char="-"/>
            </a:pPr>
            <a:r>
              <a:rPr kumimoji="0" lang="en-US" altLang="zh-TW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altLang="zh-TW" sz="2800" i="1" dirty="0" err="1" smtClean="0"/>
              <a:t>I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baseline="30000" dirty="0" err="1" smtClean="0"/>
              <a:t>A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US" altLang="zh-TW" sz="2800" i="1" dirty="0" smtClean="0"/>
              <a:t> </a:t>
            </a:r>
            <a:r>
              <a:rPr lang="en-US" altLang="zh-TW" sz="2800" i="1" dirty="0" err="1" smtClean="0"/>
              <a:t>I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baseline="30000" dirty="0" err="1" smtClean="0"/>
              <a:t>B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not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always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convex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Tx/>
              <a:buChar char="-"/>
            </a:pPr>
            <a:r>
              <a:rPr lang="en-US" altLang="zh-TW" sz="2800" dirty="0" smtClean="0"/>
              <a:t>Experiments  where </a:t>
            </a:r>
            <a:r>
              <a:rPr kumimoji="0" lang="en-US" altLang="zh-TW" sz="28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lang="en-US" altLang="zh-TW" sz="2800" dirty="0" smtClean="0"/>
              <a:t> (=1/</a:t>
            </a:r>
            <a:r>
              <a:rPr lang="en-US" altLang="zh-TW" sz="2800" i="1" dirty="0" err="1" smtClean="0"/>
              <a:t>N</a:t>
            </a:r>
            <a:r>
              <a:rPr lang="en-US" altLang="zh-TW" sz="2800" baseline="-25000" dirty="0" err="1" smtClean="0"/>
              <a:t>finite</a:t>
            </a:r>
            <a:r>
              <a:rPr lang="en-US" altLang="zh-TW" sz="2800" dirty="0" smtClean="0"/>
              <a:t>) are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receivers,   </a:t>
            </a:r>
            <a:r>
              <a:rPr kumimoji="0" lang="en-US" altLang="zh-TW" sz="28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TW" sz="28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TW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(=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/</a:t>
            </a:r>
            <a:r>
              <a:rPr lang="en-US" altLang="zh-TW" sz="2800" i="1" dirty="0" err="1" smtClean="0"/>
              <a:t>N</a:t>
            </a:r>
            <a:r>
              <a:rPr lang="en-US" altLang="zh-TW" sz="2800" baseline="-25000" dirty="0" err="1" smtClean="0"/>
              <a:t>finite</a:t>
            </a:r>
            <a:r>
              <a:rPr kumimoji="0" lang="en-US" altLang="zh-TW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senders exhibit RSB-like behavior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Char char="-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6845" y="6174305"/>
            <a:ext cx="567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Hub receiver </a:t>
            </a:r>
            <a:r>
              <a:rPr lang="en-US" altLang="zh-TW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 </a:t>
            </a:r>
            <a:r>
              <a:rPr lang="en-US" altLang="zh-TW" sz="2400" i="1" dirty="0" smtClean="0">
                <a:solidFill>
                  <a:srgbClr val="FF0000"/>
                </a:solidFill>
                <a:sym typeface="Symbol"/>
              </a:rPr>
              <a:t>L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 &amp; </a:t>
            </a:r>
            <a:r>
              <a:rPr lang="en-US" altLang="zh-TW" sz="2400" i="1" dirty="0" smtClean="0">
                <a:solidFill>
                  <a:srgbClr val="FF0000"/>
                </a:solidFill>
                <a:sym typeface="Symbol"/>
              </a:rPr>
              <a:t>E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 , RSB phase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362310" y="1268760"/>
            <a:ext cx="1503899" cy="1388560"/>
            <a:chOff x="706" y="681"/>
            <a:chExt cx="3040" cy="2386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79" y="1162"/>
              <a:ext cx="1089" cy="1006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250" y="250"/>
                </a:cxn>
                <a:cxn ang="0">
                  <a:pos x="476" y="998"/>
                </a:cxn>
                <a:cxn ang="0">
                  <a:pos x="680" y="204"/>
                </a:cxn>
                <a:cxn ang="0">
                  <a:pos x="885" y="0"/>
                </a:cxn>
              </a:cxnLst>
              <a:rect l="0" t="0" r="r" b="b"/>
              <a:pathLst>
                <a:path w="885" h="1006">
                  <a:moveTo>
                    <a:pt x="0" y="68"/>
                  </a:moveTo>
                  <a:cubicBezTo>
                    <a:pt x="85" y="81"/>
                    <a:pt x="171" y="95"/>
                    <a:pt x="250" y="250"/>
                  </a:cubicBezTo>
                  <a:cubicBezTo>
                    <a:pt x="329" y="405"/>
                    <a:pt x="404" y="1006"/>
                    <a:pt x="476" y="998"/>
                  </a:cubicBezTo>
                  <a:cubicBezTo>
                    <a:pt x="548" y="990"/>
                    <a:pt x="612" y="370"/>
                    <a:pt x="680" y="204"/>
                  </a:cubicBezTo>
                  <a:cubicBezTo>
                    <a:pt x="748" y="38"/>
                    <a:pt x="816" y="19"/>
                    <a:pt x="88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706" y="681"/>
              <a:ext cx="3040" cy="2386"/>
              <a:chOff x="706" y="681"/>
              <a:chExt cx="3040" cy="2386"/>
            </a:xfrm>
          </p:grpSpPr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V="1">
                <a:off x="1043" y="981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1043" y="2251"/>
                <a:ext cx="13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706" y="681"/>
                <a:ext cx="882" cy="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000" b="0" dirty="0">
                    <a:solidFill>
                      <a:schemeClr val="tx1"/>
                    </a:solidFill>
                  </a:rPr>
                  <a:t>Cost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2381" y="2115"/>
                <a:ext cx="1365" cy="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TW" sz="1000" b="0" dirty="0" smtClean="0">
                    <a:solidFill>
                      <a:schemeClr val="tx1"/>
                    </a:solidFill>
                  </a:rPr>
                  <a:t>Solution space</a:t>
                </a:r>
                <a:endParaRPr lang="en-US" altLang="zh-TW" sz="1000" b="0" dirty="0">
                  <a:solidFill>
                    <a:schemeClr val="tx1"/>
                  </a:solidFill>
                </a:endParaRPr>
              </a:p>
              <a:p>
                <a:endParaRPr lang="en-US" altLang="zh-TW" sz="1000" b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7362310" y="2303875"/>
            <a:ext cx="1601730" cy="1220235"/>
            <a:chOff x="2813" y="641"/>
            <a:chExt cx="3325" cy="2195"/>
          </a:xfrm>
        </p:grpSpPr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288" y="943"/>
              <a:ext cx="1293" cy="127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59" y="355"/>
                </a:cxn>
                <a:cxn ang="0">
                  <a:pos x="295" y="1126"/>
                </a:cxn>
                <a:cxn ang="0">
                  <a:pos x="454" y="219"/>
                </a:cxn>
                <a:cxn ang="0">
                  <a:pos x="590" y="128"/>
                </a:cxn>
                <a:cxn ang="0">
                  <a:pos x="726" y="287"/>
                </a:cxn>
                <a:cxn ang="0">
                  <a:pos x="771" y="1036"/>
                </a:cxn>
                <a:cxn ang="0">
                  <a:pos x="953" y="128"/>
                </a:cxn>
                <a:cxn ang="0">
                  <a:pos x="1112" y="1262"/>
                </a:cxn>
                <a:cxn ang="0">
                  <a:pos x="1270" y="174"/>
                </a:cxn>
                <a:cxn ang="0">
                  <a:pos x="1520" y="219"/>
                </a:cxn>
                <a:cxn ang="0">
                  <a:pos x="1565" y="1058"/>
                </a:cxn>
                <a:cxn ang="0">
                  <a:pos x="1747" y="174"/>
                </a:cxn>
                <a:cxn ang="0">
                  <a:pos x="1860" y="15"/>
                </a:cxn>
              </a:cxnLst>
              <a:rect l="0" t="0" r="r" b="b"/>
              <a:pathLst>
                <a:path w="1860" h="1270">
                  <a:moveTo>
                    <a:pt x="0" y="128"/>
                  </a:moveTo>
                  <a:cubicBezTo>
                    <a:pt x="55" y="158"/>
                    <a:pt x="110" y="189"/>
                    <a:pt x="159" y="355"/>
                  </a:cubicBezTo>
                  <a:cubicBezTo>
                    <a:pt x="208" y="521"/>
                    <a:pt x="246" y="1149"/>
                    <a:pt x="295" y="1126"/>
                  </a:cubicBezTo>
                  <a:cubicBezTo>
                    <a:pt x="344" y="1103"/>
                    <a:pt x="405" y="385"/>
                    <a:pt x="454" y="219"/>
                  </a:cubicBezTo>
                  <a:cubicBezTo>
                    <a:pt x="503" y="53"/>
                    <a:pt x="545" y="117"/>
                    <a:pt x="590" y="128"/>
                  </a:cubicBezTo>
                  <a:cubicBezTo>
                    <a:pt x="635" y="139"/>
                    <a:pt x="696" y="136"/>
                    <a:pt x="726" y="287"/>
                  </a:cubicBezTo>
                  <a:cubicBezTo>
                    <a:pt x="756" y="438"/>
                    <a:pt x="733" y="1062"/>
                    <a:pt x="771" y="1036"/>
                  </a:cubicBezTo>
                  <a:cubicBezTo>
                    <a:pt x="809" y="1010"/>
                    <a:pt x="896" y="90"/>
                    <a:pt x="953" y="128"/>
                  </a:cubicBezTo>
                  <a:cubicBezTo>
                    <a:pt x="1010" y="166"/>
                    <a:pt x="1059" y="1254"/>
                    <a:pt x="1112" y="1262"/>
                  </a:cubicBezTo>
                  <a:cubicBezTo>
                    <a:pt x="1165" y="1270"/>
                    <a:pt x="1202" y="348"/>
                    <a:pt x="1270" y="174"/>
                  </a:cubicBezTo>
                  <a:cubicBezTo>
                    <a:pt x="1338" y="0"/>
                    <a:pt x="1471" y="72"/>
                    <a:pt x="1520" y="219"/>
                  </a:cubicBezTo>
                  <a:cubicBezTo>
                    <a:pt x="1569" y="366"/>
                    <a:pt x="1527" y="1065"/>
                    <a:pt x="1565" y="1058"/>
                  </a:cubicBezTo>
                  <a:cubicBezTo>
                    <a:pt x="1603" y="1051"/>
                    <a:pt x="1698" y="348"/>
                    <a:pt x="1747" y="174"/>
                  </a:cubicBezTo>
                  <a:cubicBezTo>
                    <a:pt x="1796" y="0"/>
                    <a:pt x="1849" y="41"/>
                    <a:pt x="1860" y="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2813" y="641"/>
              <a:ext cx="3325" cy="2195"/>
              <a:chOff x="658" y="641"/>
              <a:chExt cx="3325" cy="2195"/>
            </a:xfrm>
          </p:grpSpPr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 flipV="1">
                <a:off x="1043" y="981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1043" y="2251"/>
                <a:ext cx="13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658" y="641"/>
                <a:ext cx="906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000" b="0" dirty="0">
                    <a:solidFill>
                      <a:schemeClr val="tx1"/>
                    </a:solidFill>
                  </a:rPr>
                  <a:t>Cost</a:t>
                </a:r>
              </a:p>
            </p:txBody>
          </p:sp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2381" y="2116"/>
                <a:ext cx="1602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TW" sz="1000" b="0" dirty="0" smtClean="0">
                    <a:solidFill>
                      <a:schemeClr val="tx1"/>
                    </a:solidFill>
                  </a:rPr>
                  <a:t>Solution space</a:t>
                </a:r>
                <a:endParaRPr lang="en-US" altLang="zh-TW" sz="1000" b="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8262410" y="162880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62410" y="266391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RSB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owner\Desktop\NetDraw\Multi\Paper\icsee-58g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605" y="908720"/>
            <a:ext cx="7335815" cy="44390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364215"/>
            <a:ext cx="8100900" cy="1066800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b="1" dirty="0" smtClean="0"/>
              <a:t>Scenario </a:t>
            </a:r>
            <a:r>
              <a:rPr lang="en-US" altLang="zh-TW" sz="4400" b="1" dirty="0" smtClean="0">
                <a:sym typeface="Wingdings"/>
              </a:rPr>
              <a:t> </a:t>
            </a:r>
            <a:br>
              <a:rPr lang="en-US" altLang="zh-TW" sz="4400" b="1" dirty="0" smtClean="0">
                <a:sym typeface="Wingdings"/>
              </a:rPr>
            </a:br>
            <a:r>
              <a:rPr lang="en-US" altLang="zh-TW" sz="4400" dirty="0" smtClean="0">
                <a:sym typeface="Wingdings"/>
              </a:rPr>
              <a:t>Ordinary Routing </a:t>
            </a:r>
            <a:endParaRPr lang="zh-TW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503675"/>
            <a:ext cx="8229600" cy="1066800"/>
          </a:xfrm>
        </p:spPr>
        <p:txBody>
          <a:bodyPr/>
          <a:lstStyle/>
          <a:p>
            <a:r>
              <a:rPr lang="en-US" altLang="zh-TW" b="1" dirty="0" smtClean="0"/>
              <a:t>Analytical approach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47" y="1827273"/>
            <a:ext cx="8730970" cy="4694429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More complicated, cannot map</a:t>
            </a:r>
          </a:p>
          <a:p>
            <a:pPr marL="109728" indent="0">
              <a:buNone/>
            </a:pPr>
            <a:r>
              <a:rPr lang="en-US" altLang="zh-TW" sz="2600" dirty="0" smtClean="0"/>
              <a:t>   to resource allocation</a:t>
            </a:r>
          </a:p>
          <a:p>
            <a:pPr>
              <a:buNone/>
            </a:pPr>
            <a:r>
              <a:rPr lang="en-US" altLang="zh-TW" sz="1100" dirty="0" smtClean="0"/>
              <a:t> </a:t>
            </a:r>
          </a:p>
          <a:p>
            <a:r>
              <a:rPr lang="en-US" altLang="zh-TW" sz="2600" dirty="0" smtClean="0"/>
              <a:t>Use model of </a:t>
            </a:r>
            <a:r>
              <a:rPr lang="en-US" altLang="zh-TW" sz="2600" dirty="0" smtClean="0">
                <a:solidFill>
                  <a:srgbClr val="FF0000"/>
                </a:solidFill>
              </a:rPr>
              <a:t>interacting polymers</a:t>
            </a:r>
          </a:p>
          <a:p>
            <a:pPr>
              <a:buFontTx/>
              <a:buChar char="-"/>
            </a:pPr>
            <a:r>
              <a:rPr lang="en-US" altLang="zh-TW" sz="2600" dirty="0" smtClean="0">
                <a:solidFill>
                  <a:srgbClr val="0070C0"/>
                </a:solidFill>
                <a:sym typeface="Wingdings" pitchFamily="2" charset="2"/>
              </a:rPr>
              <a:t>communication  polymer with fixed ends</a:t>
            </a:r>
          </a:p>
          <a:p>
            <a:pPr>
              <a:buFontTx/>
              <a:buChar char="-"/>
            </a:pPr>
            <a:r>
              <a:rPr lang="el-GR" altLang="zh-TW" sz="2600" i="1" dirty="0" smtClean="0">
                <a:solidFill>
                  <a:srgbClr val="0070C0"/>
                </a:solidFill>
              </a:rPr>
              <a:t>σ</a:t>
            </a:r>
            <a:r>
              <a:rPr lang="en-US" altLang="zh-TW" sz="2600" i="1" baseline="-25000" dirty="0" smtClean="0">
                <a:solidFill>
                  <a:srgbClr val="0070C0"/>
                </a:solidFill>
              </a:rPr>
              <a:t>j</a:t>
            </a:r>
            <a:r>
              <a:rPr lang="el-GR" altLang="zh-TW" sz="2600" i="1" baseline="30000" dirty="0" smtClean="0">
                <a:solidFill>
                  <a:srgbClr val="0070C0"/>
                </a:solidFill>
              </a:rPr>
              <a:t>ν</a:t>
            </a:r>
            <a:r>
              <a:rPr lang="en-US" altLang="zh-TW" sz="2600" dirty="0" smtClean="0">
                <a:solidFill>
                  <a:srgbClr val="0070C0"/>
                </a:solidFill>
              </a:rPr>
              <a:t> = </a:t>
            </a:r>
            <a:r>
              <a:rPr lang="en-US" altLang="zh-TW" sz="26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TW" sz="2600" dirty="0" smtClean="0">
                <a:solidFill>
                  <a:srgbClr val="0070C0"/>
                </a:solidFill>
              </a:rPr>
              <a:t> (if polymer </a:t>
            </a:r>
            <a:r>
              <a:rPr lang="el-GR" altLang="zh-TW" sz="2600" i="1" dirty="0" smtClean="0">
                <a:solidFill>
                  <a:srgbClr val="0070C0"/>
                </a:solidFill>
              </a:rPr>
              <a:t>ν</a:t>
            </a:r>
            <a:r>
              <a:rPr lang="en-US" altLang="zh-TW" sz="2600" dirty="0" smtClean="0">
                <a:solidFill>
                  <a:srgbClr val="0070C0"/>
                </a:solidFill>
              </a:rPr>
              <a:t> passes through </a:t>
            </a:r>
            <a:r>
              <a:rPr lang="en-US" altLang="zh-TW" sz="2600" i="1" dirty="0" smtClean="0">
                <a:solidFill>
                  <a:srgbClr val="0070C0"/>
                </a:solidFill>
              </a:rPr>
              <a:t>j</a:t>
            </a:r>
            <a:r>
              <a:rPr lang="en-US" altLang="zh-TW" sz="2600" dirty="0" smtClean="0">
                <a:solidFill>
                  <a:srgbClr val="0070C0"/>
                </a:solidFill>
              </a:rPr>
              <a:t>), </a:t>
            </a:r>
            <a:r>
              <a:rPr lang="el-GR" altLang="zh-TW" sz="2600" i="1" dirty="0" smtClean="0">
                <a:solidFill>
                  <a:srgbClr val="0070C0"/>
                </a:solidFill>
              </a:rPr>
              <a:t>σ</a:t>
            </a:r>
            <a:r>
              <a:rPr lang="en-US" altLang="zh-TW" sz="2600" i="1" baseline="-25000" dirty="0" smtClean="0">
                <a:solidFill>
                  <a:srgbClr val="0070C0"/>
                </a:solidFill>
              </a:rPr>
              <a:t>j</a:t>
            </a:r>
            <a:r>
              <a:rPr lang="el-GR" altLang="zh-TW" sz="2600" i="1" baseline="30000" dirty="0" smtClean="0">
                <a:solidFill>
                  <a:srgbClr val="0070C0"/>
                </a:solidFill>
              </a:rPr>
              <a:t>ν</a:t>
            </a:r>
            <a:r>
              <a:rPr lang="en-US" altLang="zh-TW" sz="2600" dirty="0" smtClean="0">
                <a:solidFill>
                  <a:srgbClr val="0070C0"/>
                </a:solidFill>
              </a:rPr>
              <a:t> = </a:t>
            </a:r>
            <a:r>
              <a:rPr lang="en-US" altLang="zh-TW" sz="26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altLang="zh-TW" sz="2600" dirty="0" smtClean="0">
                <a:solidFill>
                  <a:srgbClr val="0070C0"/>
                </a:solidFill>
              </a:rPr>
              <a:t> (otherwise)</a:t>
            </a:r>
            <a:endParaRPr lang="en-US" altLang="zh-TW" sz="26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zh-TW" sz="2600" i="1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zh-TW" sz="2600" i="1" baseline="-25000" dirty="0" smtClean="0">
                <a:solidFill>
                  <a:srgbClr val="0070C0"/>
                </a:solidFill>
              </a:rPr>
              <a:t> </a:t>
            </a:r>
            <a:r>
              <a:rPr lang="en-US" altLang="zh-TW" sz="2600" i="1" dirty="0" smtClean="0">
                <a:solidFill>
                  <a:srgbClr val="0070C0"/>
                </a:solidFill>
              </a:rPr>
              <a:t>=</a:t>
            </a:r>
            <a:r>
              <a:rPr lang="el-GR" altLang="zh-TW" sz="2600" dirty="0" smtClean="0">
                <a:solidFill>
                  <a:srgbClr val="0070C0"/>
                </a:solidFill>
              </a:rPr>
              <a:t> Σ</a:t>
            </a:r>
            <a:r>
              <a:rPr lang="en-US" altLang="zh-TW" sz="2600" i="1" baseline="-25000" dirty="0" smtClean="0">
                <a:solidFill>
                  <a:srgbClr val="0070C0"/>
                </a:solidFill>
              </a:rPr>
              <a:t>ν</a:t>
            </a:r>
            <a:r>
              <a:rPr lang="el-GR" altLang="zh-TW" sz="2600" i="1" dirty="0" smtClean="0">
                <a:solidFill>
                  <a:srgbClr val="0070C0"/>
                </a:solidFill>
              </a:rPr>
              <a:t> σ</a:t>
            </a:r>
            <a:r>
              <a:rPr lang="en-US" altLang="zh-TW" sz="2600" i="1" baseline="-25000" dirty="0" smtClean="0">
                <a:solidFill>
                  <a:srgbClr val="0070C0"/>
                </a:solidFill>
              </a:rPr>
              <a:t>j</a:t>
            </a:r>
            <a:r>
              <a:rPr lang="el-GR" altLang="zh-TW" sz="2600" i="1" baseline="30000" dirty="0" smtClean="0">
                <a:solidFill>
                  <a:srgbClr val="0070C0"/>
                </a:solidFill>
              </a:rPr>
              <a:t>ν</a:t>
            </a:r>
            <a:r>
              <a:rPr lang="en-US" altLang="zh-TW" sz="2600" i="1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TW" sz="2600" dirty="0" smtClean="0">
                <a:solidFill>
                  <a:srgbClr val="0070C0"/>
                </a:solidFill>
              </a:rPr>
              <a:t>(no. of polymers passing through </a:t>
            </a:r>
            <a:r>
              <a:rPr lang="en-US" altLang="zh-TW" sz="2600" i="1" dirty="0" smtClean="0">
                <a:solidFill>
                  <a:srgbClr val="0070C0"/>
                </a:solidFill>
              </a:rPr>
              <a:t>j</a:t>
            </a:r>
            <a:r>
              <a:rPr lang="en-US" altLang="zh-TW" sz="2600" dirty="0" smtClean="0">
                <a:solidFill>
                  <a:srgbClr val="0070C0"/>
                </a:solidFill>
              </a:rPr>
              <a:t>) </a:t>
            </a:r>
            <a:endParaRPr lang="en-US" altLang="zh-TW" sz="2600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zh-TW" sz="2600" dirty="0" smtClean="0">
                <a:solidFill>
                  <a:srgbClr val="0070C0"/>
                </a:solidFill>
                <a:sym typeface="Wingdings" pitchFamily="2" charset="2"/>
              </a:rPr>
              <a:t>minimize </a:t>
            </a:r>
            <a:r>
              <a:rPr lang="en-US" altLang="zh-TW" sz="2600" i="1" dirty="0" smtClean="0">
                <a:solidFill>
                  <a:srgbClr val="0070C0"/>
                </a:solidFill>
              </a:rPr>
              <a:t>H=</a:t>
            </a:r>
            <a:r>
              <a:rPr lang="el-GR" altLang="zh-TW" sz="2600" i="1" dirty="0" smtClean="0">
                <a:solidFill>
                  <a:srgbClr val="0070C0"/>
                </a:solidFill>
              </a:rPr>
              <a:t>Σ</a:t>
            </a:r>
            <a:r>
              <a:rPr lang="en-US" altLang="zh-TW" sz="2600" i="1" baseline="-25000" dirty="0" smtClean="0">
                <a:solidFill>
                  <a:srgbClr val="0070C0"/>
                </a:solidFill>
              </a:rPr>
              <a:t>j</a:t>
            </a:r>
            <a:r>
              <a:rPr lang="en-US" altLang="zh-TW" sz="2600" i="1" dirty="0" smtClean="0">
                <a:solidFill>
                  <a:srgbClr val="0070C0"/>
                </a:solidFill>
              </a:rPr>
              <a:t> </a:t>
            </a:r>
            <a:r>
              <a:rPr lang="en-US" altLang="zh-TW" sz="2600" dirty="0" smtClean="0">
                <a:solidFill>
                  <a:srgbClr val="0070C0"/>
                </a:solidFill>
              </a:rPr>
              <a:t>(</a:t>
            </a:r>
            <a:r>
              <a:rPr lang="en-US" altLang="zh-TW" sz="2600" i="1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zh-TW" sz="2600" dirty="0" smtClean="0">
                <a:solidFill>
                  <a:srgbClr val="0070C0"/>
                </a:solidFill>
              </a:rPr>
              <a:t>)</a:t>
            </a:r>
            <a:r>
              <a:rPr lang="el-GR" altLang="zh-TW" sz="2600" i="1" baseline="70000" dirty="0" smtClean="0">
                <a:solidFill>
                  <a:srgbClr val="0070C0"/>
                </a:solidFill>
              </a:rPr>
              <a:t>γ</a:t>
            </a:r>
            <a:r>
              <a:rPr lang="en-US" altLang="zh-TW" sz="2600" dirty="0" smtClean="0">
                <a:solidFill>
                  <a:srgbClr val="0070C0"/>
                </a:solidFill>
              </a:rPr>
              <a:t>, of any </a:t>
            </a:r>
            <a:r>
              <a:rPr lang="el-GR" altLang="zh-TW" sz="2600" i="1" dirty="0" smtClean="0">
                <a:solidFill>
                  <a:srgbClr val="0070C0"/>
                </a:solidFill>
              </a:rPr>
              <a:t>γ</a:t>
            </a:r>
            <a:endParaRPr lang="en-US" altLang="zh-TW" sz="26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TW" sz="900" i="1" dirty="0" smtClean="0">
              <a:solidFill>
                <a:srgbClr val="0070C0"/>
              </a:solidFill>
            </a:endParaRPr>
          </a:p>
          <a:p>
            <a:r>
              <a:rPr lang="en-US" altLang="zh-TW" sz="2600" dirty="0" smtClean="0"/>
              <a:t>We use </a:t>
            </a:r>
            <a:r>
              <a:rPr lang="en-US" altLang="zh-TW" sz="2600" dirty="0" smtClean="0">
                <a:solidFill>
                  <a:srgbClr val="FF0000"/>
                </a:solidFill>
              </a:rPr>
              <a:t>polymer method+ replica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18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337085" y="593685"/>
            <a:ext cx="3719032" cy="2250250"/>
            <a:chOff x="5202070" y="593685"/>
            <a:chExt cx="3536885" cy="1940139"/>
          </a:xfrm>
        </p:grpSpPr>
        <p:pic>
          <p:nvPicPr>
            <p:cNvPr id="5" name="Picture 2" descr="C:\Users\owner\Desktop\NetDraw\Multi\Paper\icsee-58ga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7115" y="638690"/>
              <a:ext cx="3131840" cy="1895134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202070" y="593685"/>
              <a:ext cx="675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>
                  <a:solidFill>
                    <a:schemeClr val="accent2">
                      <a:lumMod val="75000"/>
                    </a:schemeClr>
                  </a:solidFill>
                  <a:sym typeface="Wingdings"/>
                </a:rPr>
                <a:t></a:t>
              </a:r>
              <a:endParaRPr lang="zh-TW" alt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67355" y="29339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polymers</a:t>
            </a:r>
            <a:endParaRPr lang="zh-TW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217405" y="2528900"/>
            <a:ext cx="225025" cy="450050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667455" y="2168860"/>
            <a:ext cx="45005" cy="7650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6642230" y="2753925"/>
            <a:ext cx="1125125" cy="364686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503675"/>
            <a:ext cx="8229600" cy="1066800"/>
          </a:xfrm>
        </p:spPr>
        <p:txBody>
          <a:bodyPr/>
          <a:lstStyle/>
          <a:p>
            <a:r>
              <a:rPr lang="en-US" altLang="zh-TW" b="1" dirty="0" smtClean="0"/>
              <a:t>Analytical approach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48779"/>
                <a:ext cx="8730970" cy="5760641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endParaRPr lang="en-US" altLang="zh-TW" sz="900" i="1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TW" sz="2600" dirty="0" smtClean="0">
                    <a:solidFill>
                      <a:srgbClr val="FF0000"/>
                    </a:solidFill>
                  </a:rPr>
                  <a:t>Replica approach</a:t>
                </a:r>
                <a:endParaRPr lang="en-US" altLang="zh-TW" sz="2600" dirty="0">
                  <a:solidFill>
                    <a:srgbClr val="FF0000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60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GB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func>
                      <m:r>
                        <a:rPr lang="en-US" altLang="zh-TW" sz="2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6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TW" sz="2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altLang="zh-TW" sz="26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GB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GB" altLang="zh-TW" sz="26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GB" altLang="zh-TW" sz="26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altLang="zh-TW" sz="2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GB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TW" sz="26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sz="2600" dirty="0" smtClean="0">
                    <a:solidFill>
                      <a:srgbClr val="FF0000"/>
                    </a:solidFill>
                  </a:rPr>
                  <a:t>Polymer method</a:t>
                </a:r>
                <a:r>
                  <a:rPr lang="en-US" altLang="zh-TW" sz="2600" dirty="0" smtClean="0"/>
                  <a:t>– </a:t>
                </a:r>
                <a:r>
                  <a:rPr lang="en-US" altLang="zh-TW" sz="2600" i="1" dirty="0" smtClean="0"/>
                  <a:t>p</a:t>
                </a:r>
                <a:r>
                  <a:rPr lang="en-US" altLang="zh-TW" sz="2600" dirty="0" smtClean="0"/>
                  <a:t>-component spin </a:t>
                </a:r>
                <a:r>
                  <a:rPr lang="en-US" altLang="zh-TW" sz="2600" dirty="0" smtClean="0">
                    <a:cs typeface="Calibri" pitchFamily="34" charset="0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600" i="1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GB" altLang="zh-TW" sz="2600" b="0" i="1" smtClean="0">
                            <a:latin typeface="Cambria Math"/>
                            <a:cs typeface="Calibri" pitchFamily="34" charset="0"/>
                          </a:rPr>
                          <m:t>𝑆</m:t>
                        </m:r>
                        <m:r>
                          <a:rPr lang="en-GB" altLang="zh-TW" sz="2600" b="0" i="1" baseline="-25000" smtClean="0">
                            <a:latin typeface="Cambria Math"/>
                            <a:cs typeface="Calibri" pitchFamily="34" charset="0"/>
                          </a:rPr>
                          <m:t>𝑎</m:t>
                        </m:r>
                        <m:r>
                          <a:rPr lang="en-GB" altLang="zh-TW" sz="2600" b="0" i="1" baseline="30000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TW" sz="2600" dirty="0" smtClean="0">
                    <a:cs typeface="Calibri" pitchFamily="34" charset="0"/>
                  </a:rPr>
                  <a:t>=1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600" i="1" smtClean="0">
                            <a:latin typeface="Cambria Math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altLang="zh-TW" sz="2600" b="0" i="1" smtClean="0">
                            <a:latin typeface="Cambria Math"/>
                            <a:cs typeface="Calibri" pitchFamily="34" charset="0"/>
                          </a:rPr>
                          <m:t>𝑎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TW" sz="260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TW" sz="2600" b="0" i="1" smtClean="0">
                                <a:latin typeface="Cambria Math"/>
                                <a:cs typeface="Calibri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TW" sz="2600" b="0" i="1" smtClean="0">
                                <a:latin typeface="Cambria Math"/>
                                <a:cs typeface="Calibri" pitchFamily="34" charset="0"/>
                              </a:rPr>
                              <m:t>𝑎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r>
                  <a:rPr lang="en-US" altLang="zh-TW" sz="2600" i="1" baseline="30000" dirty="0" smtClean="0">
                    <a:cs typeface="Calibri" pitchFamily="34" charset="0"/>
                  </a:rPr>
                  <a:t>2</a:t>
                </a:r>
                <a:r>
                  <a:rPr lang="en-US" altLang="zh-TW" sz="2600" i="1" dirty="0" smtClean="0">
                    <a:cs typeface="Calibri" pitchFamily="34" charset="0"/>
                  </a:rPr>
                  <a:t>=p</a:t>
                </a:r>
                <a:r>
                  <a:rPr lang="en-US" altLang="zh-TW" sz="2600" dirty="0"/>
                  <a:t>, when </a:t>
                </a:r>
                <a:r>
                  <a:rPr lang="en-US" altLang="zh-TW" sz="2600" i="1" dirty="0"/>
                  <a:t>p</a:t>
                </a:r>
                <a:r>
                  <a:rPr lang="en-US" altLang="zh-TW" sz="2600" dirty="0" smtClean="0">
                    <a:sym typeface="Wingdings" pitchFamily="2" charset="2"/>
                  </a:rPr>
                  <a:t></a:t>
                </a:r>
                <a:r>
                  <a:rPr lang="en-US" altLang="zh-TW" sz="2600" i="1" dirty="0" smtClean="0">
                    <a:cs typeface="Calibri" pitchFamily="34" charset="0"/>
                    <a:sym typeface="Wingdings" pitchFamily="2" charset="2"/>
                  </a:rPr>
                  <a:t>0</a:t>
                </a:r>
                <a:r>
                  <a:rPr lang="en-US" altLang="zh-TW" sz="2600" dirty="0" smtClean="0">
                    <a:cs typeface="Calibri" pitchFamily="34" charset="0"/>
                  </a:rPr>
                  <a:t>, </a:t>
                </a:r>
                <a:endParaRPr lang="en-US" altLang="zh-TW" sz="2600" dirty="0">
                  <a:cs typeface="Calibri" pitchFamily="34" charset="0"/>
                </a:endParaRPr>
              </a:p>
              <a:p>
                <a:r>
                  <a:rPr lang="en-US" altLang="zh-TW" sz="2600" dirty="0" smtClean="0">
                    <a:cs typeface="Calibri" pitchFamily="34" charset="0"/>
                  </a:rPr>
                  <a:t>The expansion of </a:t>
                </a:r>
              </a:p>
              <a:p>
                <a:pPr marL="109728" indent="0" algn="ctr">
                  <a:buNone/>
                </a:pPr>
                <a:r>
                  <a:rPr lang="el-GR" altLang="zh-TW" sz="2600" dirty="0" smtClean="0">
                    <a:cs typeface="Calibri" pitchFamily="34" charset="0"/>
                  </a:rPr>
                  <a:t>Π</a:t>
                </a:r>
                <a:r>
                  <a:rPr lang="en-GB" altLang="zh-TW" sz="2600" baseline="-25000" dirty="0" err="1" smtClean="0">
                    <a:cs typeface="Calibri" pitchFamily="34" charset="0"/>
                  </a:rPr>
                  <a:t>i</a:t>
                </a:r>
                <a:r>
                  <a:rPr lang="en-GB" altLang="zh-TW" sz="2600" baseline="-25000" dirty="0" smtClean="0"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sz="2600" i="1" smtClean="0">
                            <a:latin typeface="Cambria Math"/>
                            <a:cs typeface="Calibri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altLang="zh-TW" sz="2600" b="0" i="1" smtClean="0">
                            <a:latin typeface="Cambria Math"/>
                            <a:cs typeface="Calibri" pitchFamily="34" charset="0"/>
                          </a:rPr>
                          <m:t>𝑑</m:t>
                        </m:r>
                        <m:r>
                          <a:rPr lang="zh-TW" altLang="en-GB" sz="2600" b="0" i="1" smtClean="0">
                            <a:latin typeface="Cambria Math"/>
                            <a:cs typeface="Calibri" pitchFamily="34" charset="0"/>
                          </a:rPr>
                          <m:t>𝜇</m:t>
                        </m:r>
                        <m:r>
                          <a:rPr lang="en-GB" altLang="zh-TW" sz="2600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GB" altLang="zh-TW" sz="2600" b="1" i="1" smtClean="0">
                            <a:latin typeface="Cambria Math"/>
                            <a:cs typeface="Calibri" pitchFamily="34" charset="0"/>
                          </a:rPr>
                          <m:t>𝑺</m:t>
                        </m:r>
                        <m:r>
                          <a:rPr lang="en-GB" altLang="zh-TW" sz="2600" b="0" i="1" baseline="-25000" smtClean="0">
                            <a:latin typeface="Cambria Math"/>
                            <a:cs typeface="Calibri" pitchFamily="34" charset="0"/>
                          </a:rPr>
                          <m:t>𝑖</m:t>
                        </m:r>
                        <m:r>
                          <a:rPr lang="en-GB" altLang="zh-TW" sz="2600" b="0" i="1" smtClean="0">
                            <a:latin typeface="Cambria Math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600" dirty="0" smtClean="0">
                    <a:cs typeface="Calibri" pitchFamily="34" charset="0"/>
                  </a:rPr>
                  <a:t> </a:t>
                </a:r>
                <a:r>
                  <a:rPr lang="el-GR" altLang="zh-TW" sz="2600" dirty="0" smtClean="0">
                    <a:cs typeface="Calibri" pitchFamily="34" charset="0"/>
                  </a:rPr>
                  <a:t>Π</a:t>
                </a:r>
                <a:r>
                  <a:rPr lang="en-GB" altLang="zh-TW" sz="2600" baseline="-25000" dirty="0" smtClean="0">
                    <a:cs typeface="Calibri" pitchFamily="34" charset="0"/>
                  </a:rPr>
                  <a:t>(</a:t>
                </a:r>
                <a:r>
                  <a:rPr lang="en-GB" altLang="zh-TW" sz="2600" i="1" baseline="-25000" dirty="0" smtClean="0">
                    <a:cs typeface="Calibri" pitchFamily="34" charset="0"/>
                  </a:rPr>
                  <a:t>kl</a:t>
                </a:r>
                <a:r>
                  <a:rPr lang="en-GB" altLang="zh-TW" sz="2600" baseline="-25000" dirty="0" smtClean="0">
                    <a:cs typeface="Calibri" pitchFamily="34" charset="0"/>
                  </a:rPr>
                  <a:t>) </a:t>
                </a:r>
                <a:r>
                  <a:rPr lang="en-US" altLang="zh-TW" sz="2600" dirty="0" smtClean="0">
                    <a:cs typeface="Calibri" pitchFamily="34" charset="0"/>
                  </a:rPr>
                  <a:t>(1+</a:t>
                </a:r>
                <a:r>
                  <a:rPr lang="en-US" altLang="zh-TW" sz="2600" i="1" dirty="0" smtClean="0">
                    <a:cs typeface="Calibri" pitchFamily="34" charset="0"/>
                  </a:rPr>
                  <a:t>A</a:t>
                </a:r>
                <a:r>
                  <a:rPr lang="en-GB" altLang="zh-TW" sz="2600" baseline="-25000" dirty="0">
                    <a:cs typeface="Calibri" pitchFamily="34" charset="0"/>
                  </a:rPr>
                  <a:t> </a:t>
                </a:r>
                <a:r>
                  <a:rPr lang="en-GB" altLang="zh-TW" sz="2600" i="1" baseline="-25000" dirty="0" smtClean="0">
                    <a:cs typeface="Calibri" pitchFamily="34" charset="0"/>
                  </a:rPr>
                  <a:t>kl</a:t>
                </a:r>
                <a:r>
                  <a:rPr lang="en-GB" altLang="zh-TW" sz="2600" baseline="-25000" dirty="0" smtClean="0">
                    <a:cs typeface="Calibri" pitchFamily="34" charset="0"/>
                  </a:rPr>
                  <a:t> </a:t>
                </a:r>
                <a:r>
                  <a:rPr lang="en-GB" altLang="zh-TW" sz="2600" dirty="0" smtClean="0">
                    <a:cs typeface="Calibri" pitchFamily="34" charset="0"/>
                  </a:rPr>
                  <a:t> </a:t>
                </a:r>
                <a:r>
                  <a:rPr lang="en-GB" altLang="zh-TW" sz="2600" b="1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k</a:t>
                </a:r>
                <a:r>
                  <a:rPr lang="en-GB" altLang="zh-TW" sz="2600" b="1" dirty="0" err="1" smtClean="0">
                    <a:cs typeface="Calibri" pitchFamily="34" charset="0"/>
                  </a:rPr>
                  <a:t>∙</a:t>
                </a:r>
                <a:r>
                  <a:rPr lang="en-GB" altLang="zh-TW" sz="2600" b="1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l</a:t>
                </a:r>
                <a:r>
                  <a:rPr lang="en-US" altLang="zh-TW" sz="2600" dirty="0" smtClean="0">
                    <a:cs typeface="Calibri" pitchFamily="34" charset="0"/>
                  </a:rPr>
                  <a:t>)</a:t>
                </a:r>
              </a:p>
              <a:p>
                <a:pPr marL="109728" indent="0" algn="ctr">
                  <a:buNone/>
                </a:pPr>
                <a:endParaRPr lang="en-US" altLang="zh-TW" sz="2600" dirty="0" smtClean="0">
                  <a:cs typeface="Calibri" pitchFamily="34" charset="0"/>
                </a:endParaRPr>
              </a:p>
              <a:p>
                <a:pPr marL="109728" indent="0">
                  <a:buNone/>
                </a:pPr>
                <a:r>
                  <a:rPr lang="en-US" altLang="zh-TW" sz="2600" dirty="0">
                    <a:cs typeface="Calibri" pitchFamily="34" charset="0"/>
                  </a:rPr>
                  <a:t> </a:t>
                </a:r>
                <a:r>
                  <a:rPr lang="en-US" altLang="zh-TW" sz="2600" dirty="0" smtClean="0">
                    <a:cs typeface="Calibri" pitchFamily="34" charset="0"/>
                  </a:rPr>
                  <a:t>results in 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ka</a:t>
                </a:r>
                <a:r>
                  <a:rPr lang="en-GB" altLang="zh-TW" sz="2600" i="1" baseline="-25000" dirty="0" smtClean="0">
                    <a:cs typeface="Calibri" pitchFamily="34" charset="0"/>
                  </a:rPr>
                  <a:t> 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la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la</a:t>
                </a:r>
                <a:r>
                  <a:rPr lang="en-GB" altLang="zh-TW" sz="2600" i="1" baseline="-25000" dirty="0" smtClean="0">
                    <a:cs typeface="Calibri" pitchFamily="34" charset="0"/>
                  </a:rPr>
                  <a:t> 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ja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ja</a:t>
                </a:r>
                <a:r>
                  <a:rPr lang="en-GB" altLang="zh-TW" sz="2600" i="1" baseline="-25000" dirty="0" smtClean="0">
                    <a:cs typeface="Calibri" pitchFamily="34" charset="0"/>
                  </a:rPr>
                  <a:t> 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ra</a:t>
                </a:r>
                <a:r>
                  <a:rPr lang="en-GB" altLang="zh-TW" sz="2600" i="1" dirty="0" err="1" smtClean="0">
                    <a:cs typeface="Calibri" pitchFamily="34" charset="0"/>
                  </a:rPr>
                  <a:t>S</a:t>
                </a:r>
                <a:r>
                  <a:rPr lang="en-GB" altLang="zh-TW" sz="2600" i="1" baseline="-25000" dirty="0" err="1" smtClean="0">
                    <a:cs typeface="Calibri" pitchFamily="34" charset="0"/>
                  </a:rPr>
                  <a:t>ra</a:t>
                </a:r>
                <a:r>
                  <a:rPr lang="en-GB" altLang="zh-TW" sz="2600" baseline="-25000" dirty="0" smtClean="0">
                    <a:cs typeface="Calibri" pitchFamily="34" charset="0"/>
                  </a:rPr>
                  <a:t>…..</a:t>
                </a:r>
                <a:r>
                  <a:rPr lang="en-US" altLang="zh-TW" sz="2600" dirty="0" smtClean="0">
                    <a:cs typeface="Calibri" pitchFamily="34" charset="0"/>
                  </a:rPr>
                  <a:t>describing a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cs typeface="Calibri" pitchFamily="34" charset="0"/>
                  </a:rPr>
                  <a:t>self-avoiding loop/path </a:t>
                </a:r>
                <a:r>
                  <a:rPr lang="en-US" altLang="zh-TW" sz="2600" dirty="0" smtClean="0">
                    <a:cs typeface="Calibri" pitchFamily="34" charset="0"/>
                  </a:rPr>
                  <a:t>between 2 ends</a:t>
                </a:r>
                <a:endParaRPr lang="en-US" altLang="zh-TW" sz="2600" dirty="0" smtClean="0"/>
              </a:p>
              <a:p>
                <a:endParaRPr lang="zh-TW" alt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48779"/>
                <a:ext cx="8730970" cy="576064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73270" y="6223234"/>
            <a:ext cx="657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[4]  M. </a:t>
            </a:r>
            <a:r>
              <a:rPr lang="en-US" altLang="zh-TW" sz="1400" dirty="0" err="1" smtClean="0"/>
              <a:t>Daoud</a:t>
            </a:r>
            <a:r>
              <a:rPr lang="en-US" altLang="zh-TW" sz="1400" dirty="0" smtClean="0"/>
              <a:t> et al (and P. G. de </a:t>
            </a:r>
            <a:r>
              <a:rPr lang="en-US" altLang="zh-TW" sz="1400" dirty="0" err="1" smtClean="0"/>
              <a:t>Gennes</a:t>
            </a:r>
            <a:r>
              <a:rPr lang="en-US" altLang="zh-TW" sz="1400" dirty="0" smtClean="0"/>
              <a:t>) Macromolecules 8, 804 (1976)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87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1560" y="2213865"/>
            <a:ext cx="8532440" cy="2680193"/>
            <a:chOff x="611560" y="2213865"/>
            <a:chExt cx="8532440" cy="2680193"/>
          </a:xfrm>
        </p:grpSpPr>
        <p:grpSp>
          <p:nvGrpSpPr>
            <p:cNvPr id="9" name="Group 8"/>
            <p:cNvGrpSpPr/>
            <p:nvPr/>
          </p:nvGrpSpPr>
          <p:grpSpPr>
            <a:xfrm>
              <a:off x="611560" y="2213865"/>
              <a:ext cx="8532440" cy="2680193"/>
              <a:chOff x="611560" y="2438890"/>
              <a:chExt cx="8532440" cy="2680193"/>
            </a:xfrm>
          </p:grpSpPr>
          <p:pic>
            <p:nvPicPr>
              <p:cNvPr id="5" name="Picture 3" descr="C:\Users\owner\Desktop\NetDraw\Routing\example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91580" y="2933945"/>
                <a:ext cx="3600400" cy="2185138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C:\Users\owner\Desktop\NetDraw\Multi\Paper\icsee-58ga2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77045" y="2978950"/>
                <a:ext cx="3198076" cy="1935215"/>
              </a:xfrm>
              <a:prstGeom prst="rect">
                <a:avLst/>
              </a:prstGeom>
              <a:noFill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11560" y="2438890"/>
                <a:ext cx="44554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chemeClr val="accent2">
                        <a:lumMod val="75000"/>
                      </a:schemeClr>
                    </a:solidFill>
                    <a:sym typeface="Wingdings"/>
                  </a:rPr>
                  <a:t></a:t>
                </a:r>
                <a:r>
                  <a:rPr lang="zh-TW" altLang="en-US" sz="2400" dirty="0" smtClean="0">
                    <a:sym typeface="Wingdings"/>
                  </a:rPr>
                  <a:t> </a:t>
                </a:r>
                <a:r>
                  <a:rPr lang="en-US" altLang="zh-TW" sz="2400" dirty="0" smtClean="0">
                    <a:sym typeface="Wingdings"/>
                  </a:rPr>
                  <a:t>One universal source </a:t>
                </a:r>
                <a:endParaRPr lang="zh-TW" alt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8505" y="2438890"/>
                <a:ext cx="44554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chemeClr val="accent2">
                        <a:lumMod val="75000"/>
                      </a:schemeClr>
                    </a:solidFill>
                    <a:sym typeface="Wingdings"/>
                  </a:rPr>
                  <a:t></a:t>
                </a:r>
                <a:r>
                  <a:rPr lang="zh-TW" altLang="en-US" sz="2400" dirty="0" smtClean="0">
                    <a:sym typeface="Wingdings"/>
                  </a:rPr>
                  <a:t> </a:t>
                </a:r>
                <a:r>
                  <a:rPr lang="en-US" altLang="zh-TW" sz="2400" dirty="0" smtClean="0">
                    <a:sym typeface="Wingdings"/>
                  </a:rPr>
                  <a:t>Ordinary routing </a:t>
                </a:r>
                <a:endParaRPr lang="zh-TW" altLang="en-US" sz="2400" dirty="0"/>
              </a:p>
            </p:txBody>
          </p:sp>
        </p:grpSp>
        <p:sp>
          <p:nvSpPr>
            <p:cNvPr id="10" name="Isosceles Triangle 9"/>
            <p:cNvSpPr/>
            <p:nvPr/>
          </p:nvSpPr>
          <p:spPr>
            <a:xfrm>
              <a:off x="2456765" y="4284095"/>
              <a:ext cx="495055" cy="4050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358770"/>
            <a:ext cx="8229600" cy="531921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Motivation – why routing?</a:t>
            </a:r>
          </a:p>
          <a:p>
            <a:r>
              <a:rPr lang="en-US" altLang="zh-TW" dirty="0" smtClean="0"/>
              <a:t>The models – two scenarios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Results: microscopic solution, macroscopic phenomena</a:t>
            </a:r>
          </a:p>
          <a:p>
            <a:r>
              <a:rPr lang="en-US" altLang="zh-TW" dirty="0" smtClean="0"/>
              <a:t>Applications: e.g. subway, air traffic networks</a:t>
            </a:r>
          </a:p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413665"/>
            <a:ext cx="8229600" cy="1066800"/>
          </a:xfrm>
        </p:spPr>
        <p:txBody>
          <a:bodyPr/>
          <a:lstStyle/>
          <a:p>
            <a:r>
              <a:rPr lang="en-US" altLang="zh-TW" b="1" dirty="0" smtClean="0"/>
              <a:t>Presentation outline</a:t>
            </a:r>
            <a:endParaRPr lang="zh-TW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54868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Related works</a:t>
            </a:r>
            <a:endParaRPr lang="zh-TW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28799"/>
            <a:ext cx="8982490" cy="6435715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Polymer method+ replica approach</a:t>
            </a:r>
          </a:p>
          <a:p>
            <a:pPr>
              <a:buNone/>
            </a:pPr>
            <a:r>
              <a:rPr lang="en-US" altLang="zh-TW" sz="2600" dirty="0" smtClean="0"/>
              <a:t>	was used to study </a:t>
            </a:r>
            <a:r>
              <a:rPr lang="en-US" altLang="zh-TW" sz="2600" dirty="0" smtClean="0">
                <a:solidFill>
                  <a:srgbClr val="FF0000"/>
                </a:solidFill>
              </a:rPr>
              <a:t>travelling salesman </a:t>
            </a:r>
          </a:p>
          <a:p>
            <a:pPr>
              <a:buNone/>
            </a:pPr>
            <a:r>
              <a:rPr lang="en-US" altLang="zh-TW" sz="2600" dirty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  problem</a:t>
            </a:r>
            <a:r>
              <a:rPr lang="en-US" altLang="zh-TW" sz="2600" dirty="0" smtClean="0"/>
              <a:t> (Difference: one path, no polymer interaction)</a:t>
            </a:r>
          </a:p>
          <a:p>
            <a:pPr>
              <a:buNone/>
            </a:pPr>
            <a:endParaRPr lang="en-US" altLang="zh-TW" sz="1300" dirty="0" smtClean="0"/>
          </a:p>
          <a:p>
            <a:r>
              <a:rPr lang="en-US" altLang="zh-TW" sz="2600" dirty="0" smtClean="0"/>
              <a:t>Cavity approach was used to study </a:t>
            </a:r>
            <a:r>
              <a:rPr lang="en-US" altLang="zh-TW" sz="2600" dirty="0" smtClean="0">
                <a:solidFill>
                  <a:srgbClr val="FF0000"/>
                </a:solidFill>
              </a:rPr>
              <a:t>interacting polymers </a:t>
            </a:r>
            <a:r>
              <a:rPr lang="en-US" altLang="zh-TW" sz="2600" dirty="0" smtClean="0"/>
              <a:t>(Diff: only </a:t>
            </a:r>
            <a:r>
              <a:rPr lang="en-US" altLang="zh-TW" sz="2600" dirty="0" smtClean="0">
                <a:solidFill>
                  <a:srgbClr val="FF0000"/>
                </a:solidFill>
              </a:rPr>
              <a:t>neighboring interactions</a:t>
            </a:r>
            <a:r>
              <a:rPr lang="en-US" altLang="zh-TW" sz="2600" dirty="0" smtClean="0"/>
              <a:t> considered, here we consider </a:t>
            </a:r>
            <a:r>
              <a:rPr lang="en-US" altLang="zh-TW" sz="2600" dirty="0" smtClean="0">
                <a:solidFill>
                  <a:srgbClr val="FF0000"/>
                </a:solidFill>
              </a:rPr>
              <a:t>overlapping interaction</a:t>
            </a:r>
            <a:r>
              <a:rPr lang="en-US" altLang="zh-TW" sz="2600" dirty="0" smtClean="0"/>
              <a:t>)</a:t>
            </a:r>
          </a:p>
          <a:p>
            <a:pPr>
              <a:buNone/>
            </a:pPr>
            <a:endParaRPr lang="en-US" altLang="zh-TW" sz="1300" dirty="0" smtClean="0"/>
          </a:p>
          <a:p>
            <a:r>
              <a:rPr lang="en-US" altLang="zh-TW" sz="2600" dirty="0" smtClean="0"/>
              <a:t>Here: polymer + replica/cavity approach to solve a system of polymers with </a:t>
            </a:r>
            <a:r>
              <a:rPr lang="en-US" altLang="zh-TW" sz="2600" dirty="0" smtClean="0">
                <a:solidFill>
                  <a:srgbClr val="FF0000"/>
                </a:solidFill>
              </a:rPr>
              <a:t>overlapping interaction</a:t>
            </a:r>
          </a:p>
          <a:p>
            <a:pPr>
              <a:buNone/>
            </a:pPr>
            <a:r>
              <a:rPr lang="en-US" altLang="zh-TW" sz="2600" dirty="0" smtClean="0">
                <a:sym typeface="Wingdings" pitchFamily="2" charset="2"/>
              </a:rPr>
              <a:t>recursion + message passing algorithms (for any </a:t>
            </a:r>
            <a:r>
              <a:rPr lang="el-GR" altLang="zh-TW" sz="2600" i="1" dirty="0" smtClean="0">
                <a:sym typeface="Wingdings" pitchFamily="2" charset="2"/>
              </a:rPr>
              <a:t>γ</a:t>
            </a:r>
            <a:r>
              <a:rPr lang="en-US" altLang="zh-TW" sz="2600" dirty="0" smtClean="0">
                <a:sym typeface="Wingdings" pitchFamily="2" charset="2"/>
              </a:rPr>
              <a:t>)</a:t>
            </a:r>
            <a:endParaRPr lang="zh-TW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20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768625" y="638690"/>
            <a:ext cx="3375375" cy="1845205"/>
            <a:chOff x="5202070" y="593685"/>
            <a:chExt cx="3536885" cy="1940139"/>
          </a:xfrm>
        </p:grpSpPr>
        <p:pic>
          <p:nvPicPr>
            <p:cNvPr id="6" name="Picture 2" descr="C:\Users\owner\Desktop\NetDraw\Multi\Paper\icsee-58ga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7115" y="638690"/>
              <a:ext cx="3131840" cy="1895134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202070" y="593685"/>
              <a:ext cx="675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>
                  <a:solidFill>
                    <a:schemeClr val="accent2">
                      <a:lumMod val="75000"/>
                    </a:schemeClr>
                  </a:solidFill>
                  <a:sym typeface="Wingdings"/>
                </a:rPr>
                <a:t></a:t>
              </a:r>
              <a:endParaRPr lang="zh-TW" alt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86835" y="6084295"/>
            <a:ext cx="605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[5] M. </a:t>
            </a:r>
            <a:r>
              <a:rPr lang="en-US" altLang="zh-TW" sz="1600" dirty="0" err="1" smtClean="0"/>
              <a:t>Mezard</a:t>
            </a:r>
            <a:r>
              <a:rPr lang="en-US" altLang="zh-TW" sz="1600" dirty="0" smtClean="0"/>
              <a:t>, G. </a:t>
            </a:r>
            <a:r>
              <a:rPr lang="en-US" altLang="zh-TW" sz="1600" dirty="0" err="1" smtClean="0"/>
              <a:t>Parisi</a:t>
            </a:r>
            <a:r>
              <a:rPr lang="en-US" altLang="zh-TW" sz="1600" dirty="0" smtClean="0"/>
              <a:t>, J. Physique 47, 1284 (1986)</a:t>
            </a:r>
          </a:p>
          <a:p>
            <a:r>
              <a:rPr lang="en-US" altLang="zh-TW" sz="1600" dirty="0" smtClean="0"/>
              <a:t>[6] A. </a:t>
            </a:r>
            <a:r>
              <a:rPr lang="en-US" altLang="zh-TW" sz="1600" dirty="0" err="1" smtClean="0"/>
              <a:t>Montanari</a:t>
            </a:r>
            <a:r>
              <a:rPr lang="en-US" altLang="zh-TW" sz="1600" dirty="0" smtClean="0"/>
              <a:t>, M. Muller, M. </a:t>
            </a:r>
            <a:r>
              <a:rPr lang="en-US" altLang="zh-TW" sz="1600" dirty="0" err="1" smtClean="0"/>
              <a:t>Mezard</a:t>
            </a:r>
            <a:r>
              <a:rPr lang="en-US" altLang="zh-TW" sz="1600" dirty="0" smtClean="0"/>
              <a:t>, PRL 92, 185509 (2004)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54868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The algorithm</a:t>
            </a:r>
            <a:endParaRPr lang="zh-TW" alt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4" y="1763815"/>
            <a:ext cx="8174615" cy="45154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88757" y="2123855"/>
            <a:ext cx="926663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082390" y="6219310"/>
            <a:ext cx="63007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683695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Results</a:t>
            </a:r>
            <a:r>
              <a:rPr lang="en-US" altLang="zh-TW" dirty="0" smtClean="0"/>
              <a:t> – Microscopic solution</a:t>
            </a:r>
            <a:br>
              <a:rPr lang="en-US" altLang="zh-TW" dirty="0" smtClean="0"/>
            </a:br>
            <a:r>
              <a:rPr lang="en-US" altLang="zh-TW" dirty="0" smtClean="0"/>
              <a:t>convex vs. </a:t>
            </a:r>
            <a:r>
              <a:rPr lang="en-US" altLang="zh-TW" dirty="0"/>
              <a:t>c</a:t>
            </a:r>
            <a:r>
              <a:rPr lang="en-US" altLang="zh-TW" dirty="0" smtClean="0"/>
              <a:t>oncave </a:t>
            </a:r>
            <a:r>
              <a:rPr lang="en-US" altLang="zh-TW" dirty="0"/>
              <a:t>c</a:t>
            </a:r>
            <a:r>
              <a:rPr lang="en-US" altLang="zh-TW" dirty="0" smtClean="0"/>
              <a:t>ost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5462844"/>
            <a:ext cx="8229600" cy="1395156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l-GR" altLang="zh-TW" dirty="0" smtClean="0">
                <a:solidFill>
                  <a:srgbClr val="0070C0"/>
                </a:solidFill>
              </a:rPr>
              <a:t>γ</a:t>
            </a:r>
            <a:r>
              <a:rPr lang="en-US" altLang="zh-TW" dirty="0" smtClean="0">
                <a:solidFill>
                  <a:srgbClr val="0070C0"/>
                </a:solidFill>
              </a:rPr>
              <a:t> &gt;1 repulsion </a:t>
            </a:r>
            <a:r>
              <a:rPr lang="en-US" altLang="zh-TW" dirty="0" smtClean="0"/>
              <a:t>(between com.)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avoid congestion</a:t>
            </a:r>
          </a:p>
          <a:p>
            <a:pPr>
              <a:buFontTx/>
              <a:buChar char="-"/>
            </a:pPr>
            <a:r>
              <a:rPr lang="el-GR" altLang="zh-TW" dirty="0" smtClean="0">
                <a:solidFill>
                  <a:srgbClr val="0070C0"/>
                </a:solidFill>
              </a:rPr>
              <a:t>γ</a:t>
            </a:r>
            <a:r>
              <a:rPr lang="en-US" altLang="zh-TW" dirty="0" smtClean="0">
                <a:solidFill>
                  <a:srgbClr val="0070C0"/>
                </a:solidFill>
              </a:rPr>
              <a:t> &lt;1 attraction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 aggregate traffic (to </a:t>
            </a:r>
            <a:r>
              <a:rPr lang="en-US" altLang="zh-TW" dirty="0" smtClean="0">
                <a:sym typeface="Symbol"/>
              </a:rPr>
              <a:t></a:t>
            </a:r>
            <a:r>
              <a:rPr lang="en-US" altLang="zh-TW" dirty="0" smtClean="0"/>
              <a:t> idle nodes) </a:t>
            </a:r>
            <a:r>
              <a:rPr lang="en-US" altLang="zh-TW" dirty="0" smtClean="0">
                <a:sym typeface="Wingdings" pitchFamily="2" charset="2"/>
              </a:rPr>
              <a:t> to save energy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22</a:t>
            </a:fld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697125" y="-711460"/>
            <a:ext cx="3208433" cy="4707483"/>
            <a:chOff x="5283285" y="1430960"/>
            <a:chExt cx="3208433" cy="4707483"/>
          </a:xfrm>
        </p:grpSpPr>
        <p:sp>
          <p:nvSpPr>
            <p:cNvPr id="6" name="Arc 5"/>
            <p:cNvSpPr/>
            <p:nvPr/>
          </p:nvSpPr>
          <p:spPr>
            <a:xfrm rot="4811004">
              <a:off x="4991446" y="1722799"/>
              <a:ext cx="2719951" cy="2136274"/>
            </a:xfrm>
            <a:prstGeom prst="arc">
              <a:avLst>
                <a:gd name="adj1" fmla="val 18225679"/>
                <a:gd name="adj2" fmla="val 20758163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Arc 6"/>
            <p:cNvSpPr/>
            <p:nvPr/>
          </p:nvSpPr>
          <p:spPr>
            <a:xfrm rot="7018979" flipH="1" flipV="1">
              <a:off x="6180247" y="3931876"/>
              <a:ext cx="2502096" cy="1911038"/>
            </a:xfrm>
            <a:prstGeom prst="arc">
              <a:avLst>
                <a:gd name="adj1" fmla="val 18225679"/>
                <a:gd name="adj2" fmla="val 20669156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" name="Group 25"/>
            <p:cNvGrpSpPr/>
            <p:nvPr/>
          </p:nvGrpSpPr>
          <p:grpSpPr>
            <a:xfrm>
              <a:off x="6237185" y="2888940"/>
              <a:ext cx="2254533" cy="1314437"/>
              <a:chOff x="6237185" y="2888940"/>
              <a:chExt cx="2254533" cy="1314437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6867255" y="4014065"/>
                <a:ext cx="1260140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6867255" y="2978950"/>
                <a:ext cx="0" cy="1035115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172400" y="383404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I</a:t>
                </a:r>
                <a:r>
                  <a:rPr lang="en-US" altLang="zh-TW" i="1" baseline="-25000" dirty="0" smtClean="0"/>
                  <a:t>j</a:t>
                </a:r>
                <a:endParaRPr lang="zh-TW" altLang="en-US" i="1" dirty="0"/>
              </a:p>
            </p:txBody>
          </p:sp>
          <p:cxnSp>
            <p:nvCxnSpPr>
              <p:cNvPr id="12" name="Straight Connector 11"/>
              <p:cNvCxnSpPr>
                <a:stCxn id="6" idx="2"/>
              </p:cNvCxnSpPr>
              <p:nvPr/>
            </p:nvCxnSpPr>
            <p:spPr>
              <a:xfrm flipV="1">
                <a:off x="6891487" y="3338990"/>
                <a:ext cx="785858" cy="673715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317305" y="293394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&gt;1</a:t>
                </a:r>
                <a:endParaRPr lang="zh-TW" altLang="en-US" sz="1400" i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77345" y="351901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&lt;1</a:t>
                </a:r>
                <a:endParaRPr lang="zh-TW" altLang="en-US" sz="1400" i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77345" y="320397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=1</a:t>
                </a:r>
                <a:endParaRPr lang="zh-TW" altLang="en-US" sz="1400" i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37185" y="2888940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cost</a:t>
                </a:r>
                <a:endParaRPr lang="zh-TW" altLang="en-US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06515" y="2573905"/>
            <a:ext cx="4262213" cy="2713670"/>
            <a:chOff x="206515" y="2573905"/>
            <a:chExt cx="4262213" cy="2713670"/>
          </a:xfrm>
        </p:grpSpPr>
        <p:pic>
          <p:nvPicPr>
            <p:cNvPr id="29698" name="Picture 2" descr="C:\Users\owner\Desktop\Bill\Research\Routing\Latex\multides\ex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515" y="2708920"/>
              <a:ext cx="4262213" cy="257865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21550" y="2573905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2400" dirty="0" smtClean="0"/>
                <a:t>γ</a:t>
              </a:r>
              <a:r>
                <a:rPr lang="en-US" altLang="zh-TW" sz="2400" dirty="0" smtClean="0">
                  <a:latin typeface="+mj-lt"/>
                </a:rPr>
                <a:t>=2</a:t>
              </a:r>
              <a:endParaRPr lang="zh-TW" altLang="en-US" sz="2400" i="1" dirty="0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26995" y="2528900"/>
            <a:ext cx="4277835" cy="2723121"/>
            <a:chOff x="4481990" y="2618910"/>
            <a:chExt cx="4277835" cy="2723121"/>
          </a:xfrm>
        </p:grpSpPr>
        <p:pic>
          <p:nvPicPr>
            <p:cNvPr id="29699" name="Picture 3" descr="C:\Users\owner\Desktop\Bill\Research\Routing\Latex\multides\ex0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1990" y="2753925"/>
              <a:ext cx="4277835" cy="258810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797025" y="2618910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2400" dirty="0" smtClean="0"/>
                <a:t>γ</a:t>
              </a:r>
              <a:r>
                <a:rPr lang="en-US" altLang="zh-TW" sz="2400" dirty="0" smtClean="0">
                  <a:latin typeface="+mj-lt"/>
                </a:rPr>
                <a:t>=0.5</a:t>
              </a:r>
              <a:endParaRPr lang="zh-TW" altLang="en-US" sz="2400" i="1" dirty="0"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6534" y="1853825"/>
            <a:ext cx="8505945" cy="646331"/>
            <a:chOff x="386534" y="1853825"/>
            <a:chExt cx="8505945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386534" y="1853825"/>
              <a:ext cx="8505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     - source/destination of a communication 	         - shared by more than 1 com.</a:t>
              </a:r>
            </a:p>
            <a:p>
              <a:r>
                <a:rPr lang="en-US" altLang="zh-TW" dirty="0" smtClean="0"/>
                <a:t>Size of node </a:t>
              </a:r>
              <a:r>
                <a:rPr lang="en-US" altLang="zh-TW" dirty="0" smtClean="0">
                  <a:sym typeface="Symbol"/>
                </a:rPr>
                <a:t> </a:t>
              </a:r>
              <a:r>
                <a:rPr lang="en-US" altLang="zh-TW" dirty="0" smtClean="0"/>
                <a:t>traffic			    </a:t>
              </a:r>
              <a:r>
                <a:rPr lang="en-US" altLang="zh-TW" i="1" dirty="0" smtClean="0"/>
                <a:t>N</a:t>
              </a:r>
              <a:r>
                <a:rPr lang="en-US" altLang="zh-TW" dirty="0" smtClean="0"/>
                <a:t>=50, </a:t>
              </a:r>
              <a:r>
                <a:rPr lang="en-US" altLang="zh-TW" i="1" dirty="0" smtClean="0"/>
                <a:t>M</a:t>
              </a:r>
              <a:r>
                <a:rPr lang="en-US" altLang="zh-TW" dirty="0" smtClean="0"/>
                <a:t>=10</a:t>
              </a:r>
              <a:endParaRPr lang="zh-TW" alt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1540" y="1898830"/>
              <a:ext cx="225025" cy="22502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47075" y="1943835"/>
              <a:ext cx="225025" cy="2250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503675"/>
            <a:ext cx="8229600" cy="855095"/>
          </a:xfrm>
        </p:spPr>
        <p:txBody>
          <a:bodyPr/>
          <a:lstStyle/>
          <a:p>
            <a:r>
              <a:rPr lang="en-US" altLang="zh-TW" dirty="0" smtClean="0"/>
              <a:t>London subway </a:t>
            </a:r>
            <a:r>
              <a:rPr lang="en-US" altLang="zh-TW" dirty="0"/>
              <a:t>n</a:t>
            </a:r>
            <a:r>
              <a:rPr lang="en-US" altLang="zh-TW" dirty="0" smtClean="0"/>
              <a:t>etwork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58770"/>
            <a:ext cx="8229600" cy="2025225"/>
          </a:xfrm>
        </p:spPr>
        <p:txBody>
          <a:bodyPr/>
          <a:lstStyle/>
          <a:p>
            <a:r>
              <a:rPr lang="en-US" altLang="zh-TW" dirty="0" smtClean="0"/>
              <a:t>275 stations</a:t>
            </a:r>
          </a:p>
          <a:p>
            <a:r>
              <a:rPr lang="en-US" altLang="zh-TW" dirty="0" smtClean="0"/>
              <a:t>Each polymer/communication – Oyster card recorded real passengers source/destination pair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43935"/>
            <a:ext cx="5355595" cy="357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owner\Desktop\Bill\Research\Routing\Latex\multides\jpgToEps\imagesCA54OY6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4" y="3699030"/>
            <a:ext cx="3239726" cy="19438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687235" y="572425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Oyster card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6705" y="630932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London tube map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322385"/>
            <a:ext cx="9149720" cy="5535615"/>
            <a:chOff x="0" y="1322385"/>
            <a:chExt cx="9149720" cy="5535615"/>
          </a:xfrm>
        </p:grpSpPr>
        <p:pic>
          <p:nvPicPr>
            <p:cNvPr id="38914" name="Picture 2" descr="C:\Users\owner\Desktop\Bill\Research\Routing\Latex\multides\vna\subway2_sqrtSize-processed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322385"/>
              <a:ext cx="9149720" cy="5535615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431540" y="1448780"/>
              <a:ext cx="540060" cy="31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31540" y="1358770"/>
            <a:ext cx="720080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48680"/>
            <a:ext cx="8640960" cy="10668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Results</a:t>
            </a:r>
            <a:r>
              <a:rPr lang="en-US" altLang="zh-TW" dirty="0" smtClean="0"/>
              <a:t> – </a:t>
            </a:r>
            <a:r>
              <a:rPr lang="en-US" altLang="zh-TW" sz="3600" dirty="0" smtClean="0"/>
              <a:t>London subway with </a:t>
            </a:r>
            <a:r>
              <a:rPr lang="en-US" altLang="zh-TW" sz="3600" dirty="0"/>
              <a:t>r</a:t>
            </a:r>
            <a:r>
              <a:rPr lang="en-US" altLang="zh-TW" sz="3600" dirty="0" smtClean="0"/>
              <a:t>eal </a:t>
            </a:r>
            <a:r>
              <a:rPr lang="en-US" altLang="zh-TW" sz="3600" dirty="0"/>
              <a:t>s</a:t>
            </a:r>
            <a:r>
              <a:rPr lang="en-US" altLang="zh-TW" sz="3600" dirty="0" smtClean="0"/>
              <a:t>ource </a:t>
            </a:r>
            <a:r>
              <a:rPr lang="en-US" altLang="zh-TW" sz="3600" dirty="0"/>
              <a:t>d</a:t>
            </a:r>
            <a:r>
              <a:rPr lang="en-US" altLang="zh-TW" sz="3600" dirty="0" smtClean="0"/>
              <a:t>estination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airs recorded by Oyster card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510" y="2753925"/>
            <a:ext cx="158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600" dirty="0" smtClean="0"/>
              <a:t>γ</a:t>
            </a:r>
            <a:r>
              <a:rPr lang="en-US" altLang="zh-TW" sz="3600" dirty="0" smtClean="0">
                <a:latin typeface="+mj-lt"/>
              </a:rPr>
              <a:t>=2</a:t>
            </a:r>
          </a:p>
          <a:p>
            <a:r>
              <a:rPr lang="en-US" altLang="zh-TW" sz="3600" i="1" dirty="0" smtClean="0"/>
              <a:t>M</a:t>
            </a:r>
            <a:r>
              <a:rPr lang="en-US" altLang="zh-TW" sz="3600" dirty="0" smtClean="0">
                <a:latin typeface="+mj-lt"/>
              </a:rPr>
              <a:t>=220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30723" name="Picture 3" descr="C:\Users\owner\Desktop\Bill\Research\Routing\Latex\multides\jpgToEps\imagesCA54OY6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5989"/>
            <a:ext cx="1736685" cy="10420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6653286" y="1300759"/>
            <a:ext cx="2490713" cy="4050027"/>
            <a:chOff x="5238950" y="1452649"/>
            <a:chExt cx="3252768" cy="4624819"/>
          </a:xfrm>
        </p:grpSpPr>
        <p:sp>
          <p:nvSpPr>
            <p:cNvPr id="11" name="Arc 10"/>
            <p:cNvSpPr/>
            <p:nvPr/>
          </p:nvSpPr>
          <p:spPr>
            <a:xfrm rot="4811004">
              <a:off x="4947111" y="1744488"/>
              <a:ext cx="2719952" cy="2136274"/>
            </a:xfrm>
            <a:prstGeom prst="arc">
              <a:avLst>
                <a:gd name="adj1" fmla="val 18225679"/>
                <a:gd name="adj2" fmla="val 20758163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Arc 11"/>
            <p:cNvSpPr/>
            <p:nvPr/>
          </p:nvSpPr>
          <p:spPr>
            <a:xfrm rot="7018979" flipH="1" flipV="1">
              <a:off x="6179433" y="3870901"/>
              <a:ext cx="2502096" cy="1911038"/>
            </a:xfrm>
            <a:prstGeom prst="arc">
              <a:avLst>
                <a:gd name="adj1" fmla="val 18225679"/>
                <a:gd name="adj2" fmla="val 20669156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Group 25"/>
            <p:cNvGrpSpPr/>
            <p:nvPr/>
          </p:nvGrpSpPr>
          <p:grpSpPr>
            <a:xfrm>
              <a:off x="6164905" y="2906483"/>
              <a:ext cx="2326813" cy="1296894"/>
              <a:chOff x="6164905" y="2906483"/>
              <a:chExt cx="2326813" cy="129689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6867255" y="4014065"/>
                <a:ext cx="1260140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867255" y="2978950"/>
                <a:ext cx="0" cy="1035115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172400" y="383404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I</a:t>
                </a:r>
                <a:r>
                  <a:rPr lang="en-US" altLang="zh-TW" i="1" baseline="-25000" dirty="0" smtClean="0"/>
                  <a:t>j</a:t>
                </a:r>
                <a:endParaRPr lang="zh-TW" altLang="en-US" i="1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6870201" y="3369015"/>
                <a:ext cx="785858" cy="673715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317305" y="293394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&gt;1</a:t>
                </a:r>
                <a:endParaRPr lang="zh-TW" altLang="en-US" sz="1400" i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7345" y="351901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&lt;1</a:t>
                </a:r>
                <a:endParaRPr lang="zh-TW" altLang="en-US" sz="1400" i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45" y="320397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=1</a:t>
                </a:r>
                <a:endParaRPr lang="zh-TW" altLang="en-US" sz="1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64905" y="2906483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cost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325845"/>
            <a:ext cx="9144000" cy="5532155"/>
            <a:chOff x="0" y="1325845"/>
            <a:chExt cx="9144000" cy="5532155"/>
          </a:xfrm>
        </p:grpSpPr>
        <p:pic>
          <p:nvPicPr>
            <p:cNvPr id="37890" name="Picture 2" descr="C:\Users\owner\Desktop\Bill\Research\Routing\Latex\multides\vna\subway05_sqrtSize-processed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325845"/>
              <a:ext cx="9144000" cy="5532155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521550" y="1448780"/>
              <a:ext cx="45005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31540" y="1358770"/>
            <a:ext cx="720080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48680"/>
            <a:ext cx="8640960" cy="1066800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Results</a:t>
            </a:r>
            <a:r>
              <a:rPr lang="en-US" altLang="zh-TW" sz="3200" dirty="0"/>
              <a:t> – London subway with real source destination pairs recorded by Oyster card </a:t>
            </a:r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510" y="2753925"/>
            <a:ext cx="158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3600" dirty="0" smtClean="0"/>
              <a:t>γ</a:t>
            </a:r>
            <a:r>
              <a:rPr lang="en-US" altLang="zh-TW" sz="3600" dirty="0" smtClean="0">
                <a:latin typeface="+mj-lt"/>
              </a:rPr>
              <a:t>=0.5</a:t>
            </a:r>
          </a:p>
          <a:p>
            <a:r>
              <a:rPr lang="en-US" altLang="zh-TW" sz="3600" i="1" dirty="0" smtClean="0"/>
              <a:t>M</a:t>
            </a:r>
            <a:r>
              <a:rPr lang="en-US" altLang="zh-TW" sz="3600" dirty="0" smtClean="0">
                <a:latin typeface="+mj-lt"/>
              </a:rPr>
              <a:t>=220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30723" name="Picture 3" descr="C:\Users\owner\Desktop\Bill\Research\Routing\Latex\multides\jpgToEps\imagesCA54OY6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5989"/>
            <a:ext cx="1736685" cy="10420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6653286" y="1300759"/>
            <a:ext cx="2490713" cy="4050027"/>
            <a:chOff x="5238950" y="1452649"/>
            <a:chExt cx="3252768" cy="4624819"/>
          </a:xfrm>
        </p:grpSpPr>
        <p:sp>
          <p:nvSpPr>
            <p:cNvPr id="11" name="Arc 10"/>
            <p:cNvSpPr/>
            <p:nvPr/>
          </p:nvSpPr>
          <p:spPr>
            <a:xfrm rot="4811004">
              <a:off x="4947111" y="1744488"/>
              <a:ext cx="2719952" cy="2136274"/>
            </a:xfrm>
            <a:prstGeom prst="arc">
              <a:avLst>
                <a:gd name="adj1" fmla="val 18225679"/>
                <a:gd name="adj2" fmla="val 20758163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Arc 11"/>
            <p:cNvSpPr/>
            <p:nvPr/>
          </p:nvSpPr>
          <p:spPr>
            <a:xfrm rot="7018979" flipH="1" flipV="1">
              <a:off x="6179433" y="3870901"/>
              <a:ext cx="2502096" cy="1911038"/>
            </a:xfrm>
            <a:prstGeom prst="arc">
              <a:avLst>
                <a:gd name="adj1" fmla="val 18225679"/>
                <a:gd name="adj2" fmla="val 20669156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6164905" y="2906483"/>
              <a:ext cx="2326813" cy="1296894"/>
              <a:chOff x="6164905" y="2906483"/>
              <a:chExt cx="2326813" cy="129689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6867255" y="4014065"/>
                <a:ext cx="1260140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867255" y="2978950"/>
                <a:ext cx="0" cy="1035115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172400" y="383404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I</a:t>
                </a:r>
                <a:r>
                  <a:rPr lang="en-US" altLang="zh-TW" i="1" baseline="-25000" dirty="0" smtClean="0"/>
                  <a:t>j</a:t>
                </a:r>
                <a:endParaRPr lang="zh-TW" altLang="en-US" i="1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6870201" y="3369015"/>
                <a:ext cx="785858" cy="673715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317305" y="293394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&gt;1</a:t>
                </a:r>
                <a:endParaRPr lang="zh-TW" altLang="en-US" sz="1400" i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7345" y="351901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&lt;1</a:t>
                </a:r>
                <a:endParaRPr lang="zh-TW" altLang="en-US" sz="1400" i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45" y="320397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=1</a:t>
                </a:r>
                <a:endParaRPr lang="zh-TW" altLang="en-US" sz="1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64905" y="2906483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cost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1550" y="1448780"/>
            <a:ext cx="45005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31540" y="1358770"/>
            <a:ext cx="720080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48680"/>
            <a:ext cx="8640960" cy="10668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Results</a:t>
            </a:r>
            <a:r>
              <a:rPr lang="en-US" altLang="zh-TW" dirty="0" smtClean="0"/>
              <a:t> – </a:t>
            </a:r>
            <a:r>
              <a:rPr lang="en-US" altLang="zh-TW" sz="3600" dirty="0" smtClean="0"/>
              <a:t>Airport network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1650" y="6211669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600" dirty="0" smtClean="0"/>
              <a:t>γ</a:t>
            </a:r>
            <a:r>
              <a:rPr lang="en-US" altLang="zh-TW" sz="3600" dirty="0" smtClean="0">
                <a:latin typeface="+mj-lt"/>
              </a:rPr>
              <a:t>=2, </a:t>
            </a:r>
            <a:r>
              <a:rPr lang="en-US" altLang="zh-TW" sz="3600" i="1" dirty="0" smtClean="0"/>
              <a:t>M</a:t>
            </a:r>
            <a:r>
              <a:rPr lang="en-US" altLang="zh-TW" sz="3600" dirty="0" smtClean="0">
                <a:latin typeface="+mj-lt"/>
              </a:rPr>
              <a:t>=300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718" y="1628800"/>
            <a:ext cx="9592511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1550" y="1448780"/>
            <a:ext cx="45005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31540" y="1358770"/>
            <a:ext cx="720080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48680"/>
            <a:ext cx="8640960" cy="10668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Results</a:t>
            </a:r>
            <a:r>
              <a:rPr lang="en-US" altLang="zh-TW" dirty="0" smtClean="0"/>
              <a:t> – </a:t>
            </a:r>
            <a:r>
              <a:rPr lang="en-US" altLang="zh-TW" sz="3600" dirty="0" smtClean="0"/>
              <a:t>Airport network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1650" y="6211669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600" dirty="0" smtClean="0"/>
              <a:t>γ</a:t>
            </a:r>
            <a:r>
              <a:rPr lang="en-US" altLang="zh-TW" sz="3600" dirty="0" smtClean="0">
                <a:latin typeface="+mj-lt"/>
              </a:rPr>
              <a:t>=0.5, </a:t>
            </a:r>
            <a:r>
              <a:rPr lang="en-US" altLang="zh-TW" sz="3600" i="1" dirty="0" smtClean="0"/>
              <a:t>M</a:t>
            </a:r>
            <a:r>
              <a:rPr lang="en-US" altLang="zh-TW" sz="3600" dirty="0" smtClean="0">
                <a:latin typeface="+mj-lt"/>
              </a:rPr>
              <a:t>=300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03" y="1448780"/>
            <a:ext cx="9721081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owner\Desktop\Bill\Research\Routing\Latex\multides\vna\subway05_zo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2140" y="3778810"/>
            <a:ext cx="2655295" cy="1810429"/>
          </a:xfrm>
          <a:prstGeom prst="rect">
            <a:avLst/>
          </a:prstGeom>
          <a:noFill/>
        </p:spPr>
      </p:pic>
      <p:pic>
        <p:nvPicPr>
          <p:cNvPr id="36865" name="Picture 1" descr="C:\Users\owner\Desktop\Bill\Research\Routing\Latex\multides\vna\subway2_zo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140" y="1673805"/>
            <a:ext cx="2610290" cy="17849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413665"/>
            <a:ext cx="7155795" cy="10668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Results</a:t>
            </a:r>
            <a:r>
              <a:rPr lang="en-US" altLang="zh-TW" sz="3600" dirty="0" smtClean="0"/>
              <a:t> – comparison of traffic</a:t>
            </a:r>
            <a:endParaRPr lang="zh-TW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4235"/>
            <a:ext cx="8229600" cy="1313765"/>
          </a:xfrm>
        </p:spPr>
        <p:txBody>
          <a:bodyPr>
            <a:normAutofit fontScale="92500" lnSpcReduction="10000"/>
          </a:bodyPr>
          <a:lstStyle/>
          <a:p>
            <a:r>
              <a:rPr lang="el-GR" altLang="zh-TW" sz="3400" dirty="0" smtClean="0"/>
              <a:t>γ</a:t>
            </a:r>
            <a:r>
              <a:rPr lang="en-US" altLang="zh-TW" sz="3400" dirty="0" smtClean="0"/>
              <a:t>=2 </a:t>
            </a:r>
            <a:r>
              <a:rPr lang="en-US" altLang="zh-TW" sz="3400" dirty="0" err="1" smtClean="0"/>
              <a:t>vs</a:t>
            </a:r>
            <a:r>
              <a:rPr lang="en-US" altLang="zh-TW" sz="3400" dirty="0" smtClean="0"/>
              <a:t> </a:t>
            </a:r>
            <a:r>
              <a:rPr lang="el-GR" altLang="zh-TW" sz="3400" dirty="0" smtClean="0"/>
              <a:t>γ</a:t>
            </a:r>
            <a:r>
              <a:rPr lang="en-US" altLang="zh-TW" sz="3400" dirty="0" smtClean="0"/>
              <a:t>=0.5</a:t>
            </a:r>
          </a:p>
          <a:p>
            <a:pPr>
              <a:buFontTx/>
              <a:buChar char="-"/>
            </a:pPr>
            <a:r>
              <a:rPr lang="en-US" altLang="zh-TW" dirty="0" smtClean="0"/>
              <a:t>Overloaded station/airport has lower traffic</a:t>
            </a:r>
          </a:p>
          <a:p>
            <a:pPr>
              <a:buFontTx/>
              <a:buChar char="-"/>
            </a:pPr>
            <a:r>
              <a:rPr lang="en-US" altLang="zh-TW" dirty="0" err="1" smtClean="0"/>
              <a:t>Underloaded</a:t>
            </a:r>
            <a:r>
              <a:rPr lang="en-US" altLang="zh-TW" dirty="0" smtClean="0"/>
              <a:t> station /airport has higher traffic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12260" y="324898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400" dirty="0" smtClean="0"/>
              <a:t>γ</a:t>
            </a:r>
            <a:r>
              <a:rPr lang="en-US" altLang="zh-TW" sz="2400" dirty="0" smtClean="0">
                <a:latin typeface="+mj-lt"/>
              </a:rPr>
              <a:t>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2250" y="5499230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400" dirty="0" smtClean="0"/>
              <a:t>γ</a:t>
            </a:r>
            <a:r>
              <a:rPr lang="en-US" altLang="zh-TW" sz="2400" dirty="0" smtClean="0">
                <a:latin typeface="+mj-lt"/>
              </a:rPr>
              <a:t>=0.5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653287" y="-621450"/>
            <a:ext cx="2490713" cy="4050027"/>
            <a:chOff x="5238950" y="1452649"/>
            <a:chExt cx="3252768" cy="4624819"/>
          </a:xfrm>
        </p:grpSpPr>
        <p:sp>
          <p:nvSpPr>
            <p:cNvPr id="16" name="Arc 15"/>
            <p:cNvSpPr/>
            <p:nvPr/>
          </p:nvSpPr>
          <p:spPr>
            <a:xfrm rot="4811004">
              <a:off x="4947111" y="1744488"/>
              <a:ext cx="2719952" cy="2136274"/>
            </a:xfrm>
            <a:prstGeom prst="arc">
              <a:avLst>
                <a:gd name="adj1" fmla="val 18225679"/>
                <a:gd name="adj2" fmla="val 20758163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Arc 16"/>
            <p:cNvSpPr/>
            <p:nvPr/>
          </p:nvSpPr>
          <p:spPr>
            <a:xfrm rot="7018979" flipH="1" flipV="1">
              <a:off x="6179433" y="3870901"/>
              <a:ext cx="2502096" cy="1911038"/>
            </a:xfrm>
            <a:prstGeom prst="arc">
              <a:avLst>
                <a:gd name="adj1" fmla="val 18225679"/>
                <a:gd name="adj2" fmla="val 20669156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6164905" y="2906483"/>
              <a:ext cx="2326813" cy="1296894"/>
              <a:chOff x="6164905" y="2906483"/>
              <a:chExt cx="2326813" cy="129689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867255" y="4014065"/>
                <a:ext cx="1260140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867255" y="2978950"/>
                <a:ext cx="0" cy="1035115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172400" y="383404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I</a:t>
                </a:r>
                <a:r>
                  <a:rPr lang="en-US" altLang="zh-TW" i="1" baseline="-25000" dirty="0" smtClean="0"/>
                  <a:t>j</a:t>
                </a:r>
                <a:endParaRPr lang="zh-TW" altLang="en-US" i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6870201" y="3369015"/>
                <a:ext cx="785858" cy="673715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317305" y="293394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&gt;1</a:t>
                </a:r>
                <a:endParaRPr lang="zh-TW" altLang="en-US" sz="1400" i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77345" y="351901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&lt;1</a:t>
                </a:r>
                <a:endParaRPr lang="zh-TW" altLang="en-US" sz="1400" i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77345" y="320397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=1</a:t>
                </a:r>
                <a:endParaRPr lang="zh-TW" altLang="en-US" sz="1400" i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64905" y="2906483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cost</a:t>
                </a:r>
                <a:endParaRPr lang="zh-TW" altLang="en-US" dirty="0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55" y="1258398"/>
            <a:ext cx="5923695" cy="4330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5521" y="3924055"/>
            <a:ext cx="461665" cy="10342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trike="sngStrike" dirty="0" smtClean="0">
                <a:solidFill>
                  <a:srgbClr val="C00000"/>
                </a:solidFill>
              </a:rPr>
              <a:t>Denver </a:t>
            </a:r>
            <a:endParaRPr lang="en-GB" strike="sngStrike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47075" y="4059070"/>
            <a:ext cx="390111" cy="9901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35" y="1178750"/>
            <a:ext cx="2250250" cy="1765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4" y="1268760"/>
            <a:ext cx="4320481" cy="216024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600" dirty="0"/>
              <a:t>C</a:t>
            </a:r>
            <a:r>
              <a:rPr lang="en-GB" sz="2600" dirty="0" smtClean="0"/>
              <a:t>omparison </a:t>
            </a:r>
            <a:r>
              <a:rPr lang="en-GB" sz="2600" dirty="0"/>
              <a:t>of energy </a:t>
            </a:r>
            <a:r>
              <a:rPr lang="en-GB" sz="2600" i="1" dirty="0" smtClean="0"/>
              <a:t>E</a:t>
            </a:r>
            <a:r>
              <a:rPr lang="en-GB" sz="2600" dirty="0" smtClean="0"/>
              <a:t> and </a:t>
            </a:r>
            <a:r>
              <a:rPr lang="en-GB" sz="2600" dirty="0"/>
              <a:t>path length </a:t>
            </a:r>
            <a:r>
              <a:rPr lang="en-GB" sz="2600" i="1" dirty="0" smtClean="0"/>
              <a:t>L</a:t>
            </a:r>
            <a:r>
              <a:rPr lang="en-GB" sz="2600" dirty="0" smtClean="0"/>
              <a:t> obtained by polymers-inspired (</a:t>
            </a:r>
            <a:r>
              <a:rPr lang="en-GB" sz="2600" dirty="0"/>
              <a:t>P) and </a:t>
            </a:r>
            <a:r>
              <a:rPr lang="en-GB" sz="2600" dirty="0" err="1" smtClean="0"/>
              <a:t>Dijkstra</a:t>
            </a:r>
            <a:r>
              <a:rPr lang="en-GB" sz="2600" dirty="0" smtClean="0"/>
              <a:t> (</a:t>
            </a:r>
            <a:r>
              <a:rPr lang="en-GB" sz="2600" dirty="0"/>
              <a:t>D</a:t>
            </a:r>
            <a:r>
              <a:rPr lang="en-GB" sz="2600" dirty="0" smtClean="0"/>
              <a:t>)</a:t>
            </a:r>
            <a:r>
              <a:rPr lang="en-GB" sz="2600" dirty="0"/>
              <a:t> </a:t>
            </a:r>
            <a:r>
              <a:rPr lang="en-GB" sz="2600" dirty="0" smtClean="0"/>
              <a:t>algorithms</a:t>
            </a:r>
          </a:p>
          <a:p>
            <a:endParaRPr lang="en-GB" altLang="zh-TW" dirty="0"/>
          </a:p>
          <a:p>
            <a:endParaRPr lang="en-GB" altLang="zh-TW" dirty="0" smtClean="0"/>
          </a:p>
          <a:p>
            <a:pPr marL="109728" indent="0">
              <a:buNone/>
            </a:pPr>
            <a:endParaRPr lang="en-US" altLang="zh-TW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413665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Comparison with </a:t>
            </a:r>
            <a:r>
              <a:rPr lang="en-GB" b="1" dirty="0" err="1" smtClean="0"/>
              <a:t>Dijkstra</a:t>
            </a:r>
            <a:r>
              <a:rPr lang="en-GB" b="1" dirty="0" smtClean="0"/>
              <a:t> </a:t>
            </a:r>
            <a:r>
              <a:rPr lang="en-GB" b="1" dirty="0"/>
              <a:t>algorithm</a:t>
            </a:r>
            <a:r>
              <a:rPr lang="en-US" altLang="zh-TW" b="1" dirty="0" smtClean="0"/>
              <a:t> </a:t>
            </a:r>
            <a:endParaRPr lang="zh-TW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29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19103"/>
                  </p:ext>
                </p:extLst>
              </p:nvPr>
            </p:nvGraphicFramePr>
            <p:xfrm>
              <a:off x="206515" y="2933945"/>
              <a:ext cx="8622450" cy="3716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215"/>
                    <a:gridCol w="1800200"/>
                    <a:gridCol w="1620180"/>
                    <a:gridCol w="1620180"/>
                    <a:gridCol w="1646675"/>
                  </a:tblGrid>
                  <a:tr h="0">
                    <a:tc>
                      <a:txBody>
                        <a:bodyPr/>
                        <a:lstStyle/>
                        <a:p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=2 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=0.5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1063312">
                    <a:tc>
                      <a:txBody>
                        <a:bodyPr/>
                        <a:lstStyle/>
                        <a:p>
                          <a:endParaRPr lang="en-GB" sz="220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20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ED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20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GB" sz="22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D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20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ED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20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GB" sz="22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D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  <a:p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</a:tr>
                  <a:tr h="1100372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London</a:t>
                          </a:r>
                          <a:r>
                            <a:rPr lang="en-GB" sz="2200" baseline="0" dirty="0" smtClean="0"/>
                            <a:t> </a:t>
                          </a:r>
                          <a:r>
                            <a:rPr lang="en-GB" sz="2200" dirty="0" smtClean="0"/>
                            <a:t>subway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20.5 </a:t>
                          </a:r>
                          <a:r>
                            <a:rPr lang="en-GB" sz="2000" i="1" dirty="0" smtClean="0"/>
                            <a:t>±</a:t>
                          </a:r>
                          <a:r>
                            <a:rPr lang="en-GB" sz="2000" i="1" baseline="0" dirty="0" smtClean="0"/>
                            <a:t>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5%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+5.8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1%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4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1%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 smtClean="0"/>
                            <a:t>+5.8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3%</a:t>
                          </a:r>
                        </a:p>
                        <a:p>
                          <a:pPr algn="l"/>
                          <a:endParaRPr lang="en-GB" sz="2000" dirty="0"/>
                        </a:p>
                      </a:txBody>
                      <a:tcPr marL="110037" marR="110037" marT="55019" marB="55019"/>
                    </a:tc>
                  </a:tr>
                  <a:tr h="1100372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Global airport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56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2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+6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2%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9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5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 smtClean="0"/>
                            <a:t>+8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6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1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2%</a:t>
                          </a:r>
                          <a:endParaRPr lang="zh-TW" altLang="en-US" sz="2000" dirty="0" smtClean="0"/>
                        </a:p>
                        <a:p>
                          <a:pPr algn="l"/>
                          <a:endParaRPr lang="en-GB" sz="2000" dirty="0"/>
                        </a:p>
                      </a:txBody>
                      <a:tcPr marL="110037" marR="110037" marT="55019" marB="55019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19103"/>
                  </p:ext>
                </p:extLst>
              </p:nvPr>
            </p:nvGraphicFramePr>
            <p:xfrm>
              <a:off x="206515" y="2933945"/>
              <a:ext cx="8622450" cy="3716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215"/>
                    <a:gridCol w="1800200"/>
                    <a:gridCol w="1620180"/>
                    <a:gridCol w="1620180"/>
                    <a:gridCol w="1646675"/>
                  </a:tblGrid>
                  <a:tr h="445318">
                    <a:tc>
                      <a:txBody>
                        <a:bodyPr/>
                        <a:lstStyle/>
                        <a:p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=2 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=0.5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1070920">
                    <a:tc>
                      <a:txBody>
                        <a:bodyPr/>
                        <a:lstStyle/>
                        <a:p>
                          <a:endParaRPr lang="en-GB" sz="220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037" marR="110037" marT="55019" marB="55019">
                        <a:blipFill rotWithShape="1">
                          <a:blip r:embed="rId3"/>
                          <a:stretch>
                            <a:fillRect l="-107432" t="-43750" r="-270946" b="-2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037" marR="110037" marT="55019" marB="55019">
                        <a:blipFill rotWithShape="1">
                          <a:blip r:embed="rId3"/>
                          <a:stretch>
                            <a:fillRect l="-231698" t="-43750" r="-202642" b="-2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037" marR="110037" marT="55019" marB="55019">
                        <a:blipFill rotWithShape="1">
                          <a:blip r:embed="rId3"/>
                          <a:stretch>
                            <a:fillRect l="-330451" t="-43750" r="-101880" b="-2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037" marR="110037" marT="55019" marB="55019">
                        <a:blipFill rotWithShape="1">
                          <a:blip r:embed="rId3"/>
                          <a:stretch>
                            <a:fillRect l="-424074" t="-43750" r="-370" b="-205682"/>
                          </a:stretch>
                        </a:blipFill>
                      </a:tcPr>
                    </a:tc>
                  </a:tr>
                  <a:tr h="1100372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London</a:t>
                          </a:r>
                          <a:r>
                            <a:rPr lang="en-GB" sz="2200" baseline="0" dirty="0" smtClean="0"/>
                            <a:t> </a:t>
                          </a:r>
                          <a:r>
                            <a:rPr lang="en-GB" sz="2200" dirty="0" smtClean="0"/>
                            <a:t>subway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20.5 </a:t>
                          </a:r>
                          <a:r>
                            <a:rPr lang="en-GB" sz="2000" i="1" dirty="0" smtClean="0"/>
                            <a:t>±</a:t>
                          </a:r>
                          <a:r>
                            <a:rPr lang="en-GB" sz="2000" i="1" baseline="0" dirty="0" smtClean="0"/>
                            <a:t>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5%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+5.8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1%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4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1%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 smtClean="0"/>
                            <a:t>+5.8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3%</a:t>
                          </a:r>
                        </a:p>
                        <a:p>
                          <a:pPr algn="l"/>
                          <a:endParaRPr lang="en-GB" sz="2000" dirty="0"/>
                        </a:p>
                      </a:txBody>
                      <a:tcPr marL="110037" marR="110037" marT="55019" marB="55019"/>
                    </a:tc>
                  </a:tr>
                  <a:tr h="1100372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Global airport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56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2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+6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2%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9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5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 smtClean="0"/>
                            <a:t>+8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6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1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2%</a:t>
                          </a:r>
                          <a:endParaRPr lang="zh-TW" altLang="en-US" sz="2000" dirty="0" smtClean="0"/>
                        </a:p>
                        <a:p>
                          <a:pPr algn="l"/>
                          <a:endParaRPr lang="en-GB" sz="2000" dirty="0"/>
                        </a:p>
                      </a:txBody>
                      <a:tcPr marL="110037" marR="110037" marT="55019" marB="55019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4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730" y="2798930"/>
            <a:ext cx="5554960" cy="1066800"/>
          </a:xfrm>
        </p:spPr>
        <p:txBody>
          <a:bodyPr>
            <a:noAutofit/>
          </a:bodyPr>
          <a:lstStyle/>
          <a:p>
            <a:r>
              <a:rPr lang="en-US" altLang="zh-TW" sz="7200" b="1" dirty="0" smtClean="0"/>
              <a:t>Motivation</a:t>
            </a:r>
            <a:endParaRPr lang="zh-TW" alt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1133745"/>
            <a:ext cx="4590510" cy="216024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600" dirty="0"/>
              <a:t>C</a:t>
            </a:r>
            <a:r>
              <a:rPr lang="en-GB" sz="2600" dirty="0" smtClean="0"/>
              <a:t>omparison </a:t>
            </a:r>
            <a:r>
              <a:rPr lang="en-GB" sz="2600" dirty="0"/>
              <a:t>of energy </a:t>
            </a:r>
            <a:r>
              <a:rPr lang="en-GB" sz="2600" i="1" dirty="0" smtClean="0"/>
              <a:t>E</a:t>
            </a:r>
            <a:r>
              <a:rPr lang="en-GB" sz="2600" dirty="0" smtClean="0"/>
              <a:t> and </a:t>
            </a:r>
            <a:r>
              <a:rPr lang="en-GB" sz="2600" dirty="0"/>
              <a:t>path length </a:t>
            </a:r>
            <a:r>
              <a:rPr lang="en-GB" sz="2600" i="1" dirty="0" smtClean="0"/>
              <a:t>L</a:t>
            </a:r>
            <a:r>
              <a:rPr lang="en-GB" sz="2600" dirty="0" smtClean="0"/>
              <a:t> obtained by polymers-inspired (</a:t>
            </a:r>
            <a:r>
              <a:rPr lang="en-GB" sz="2600" dirty="0"/>
              <a:t>P) and </a:t>
            </a:r>
            <a:r>
              <a:rPr lang="en-GB" sz="2600" dirty="0" smtClean="0"/>
              <a:t>Multi-Commodity flow (MC) algorithms (optimal </a:t>
            </a:r>
            <a:r>
              <a:rPr lang="el-GR" sz="2600" dirty="0" smtClean="0"/>
              <a:t>α</a:t>
            </a:r>
            <a:r>
              <a:rPr lang="en-GB" sz="2600" dirty="0" smtClean="0"/>
              <a:t>)</a:t>
            </a:r>
          </a:p>
          <a:p>
            <a:endParaRPr lang="en-GB" altLang="zh-TW" dirty="0"/>
          </a:p>
          <a:p>
            <a:endParaRPr lang="en-GB" altLang="zh-TW" dirty="0" smtClean="0"/>
          </a:p>
          <a:p>
            <a:pPr marL="109728" indent="0">
              <a:buNone/>
            </a:pPr>
            <a:endParaRPr lang="en-US" altLang="zh-TW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413665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/>
              <a:t>and with a </a:t>
            </a:r>
            <a:r>
              <a:rPr lang="en-GB" sz="2800" b="1" dirty="0" smtClean="0"/>
              <a:t>Multi-Commodity </a:t>
            </a:r>
            <a:r>
              <a:rPr lang="en-GB" sz="2800" b="1" dirty="0"/>
              <a:t>flow </a:t>
            </a:r>
            <a:r>
              <a:rPr lang="en-GB" sz="2800" b="1" dirty="0" smtClean="0"/>
              <a:t>algorithm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106268"/>
                  </p:ext>
                </p:extLst>
              </p:nvPr>
            </p:nvGraphicFramePr>
            <p:xfrm>
              <a:off x="746575" y="3338990"/>
              <a:ext cx="7590823" cy="3375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564"/>
                    <a:gridCol w="1875837"/>
                    <a:gridCol w="1983787"/>
                    <a:gridCol w="2286635"/>
                  </a:tblGrid>
                  <a:tr h="0">
                    <a:tc>
                      <a:txBody>
                        <a:bodyPr/>
                        <a:lstStyle/>
                        <a:p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=2 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=0.5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</a:tr>
                  <a:tr h="1063312">
                    <a:tc>
                      <a:txBody>
                        <a:bodyPr/>
                        <a:lstStyle/>
                        <a:p>
                          <a:endParaRPr lang="en-GB" sz="220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20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MC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α</m:t>
                                    </m:r>
                                    <m:r>
                                      <a:rPr lang="en-GB" sz="2200" b="0" i="1" baseline="0" dirty="0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GB" sz="220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MC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α</m:t>
                                    </m:r>
                                    <m:r>
                                      <a:rPr lang="en-GB" sz="2200" b="0" i="1" baseline="0" dirty="0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200" i="1" smtClean="0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GB" sz="2200" b="0" i="1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MC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α</m:t>
                                    </m:r>
                                    <m:r>
                                      <a:rPr lang="en-GB" sz="2200" b="0" i="1" baseline="0" dirty="0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GB" sz="2200" b="0" i="1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-2500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MC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200" b="0" i="1" baseline="0" dirty="0" smtClean="0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α</m:t>
                                    </m:r>
                                    <m:r>
                                      <a:rPr lang="en-GB" sz="2200" b="0" i="1" baseline="0" dirty="0" smtClean="0">
                                        <a:latin typeface="Cambria Math"/>
                                        <a:ea typeface="Cambria Math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200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GB" sz="22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No algorithm identified for comparison </a:t>
                          </a:r>
                          <a:endParaRPr lang="en-GB" sz="22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</a:tr>
                  <a:tr h="966645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London</a:t>
                          </a:r>
                          <a:r>
                            <a:rPr lang="en-GB" sz="2200" baseline="0" dirty="0" smtClean="0"/>
                            <a:t> </a:t>
                          </a:r>
                          <a:r>
                            <a:rPr lang="en-GB" sz="2200" dirty="0" smtClean="0"/>
                            <a:t>subway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0.7 </a:t>
                          </a:r>
                          <a:r>
                            <a:rPr lang="en-GB" sz="2000" i="1" dirty="0" smtClean="0"/>
                            <a:t>±</a:t>
                          </a:r>
                          <a:r>
                            <a:rPr lang="en-GB" sz="2000" i="1" baseline="0" dirty="0" smtClean="0"/>
                            <a:t>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04%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+0.72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10%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110037" marR="110037" marT="55019" marB="55019"/>
                    </a:tc>
                  </a:tr>
                  <a:tr h="900100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Global airport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3.9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0.59%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+0.90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64%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110037" marR="110037" marT="55019" marB="55019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106268"/>
                  </p:ext>
                </p:extLst>
              </p:nvPr>
            </p:nvGraphicFramePr>
            <p:xfrm>
              <a:off x="746575" y="3338990"/>
              <a:ext cx="7590823" cy="3375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564"/>
                    <a:gridCol w="1875837"/>
                    <a:gridCol w="1983787"/>
                    <a:gridCol w="2286635"/>
                  </a:tblGrid>
                  <a:tr h="445318">
                    <a:tc>
                      <a:txBody>
                        <a:bodyPr/>
                        <a:lstStyle/>
                        <a:p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=2 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γ</a:t>
                          </a:r>
                          <a:r>
                            <a:rPr lang="en-US" altLang="zh-TW" sz="2200" dirty="0" smtClean="0">
                              <a:latin typeface="Cambria Math" pitchFamily="18" charset="0"/>
                              <a:ea typeface="Cambria Math" pitchFamily="18" charset="0"/>
                            </a:rPr>
                            <a:t>=0.5</a:t>
                          </a:r>
                          <a:endParaRPr lang="en-GB" sz="2200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</a:tr>
                  <a:tr h="1063312">
                    <a:tc>
                      <a:txBody>
                        <a:bodyPr/>
                        <a:lstStyle/>
                        <a:p>
                          <a:endParaRPr lang="en-GB" sz="220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037" marR="110037" marT="55019" marB="55019">
                        <a:blipFill rotWithShape="1">
                          <a:blip r:embed="rId2"/>
                          <a:stretch>
                            <a:fillRect l="-76948" t="-44828" r="-227597" b="-176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037" marR="110037" marT="55019" marB="55019">
                        <a:blipFill rotWithShape="1">
                          <a:blip r:embed="rId2"/>
                          <a:stretch>
                            <a:fillRect l="-167178" t="-44828" r="-115031" b="-176437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/>
                          <a:r>
                            <a:rPr lang="en-GB" sz="22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No algorithm identified for comparison </a:t>
                          </a:r>
                          <a:endParaRPr lang="en-GB" sz="22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marL="110037" marR="110037" marT="55019" marB="55019"/>
                    </a:tc>
                  </a:tr>
                  <a:tr h="966645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London</a:t>
                          </a:r>
                          <a:r>
                            <a:rPr lang="en-GB" sz="2200" baseline="0" dirty="0" smtClean="0"/>
                            <a:t> </a:t>
                          </a:r>
                          <a:r>
                            <a:rPr lang="en-GB" sz="2200" dirty="0" smtClean="0"/>
                            <a:t>subway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0.7 </a:t>
                          </a:r>
                          <a:r>
                            <a:rPr lang="en-GB" sz="2000" i="1" dirty="0" smtClean="0"/>
                            <a:t>±</a:t>
                          </a:r>
                          <a:r>
                            <a:rPr lang="en-GB" sz="2000" i="1" baseline="0" dirty="0" smtClean="0"/>
                            <a:t>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04%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+0.72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10%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110037" marR="110037" marT="55019" marB="55019"/>
                    </a:tc>
                  </a:tr>
                  <a:tr h="900100">
                    <a:tc>
                      <a:txBody>
                        <a:bodyPr/>
                        <a:lstStyle/>
                        <a:p>
                          <a:r>
                            <a:rPr lang="en-GB" sz="2200" dirty="0" smtClean="0"/>
                            <a:t>Global airport</a:t>
                          </a:r>
                          <a:endParaRPr lang="en-GB" sz="22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i="1" dirty="0" smtClean="0"/>
                            <a:t>−</a:t>
                          </a:r>
                          <a:r>
                            <a:rPr lang="en-GB" sz="2000" dirty="0" smtClean="0"/>
                            <a:t>3.9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0.59% 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2000" dirty="0" smtClean="0"/>
                            <a:t>+0.90 </a:t>
                          </a:r>
                          <a:r>
                            <a:rPr lang="en-GB" sz="2000" i="1" dirty="0" smtClean="0"/>
                            <a:t>± </a:t>
                          </a:r>
                          <a:r>
                            <a:rPr lang="en-GB" sz="2000" dirty="0" smtClean="0"/>
                            <a:t>0</a:t>
                          </a:r>
                          <a:r>
                            <a:rPr lang="en-GB" sz="2000" i="1" dirty="0" smtClean="0"/>
                            <a:t>.</a:t>
                          </a:r>
                          <a:r>
                            <a:rPr lang="en-GB" sz="2000" dirty="0" smtClean="0"/>
                            <a:t>64%</a:t>
                          </a:r>
                          <a:endParaRPr lang="en-GB" sz="2000" dirty="0"/>
                        </a:p>
                      </a:txBody>
                      <a:tcPr marL="110037" marR="110037" marT="55019" marB="55019"/>
                    </a:tc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110037" marR="110037" marT="55019" marB="55019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82090" y="2422445"/>
                <a:ext cx="1645221" cy="77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6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accent6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6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90" y="2422445"/>
                <a:ext cx="1645221" cy="77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02070" y="1223755"/>
            <a:ext cx="3375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6"/>
                </a:solidFill>
              </a:rPr>
              <a:t>Based on node-weighted shortest paths </a:t>
            </a:r>
            <a:r>
              <a:rPr lang="en-GB" sz="2000" i="1" dirty="0" smtClean="0">
                <a:solidFill>
                  <a:schemeClr val="accent6"/>
                </a:solidFill>
              </a:rPr>
              <a:t>d</a:t>
            </a:r>
            <a:r>
              <a:rPr lang="en-GB" sz="2000" i="1" baseline="-25000" dirty="0" smtClean="0">
                <a:solidFill>
                  <a:schemeClr val="accent6"/>
                </a:solidFill>
              </a:rPr>
              <a:t>i</a:t>
            </a:r>
            <a:r>
              <a:rPr lang="en-GB" sz="2000" dirty="0" smtClean="0">
                <a:solidFill>
                  <a:schemeClr val="accent6"/>
                </a:solidFill>
              </a:rPr>
              <a:t> using total current </a:t>
            </a:r>
            <a:r>
              <a:rPr lang="en-GB" sz="2000" i="1" dirty="0" smtClean="0">
                <a:solidFill>
                  <a:schemeClr val="accent6"/>
                </a:solidFill>
              </a:rPr>
              <a:t>I</a:t>
            </a:r>
            <a:r>
              <a:rPr lang="en-GB" sz="2000" i="1" baseline="-25000" dirty="0" smtClean="0">
                <a:solidFill>
                  <a:schemeClr val="accent6"/>
                </a:solidFill>
              </a:rPr>
              <a:t>i</a:t>
            </a:r>
            <a:r>
              <a:rPr lang="en-GB" sz="2000" dirty="0" smtClean="0">
                <a:solidFill>
                  <a:schemeClr val="accent6"/>
                </a:solidFill>
              </a:rPr>
              <a:t>; rerouting longest paths below edge capacity</a:t>
            </a:r>
            <a:endParaRPr lang="en-GB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1133745"/>
            <a:ext cx="8010890" cy="216024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600" dirty="0" smtClean="0"/>
              <a:t>Results show a comparison for the optimal </a:t>
            </a:r>
            <a:r>
              <a:rPr lang="el-GR" sz="2600" dirty="0" smtClean="0"/>
              <a:t>α</a:t>
            </a:r>
            <a:r>
              <a:rPr lang="en-GB" sz="2600" dirty="0" smtClean="0"/>
              <a:t> value</a:t>
            </a:r>
          </a:p>
          <a:p>
            <a:endParaRPr lang="en-GB" altLang="zh-TW" dirty="0"/>
          </a:p>
          <a:p>
            <a:endParaRPr lang="en-GB" altLang="zh-TW" dirty="0" smtClean="0"/>
          </a:p>
          <a:p>
            <a:pPr marL="109728" indent="0">
              <a:buNone/>
            </a:pPr>
            <a:endParaRPr lang="en-US" altLang="zh-TW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413665"/>
            <a:ext cx="8229600" cy="10668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Multi-Commodity </a:t>
            </a:r>
            <a:r>
              <a:rPr lang="en-GB" sz="2800" b="1" dirty="0"/>
              <a:t>flow </a:t>
            </a:r>
            <a:r>
              <a:rPr lang="en-GB" sz="2800" b="1" dirty="0" smtClean="0"/>
              <a:t>algorithm</a:t>
            </a:r>
            <a:r>
              <a:rPr lang="en-US" altLang="zh-TW" sz="2800" b="1" dirty="0" smtClean="0"/>
              <a:t> </a:t>
            </a:r>
            <a:endParaRPr lang="zh-TW" alt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1800" y="1710020"/>
                <a:ext cx="2275291" cy="77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10020"/>
                <a:ext cx="2275291" cy="77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935"/>
            <a:ext cx="9203347" cy="29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6535" y="1673804"/>
            <a:ext cx="8383911" cy="3251976"/>
            <a:chOff x="386535" y="1673804"/>
            <a:chExt cx="8383911" cy="3251976"/>
          </a:xfrm>
        </p:grpSpPr>
        <p:grpSp>
          <p:nvGrpSpPr>
            <p:cNvPr id="9" name="Group 8"/>
            <p:cNvGrpSpPr/>
            <p:nvPr/>
          </p:nvGrpSpPr>
          <p:grpSpPr>
            <a:xfrm>
              <a:off x="2276745" y="4419110"/>
              <a:ext cx="5038342" cy="506670"/>
              <a:chOff x="2231740" y="4599130"/>
              <a:chExt cx="5038342" cy="50667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31740" y="4599130"/>
                <a:ext cx="6671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2400" dirty="0" smtClean="0"/>
                  <a:t>γ</a:t>
                </a:r>
                <a:r>
                  <a:rPr lang="en-US" altLang="zh-TW" sz="2400" dirty="0" smtClean="0">
                    <a:latin typeface="+mj-lt"/>
                  </a:rPr>
                  <a:t>=2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27195" y="4644135"/>
                <a:ext cx="942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2400" dirty="0" smtClean="0"/>
                  <a:t>γ</a:t>
                </a:r>
                <a:r>
                  <a:rPr lang="en-US" altLang="zh-TW" sz="2400" dirty="0" smtClean="0">
                    <a:latin typeface="+mj-lt"/>
                  </a:rPr>
                  <a:t>=0.5</a:t>
                </a:r>
              </a:p>
            </p:txBody>
          </p:sp>
        </p:grpSp>
        <p:pic>
          <p:nvPicPr>
            <p:cNvPr id="35842" name="Picture 2" descr="C:\Users\owner\Desktop\Bill\Research\Routing\Latex\multides\vna\subway2_delete_processed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6535" y="1673805"/>
              <a:ext cx="4199898" cy="2836295"/>
            </a:xfrm>
            <a:prstGeom prst="rect">
              <a:avLst/>
            </a:prstGeom>
            <a:noFill/>
          </p:spPr>
        </p:pic>
        <p:pic>
          <p:nvPicPr>
            <p:cNvPr id="35843" name="Picture 3" descr="C:\Users\owner\Desktop\Bill\Research\Routing\Latex\multides\vna\subway05_delete_processed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1999" y="1673804"/>
              <a:ext cx="4198447" cy="2835315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35" y="593685"/>
            <a:ext cx="8505945" cy="112512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Results - </a:t>
            </a:r>
            <a:r>
              <a:rPr lang="en-US" altLang="zh-TW" dirty="0" smtClean="0"/>
              <a:t>Change of Optimal Traffic </a:t>
            </a:r>
            <a:r>
              <a:rPr lang="en-US" altLang="zh-TW" dirty="0" smtClean="0">
                <a:latin typeface="+mn-lt"/>
              </a:rPr>
              <a:t>&amp;</a:t>
            </a:r>
            <a:r>
              <a:rPr lang="en-US" altLang="zh-TW" dirty="0" smtClean="0"/>
              <a:t> Adaptation to Topology Change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9160"/>
            <a:ext cx="9245370" cy="22052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After the removal of station “Bank” (     ) …</a:t>
            </a:r>
          </a:p>
          <a:p>
            <a:pPr>
              <a:buFontTx/>
              <a:buChar char="-"/>
            </a:pPr>
            <a:r>
              <a:rPr lang="en-US" altLang="zh-TW" dirty="0" smtClean="0"/>
              <a:t>Size of node, thickness of edges </a:t>
            </a:r>
            <a:r>
              <a:rPr lang="en-US" altLang="zh-TW" dirty="0" smtClean="0">
                <a:sym typeface="Symbol"/>
              </a:rPr>
              <a:t> </a:t>
            </a:r>
            <a:r>
              <a:rPr lang="en-US" altLang="zh-TW" dirty="0" smtClean="0"/>
              <a:t>traffic</a:t>
            </a:r>
          </a:p>
          <a:p>
            <a:pPr>
              <a:buNone/>
            </a:pPr>
            <a:r>
              <a:rPr lang="en-US" altLang="zh-TW" dirty="0" smtClean="0"/>
              <a:t>		,	- traffic </a:t>
            </a:r>
            <a:r>
              <a:rPr lang="en-US" altLang="zh-TW" dirty="0" smtClean="0">
                <a:sym typeface="Symbol"/>
              </a:rPr>
              <a:t>	  ,	- traffic      	   - no change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=2 has smaller, yet more extensive, changes on </a:t>
            </a:r>
          </a:p>
          <a:p>
            <a:pPr>
              <a:buNone/>
            </a:pPr>
            <a:r>
              <a:rPr lang="en-US" altLang="zh-TW" dirty="0" smtClean="0"/>
              <a:t>	individual nodes and edges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1061610" y="5679250"/>
            <a:ext cx="315035" cy="3150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36685" y="5859270"/>
            <a:ext cx="450050" cy="0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86935" y="5724255"/>
            <a:ext cx="315035" cy="31503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5904275"/>
            <a:ext cx="450050" cy="0"/>
          </a:xfrm>
          <a:prstGeom prst="line">
            <a:avLst/>
          </a:prstGeom>
          <a:ln w="635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7185" y="4914165"/>
            <a:ext cx="315035" cy="31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6732240" y="572425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owner\Desktop\Bill\Research\Routing\Latex\multides\graph\graph2\pathLeng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3795"/>
            <a:ext cx="6552220" cy="50630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35" y="683695"/>
            <a:ext cx="8550950" cy="10668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Macroscopic behavior </a:t>
            </a:r>
            <a:r>
              <a:rPr lang="en-US" altLang="zh-TW" dirty="0" smtClean="0"/>
              <a:t>– Non-monotonic </a:t>
            </a:r>
            <a:r>
              <a:rPr lang="en-US" altLang="zh-TW" dirty="0" smtClean="0">
                <a:sym typeface="Symbol"/>
              </a:rPr>
              <a:t></a:t>
            </a:r>
            <a:r>
              <a:rPr lang="en-US" altLang="zh-TW" i="1" dirty="0" smtClean="0">
                <a:sym typeface="Symbol"/>
              </a:rPr>
              <a:t>L</a:t>
            </a:r>
            <a:r>
              <a:rPr lang="en-US" altLang="zh-TW" dirty="0" smtClean="0">
                <a:sym typeface="Symbol"/>
              </a:rPr>
              <a:t></a:t>
            </a:r>
            <a:r>
              <a:rPr lang="en-US" altLang="zh-TW" dirty="0" smtClean="0"/>
              <a:t> and data collapse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135" y="3789039"/>
            <a:ext cx="3465385" cy="3285365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No balanced receiver 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Data collapse </a:t>
            </a:r>
            <a:r>
              <a:rPr lang="en-US" altLang="zh-TW" sz="2400" dirty="0" smtClean="0"/>
              <a:t>of </a:t>
            </a:r>
            <a:r>
              <a:rPr lang="en-US" altLang="zh-TW" sz="2400" dirty="0" smtClean="0">
                <a:sym typeface="Symbol"/>
              </a:rPr>
              <a:t></a:t>
            </a:r>
            <a:r>
              <a:rPr lang="en-US" altLang="zh-TW" sz="2400" i="1" dirty="0" smtClean="0">
                <a:sym typeface="Symbol"/>
              </a:rPr>
              <a:t>L</a:t>
            </a:r>
            <a:r>
              <a:rPr lang="en-US" altLang="zh-TW" sz="2400" dirty="0" smtClean="0">
                <a:sym typeface="Symbol"/>
              </a:rPr>
              <a:t> </a:t>
            </a:r>
            <a:r>
              <a:rPr lang="en-US" altLang="zh-TW" sz="2400" dirty="0" err="1" smtClean="0">
                <a:sym typeface="Symbol"/>
              </a:rPr>
              <a:t>vs</a:t>
            </a:r>
            <a:r>
              <a:rPr lang="en-US" altLang="zh-TW" sz="2400" dirty="0" smtClean="0">
                <a:sym typeface="Symbol"/>
              </a:rPr>
              <a:t> </a:t>
            </a:r>
            <a:r>
              <a:rPr lang="en-US" altLang="zh-TW" sz="2400" i="1" dirty="0" smtClean="0">
                <a:sym typeface="Symbol"/>
              </a:rPr>
              <a:t>M</a:t>
            </a:r>
            <a:r>
              <a:rPr lang="en-US" altLang="zh-TW" sz="2400" dirty="0" smtClean="0"/>
              <a:t> for different </a:t>
            </a:r>
            <a:r>
              <a:rPr lang="en-US" altLang="zh-TW" sz="2400" i="1" dirty="0" smtClean="0"/>
              <a:t>N</a:t>
            </a:r>
          </a:p>
          <a:p>
            <a:pPr>
              <a:buFontTx/>
              <a:buChar char="-"/>
            </a:pPr>
            <a:r>
              <a:rPr lang="en-US" altLang="zh-TW" sz="2400" dirty="0" smtClean="0"/>
              <a:t>log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/>
              </a:rPr>
              <a:t> </a:t>
            </a:r>
            <a:r>
              <a:rPr lang="en-US" altLang="zh-TW" sz="2400" dirty="0" smtClean="0"/>
              <a:t>typical distance </a:t>
            </a:r>
          </a:p>
          <a:p>
            <a:pPr>
              <a:buFontTx/>
              <a:buChar char="-"/>
            </a:pPr>
            <a:r>
              <a:rPr lang="en-US" altLang="zh-TW" sz="2400" i="1" dirty="0" smtClean="0"/>
              <a:t>M </a:t>
            </a:r>
            <a:r>
              <a:rPr lang="en-US" altLang="zh-TW" sz="2400" dirty="0" err="1" smtClean="0"/>
              <a:t>log</a:t>
            </a:r>
            <a:r>
              <a:rPr lang="en-US" altLang="zh-TW" sz="2400" i="1" dirty="0" err="1" smtClean="0"/>
              <a:t>N</a:t>
            </a:r>
            <a:r>
              <a:rPr lang="en-US" altLang="zh-TW" sz="2400" dirty="0" smtClean="0"/>
              <a:t>/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/>
              </a:rPr>
              <a:t> average traffic per node</a:t>
            </a:r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33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057165" y="2168860"/>
            <a:ext cx="2096725" cy="1575175"/>
            <a:chOff x="260027" y="1703090"/>
            <a:chExt cx="3697942" cy="2857500"/>
          </a:xfrm>
        </p:grpSpPr>
        <p:pic>
          <p:nvPicPr>
            <p:cNvPr id="7" name="Picture 12" descr="C:\Users\owner\Desktop\Bill\Research\Routing\Latex\optimal\graph\graph1\path_regula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027" y="1703090"/>
              <a:ext cx="3697942" cy="2857500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>
            <a:xfrm>
              <a:off x="496695" y="2217441"/>
              <a:ext cx="1260141" cy="8100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42329" y="1223755"/>
            <a:ext cx="1601670" cy="1080120"/>
            <a:chOff x="6106839" y="537879"/>
            <a:chExt cx="3037161" cy="1901011"/>
          </a:xfrm>
        </p:grpSpPr>
        <p:grpSp>
          <p:nvGrpSpPr>
            <p:cNvPr id="12" name="Group 4"/>
            <p:cNvGrpSpPr/>
            <p:nvPr/>
          </p:nvGrpSpPr>
          <p:grpSpPr>
            <a:xfrm>
              <a:off x="6200165" y="683695"/>
              <a:ext cx="2943835" cy="1755195"/>
              <a:chOff x="5138555" y="818710"/>
              <a:chExt cx="4005445" cy="2430966"/>
            </a:xfrm>
          </p:grpSpPr>
          <p:pic>
            <p:nvPicPr>
              <p:cNvPr id="14" name="Picture 3" descr="C:\Users\owner\Desktop\NetDraw\Routing\example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38555" y="818710"/>
                <a:ext cx="4005445" cy="2430966"/>
              </a:xfrm>
              <a:prstGeom prst="rect">
                <a:avLst/>
              </a:prstGeom>
              <a:noFill/>
            </p:spPr>
          </p:pic>
          <p:sp>
            <p:nvSpPr>
              <p:cNvPr id="15" name="Isosceles Triangle 14"/>
              <p:cNvSpPr/>
              <p:nvPr/>
            </p:nvSpPr>
            <p:spPr>
              <a:xfrm>
                <a:off x="7002270" y="2618910"/>
                <a:ext cx="450050" cy="40504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Title 1"/>
            <p:cNvSpPr txBox="1">
              <a:spLocks/>
            </p:cNvSpPr>
            <p:nvPr/>
          </p:nvSpPr>
          <p:spPr>
            <a:xfrm>
              <a:off x="6106839" y="537879"/>
              <a:ext cx="768065" cy="554462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Wingdings"/>
                </a:rPr>
                <a:t></a:t>
              </a:r>
              <a:r>
                <a:rPr kumimoji="0" lang="en-US" altLang="zh-TW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 </a:t>
              </a:r>
              <a:endPara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22150" y="1223755"/>
            <a:ext cx="1620182" cy="990110"/>
            <a:chOff x="6064013" y="-829081"/>
            <a:chExt cx="3597048" cy="2283161"/>
          </a:xfrm>
        </p:grpSpPr>
        <p:pic>
          <p:nvPicPr>
            <p:cNvPr id="17" name="Picture 2" descr="C:\Users\owner\Desktop\NetDraw\Multi\Paper\icsee-58ga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29221" y="-441053"/>
              <a:ext cx="3131840" cy="189513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064013" y="-829081"/>
              <a:ext cx="675075" cy="106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2">
                      <a:lumMod val="75000"/>
                    </a:schemeClr>
                  </a:solidFill>
                  <a:sym typeface="Wingdings"/>
                </a:rPr>
                <a:t>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Circular Arrow 19"/>
          <p:cNvSpPr/>
          <p:nvPr/>
        </p:nvSpPr>
        <p:spPr>
          <a:xfrm flipH="1">
            <a:off x="5427095" y="1538790"/>
            <a:ext cx="1035115" cy="1215135"/>
          </a:xfrm>
          <a:prstGeom prst="circularArrow">
            <a:avLst>
              <a:gd name="adj1" fmla="val 13295"/>
              <a:gd name="adj2" fmla="val 2385465"/>
              <a:gd name="adj3" fmla="val 19023609"/>
              <a:gd name="adj4" fmla="val 16048506"/>
              <a:gd name="adj5" fmla="val 18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4038178">
            <a:off x="7407367" y="1600972"/>
            <a:ext cx="941523" cy="1504971"/>
          </a:xfrm>
          <a:prstGeom prst="circularArrow">
            <a:avLst>
              <a:gd name="adj1" fmla="val 13295"/>
              <a:gd name="adj2" fmla="val 2385465"/>
              <a:gd name="adj3" fmla="val 19023609"/>
              <a:gd name="adj4" fmla="val 17610989"/>
              <a:gd name="adj5" fmla="val 18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6705" y="6309320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Symbol"/>
              </a:rPr>
              <a:t> </a:t>
            </a:r>
            <a:r>
              <a:rPr lang="en-US" altLang="zh-TW" dirty="0" smtClean="0">
                <a:sym typeface="Symbol"/>
              </a:rPr>
              <a:t>average traffic per node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owner\Desktop\Bill\Research\Routing\Latex\multides\graph\graph3\idleFracti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8700"/>
            <a:ext cx="6102170" cy="47153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3675"/>
            <a:ext cx="8229600" cy="855095"/>
          </a:xfrm>
        </p:spPr>
        <p:txBody>
          <a:bodyPr/>
          <a:lstStyle/>
          <a:p>
            <a:r>
              <a:rPr lang="en-US" altLang="zh-TW" dirty="0" smtClean="0"/>
              <a:t>Phase transition at </a:t>
            </a:r>
            <a:r>
              <a:rPr lang="el-GR" altLang="zh-TW" dirty="0" smtClean="0"/>
              <a:t>γ</a:t>
            </a:r>
            <a:r>
              <a:rPr lang="en-US" altLang="zh-TW" dirty="0" smtClean="0"/>
              <a:t>=1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868" y="2049702"/>
            <a:ext cx="3446874" cy="3195356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</a:t>
            </a:r>
            <a:r>
              <a:rPr lang="en-US" altLang="zh-TW" sz="2400" i="1" dirty="0" smtClean="0">
                <a:solidFill>
                  <a:srgbClr val="FF0000"/>
                </a:solidFill>
                <a:sym typeface="Symbol"/>
              </a:rPr>
              <a:t>L</a:t>
            </a:r>
            <a:r>
              <a:rPr lang="en-US" altLang="zh-TW" sz="2400" dirty="0" smtClean="0">
                <a:solidFill>
                  <a:srgbClr val="FF0000"/>
                </a:solidFill>
                <a:sym typeface="Symbol"/>
              </a:rPr>
              <a:t> attains minimum at </a:t>
            </a:r>
            <a:r>
              <a:rPr lang="el-GR" altLang="zh-TW" sz="2400" dirty="0" smtClean="0">
                <a:solidFill>
                  <a:srgbClr val="FF0000"/>
                </a:solidFill>
              </a:rPr>
              <a:t>γ</a:t>
            </a:r>
            <a:r>
              <a:rPr lang="en-US" altLang="zh-TW" sz="2400" dirty="0" smtClean="0">
                <a:solidFill>
                  <a:srgbClr val="FF0000"/>
                </a:solidFill>
              </a:rPr>
              <a:t>=1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ea typeface="細明體"/>
                <a:sym typeface="Wingdings" pitchFamily="2" charset="2"/>
              </a:rPr>
              <a:t> </a:t>
            </a:r>
            <a:r>
              <a:rPr lang="en-US" altLang="zh-TW" sz="2400" dirty="0" smtClean="0">
                <a:ea typeface="細明體"/>
              </a:rPr>
              <a:t>shortest path routing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細明體"/>
              </a:rPr>
              <a:t>Discrete jumps of </a:t>
            </a:r>
            <a:r>
              <a:rPr lang="en-US" altLang="zh-TW" sz="2400" i="1" dirty="0" err="1" smtClean="0">
                <a:solidFill>
                  <a:srgbClr val="FF0000"/>
                </a:solidFill>
                <a:ea typeface="細明體"/>
              </a:rPr>
              <a:t>f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細明體"/>
              </a:rPr>
              <a:t>idle</a:t>
            </a:r>
            <a:r>
              <a:rPr lang="en-US" altLang="zh-TW" sz="2400" dirty="0" smtClean="0">
                <a:solidFill>
                  <a:srgbClr val="FF0000"/>
                </a:solidFill>
                <a:ea typeface="細明體"/>
              </a:rPr>
              <a:t> at </a:t>
            </a:r>
            <a:r>
              <a:rPr lang="el-GR" altLang="zh-TW" sz="2400" dirty="0" smtClean="0">
                <a:solidFill>
                  <a:srgbClr val="FF0000"/>
                </a:solidFill>
              </a:rPr>
              <a:t>γ</a:t>
            </a:r>
            <a:r>
              <a:rPr lang="en-US" altLang="zh-TW" sz="2400" dirty="0" smtClean="0">
                <a:solidFill>
                  <a:srgbClr val="FF0000"/>
                </a:solidFill>
              </a:rPr>
              <a:t>=1</a:t>
            </a:r>
            <a:r>
              <a:rPr lang="en-US" altLang="zh-TW" sz="2400" dirty="0" smtClean="0">
                <a:ea typeface="細明體"/>
              </a:rPr>
              <a:t> </a:t>
            </a:r>
            <a:r>
              <a:rPr lang="en-US" altLang="zh-TW" sz="2400" dirty="0" smtClean="0">
                <a:ea typeface="細明體"/>
                <a:sym typeface="Wingdings" pitchFamily="2" charset="2"/>
              </a:rPr>
              <a:t>slight decrease of </a:t>
            </a:r>
            <a:r>
              <a:rPr lang="el-GR" altLang="zh-TW" sz="2400" dirty="0" smtClean="0"/>
              <a:t>γ</a:t>
            </a:r>
            <a:r>
              <a:rPr lang="en-US" altLang="zh-TW" sz="2400" dirty="0" smtClean="0"/>
              <a:t> from </a:t>
            </a:r>
            <a:r>
              <a:rPr lang="el-GR" altLang="zh-TW" sz="2400" dirty="0" smtClean="0"/>
              <a:t>γ</a:t>
            </a:r>
            <a:r>
              <a:rPr lang="en-US" altLang="zh-TW" sz="2400" dirty="0" smtClean="0"/>
              <a:t>=1 can </a:t>
            </a:r>
            <a:r>
              <a:rPr lang="en-US" altLang="zh-TW" sz="2400" dirty="0" smtClean="0">
                <a:sym typeface="Symbol"/>
              </a:rPr>
              <a:t> </a:t>
            </a:r>
            <a:r>
              <a:rPr lang="en-US" altLang="zh-TW" sz="2400" i="1" dirty="0" err="1" smtClean="0">
                <a:ea typeface="細明體"/>
              </a:rPr>
              <a:t>f</a:t>
            </a:r>
            <a:r>
              <a:rPr lang="en-US" altLang="zh-TW" sz="2400" baseline="-25000" dirty="0" err="1" smtClean="0">
                <a:ea typeface="細明體"/>
              </a:rPr>
              <a:t>idle</a:t>
            </a:r>
            <a:endParaRPr lang="en-US" altLang="zh-TW" sz="240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2" descr="C:\Users\owner\Desktop\NetDraw\Multi\Paper\icsee-58g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7115" y="683695"/>
            <a:ext cx="1769835" cy="1055065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660" y="5347102"/>
            <a:ext cx="3060340" cy="151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274205"/>
            <a:ext cx="63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very similar phase transition is observed in </a:t>
            </a:r>
            <a:r>
              <a:rPr lang="en-US" altLang="zh-TW" dirty="0" smtClean="0">
                <a:solidFill>
                  <a:srgbClr val="FF0000"/>
                </a:solidFill>
              </a:rPr>
              <a:t>resistor networks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[7] S. Bohn, M. O. </a:t>
            </a:r>
            <a:r>
              <a:rPr lang="en-US" altLang="zh-TW" dirty="0" err="1" smtClean="0"/>
              <a:t>Magnasco</a:t>
            </a:r>
            <a:r>
              <a:rPr lang="en-US" altLang="zh-TW" dirty="0" smtClean="0"/>
              <a:t>, PRL 98, 088702 (2007)</a:t>
            </a:r>
          </a:p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Difference</a:t>
            </a:r>
            <a:r>
              <a:rPr lang="en-US" altLang="zh-TW" dirty="0" smtClean="0"/>
              <a:t>: No separate communication (the same current satisfy anyone), continuous variables, …</a:t>
            </a:r>
          </a:p>
          <a:p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7225" y="513919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000" dirty="0" smtClean="0"/>
              <a:t>γ</a:t>
            </a:r>
            <a:r>
              <a:rPr lang="en-US" altLang="zh-TW" sz="2000" dirty="0" smtClean="0">
                <a:latin typeface="+mj-lt"/>
              </a:rPr>
              <a:t>=2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7375" y="5184195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000" dirty="0" smtClean="0"/>
              <a:t>γ</a:t>
            </a:r>
            <a:r>
              <a:rPr lang="en-US" altLang="zh-TW" sz="2000" dirty="0" smtClean="0">
                <a:latin typeface="+mj-lt"/>
              </a:rPr>
              <a:t>=0.5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5184195"/>
            <a:ext cx="9144000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owner\Desktop\Bill\Research\Routing\Latex\multides\ex0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315" y="683695"/>
            <a:ext cx="1736685" cy="10507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7317305" y="683695"/>
            <a:ext cx="270030" cy="22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92180" y="1673805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000" dirty="0" smtClean="0"/>
              <a:t>γ</a:t>
            </a:r>
            <a:r>
              <a:rPr lang="en-US" altLang="zh-TW" sz="2000" dirty="0" smtClean="0">
                <a:latin typeface="+mj-lt"/>
              </a:rPr>
              <a:t>=2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2370" y="1673805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000" dirty="0" smtClean="0"/>
              <a:t>γ</a:t>
            </a:r>
            <a:r>
              <a:rPr lang="en-US" altLang="zh-TW" sz="2000" dirty="0" smtClean="0">
                <a:latin typeface="+mj-lt"/>
              </a:rPr>
              <a:t>=0.5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07115" y="638690"/>
            <a:ext cx="1601670" cy="1080120"/>
            <a:chOff x="6106839" y="537879"/>
            <a:chExt cx="3037161" cy="1901011"/>
          </a:xfrm>
        </p:grpSpPr>
        <p:grpSp>
          <p:nvGrpSpPr>
            <p:cNvPr id="6" name="Group 4"/>
            <p:cNvGrpSpPr/>
            <p:nvPr/>
          </p:nvGrpSpPr>
          <p:grpSpPr>
            <a:xfrm>
              <a:off x="6200165" y="683695"/>
              <a:ext cx="2943835" cy="1755195"/>
              <a:chOff x="5138555" y="818710"/>
              <a:chExt cx="4005445" cy="2430966"/>
            </a:xfrm>
          </p:grpSpPr>
          <p:pic>
            <p:nvPicPr>
              <p:cNvPr id="8" name="Picture 3" descr="C:\Users\owner\Desktop\NetDraw\Routing\example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38555" y="818710"/>
                <a:ext cx="4005445" cy="2430966"/>
              </a:xfrm>
              <a:prstGeom prst="rect">
                <a:avLst/>
              </a:prstGeom>
              <a:noFill/>
            </p:spPr>
          </p:pic>
          <p:sp>
            <p:nvSpPr>
              <p:cNvPr id="9" name="Isosceles Triangle 8"/>
              <p:cNvSpPr/>
              <p:nvPr/>
            </p:nvSpPr>
            <p:spPr>
              <a:xfrm>
                <a:off x="7002270" y="2618910"/>
                <a:ext cx="450050" cy="40504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Title 1"/>
            <p:cNvSpPr txBox="1">
              <a:spLocks/>
            </p:cNvSpPr>
            <p:nvPr/>
          </p:nvSpPr>
          <p:spPr>
            <a:xfrm>
              <a:off x="6106839" y="537879"/>
              <a:ext cx="768065" cy="554462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  <a:sym typeface="Wingdings"/>
                </a:rPr>
                <a:t></a:t>
              </a:r>
              <a:r>
                <a:rPr kumimoji="0" lang="en-US" altLang="zh-TW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 </a:t>
              </a:r>
              <a:endPara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50" y="458670"/>
            <a:ext cx="8229600" cy="855095"/>
          </a:xfrm>
        </p:spPr>
        <p:txBody>
          <a:bodyPr/>
          <a:lstStyle/>
          <a:p>
            <a:r>
              <a:rPr lang="en-US" altLang="zh-TW" b="1" dirty="0" smtClean="0"/>
              <a:t>Conclusion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1583795"/>
            <a:ext cx="8550951" cy="5274205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We employed statistical physics of disordered system to study two routing problems</a:t>
            </a:r>
          </a:p>
          <a:p>
            <a:pPr>
              <a:buFontTx/>
              <a:buChar char="-"/>
            </a:pPr>
            <a:r>
              <a:rPr lang="en-US" altLang="zh-TW" sz="2600" b="1" dirty="0" smtClean="0">
                <a:solidFill>
                  <a:schemeClr val="accent2">
                    <a:lumMod val="75000"/>
                  </a:schemeClr>
                </a:solidFill>
              </a:rPr>
              <a:t>Microscopically</a:t>
            </a:r>
            <a:r>
              <a:rPr lang="en-US" altLang="zh-TW" sz="2600" dirty="0" smtClean="0"/>
              <a:t>, we derive a </a:t>
            </a:r>
            <a:r>
              <a:rPr lang="en-US" altLang="zh-TW" sz="2600" dirty="0" smtClean="0">
                <a:solidFill>
                  <a:srgbClr val="FF0000"/>
                </a:solidFill>
              </a:rPr>
              <a:t>traffic-sensitive optimization algorithm</a:t>
            </a:r>
          </a:p>
          <a:p>
            <a:pPr>
              <a:buFontTx/>
              <a:buChar char="-"/>
            </a:pPr>
            <a:r>
              <a:rPr lang="en-US" altLang="zh-TW" sz="2600" b="1" dirty="0" smtClean="0">
                <a:solidFill>
                  <a:schemeClr val="accent2">
                    <a:lumMod val="75000"/>
                  </a:schemeClr>
                </a:solidFill>
              </a:rPr>
              <a:t>Macroscopically</a:t>
            </a:r>
            <a:r>
              <a:rPr lang="en-US" altLang="zh-TW" sz="2600" dirty="0" smtClean="0"/>
              <a:t>, we observe </a:t>
            </a:r>
            <a:r>
              <a:rPr lang="en-US" altLang="zh-TW" sz="2600" dirty="0" smtClean="0">
                <a:solidFill>
                  <a:srgbClr val="FF0000"/>
                </a:solidFill>
              </a:rPr>
              <a:t>interesting phenomena:</a:t>
            </a:r>
            <a:r>
              <a:rPr lang="en-US" altLang="zh-TW" sz="2600" dirty="0" smtClean="0"/>
              <a:t> non-monotonic path length, balanced receiver, different routing patterns, phase transitions in the optimal routing state</a:t>
            </a:r>
          </a:p>
          <a:p>
            <a:pPr>
              <a:buFontTx/>
              <a:buChar char="-"/>
            </a:pPr>
            <a:r>
              <a:rPr lang="en-US" altLang="zh-TW" sz="2600" b="1" dirty="0" smtClean="0">
                <a:solidFill>
                  <a:schemeClr val="accent2">
                    <a:lumMod val="75000"/>
                  </a:schemeClr>
                </a:solidFill>
              </a:rPr>
              <a:t>Extensions</a:t>
            </a:r>
            <a:r>
              <a:rPr lang="en-US" altLang="zh-TW" sz="2600" dirty="0" smtClean="0"/>
              <a:t>: Edge cost</a:t>
            </a:r>
            <a:r>
              <a:rPr lang="en-US" altLang="zh-TW" sz="2600" smtClean="0"/>
              <a:t>, weighted and directed edges</a:t>
            </a:r>
          </a:p>
          <a:p>
            <a:pPr>
              <a:buFontTx/>
              <a:buChar char="-"/>
            </a:pPr>
            <a:r>
              <a:rPr lang="en-US" altLang="zh-TW" sz="2600" b="1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r>
              <a:rPr lang="en-US" altLang="zh-TW" sz="2600" dirty="0" smtClean="0"/>
              <a:t>: routing in random networks (Internet), transportation networks (subway, air traffic)</a:t>
            </a:r>
            <a:endParaRPr lang="zh-TW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35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7227295" y="593685"/>
            <a:ext cx="1620182" cy="990110"/>
            <a:chOff x="6064013" y="-829081"/>
            <a:chExt cx="3597048" cy="2283161"/>
          </a:xfrm>
        </p:grpSpPr>
        <p:pic>
          <p:nvPicPr>
            <p:cNvPr id="11" name="Picture 2" descr="C:\Users\owner\Desktop\NetDraw\Multi\Paper\icsee-58ga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29221" y="-441053"/>
              <a:ext cx="3131840" cy="189513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064013" y="-829081"/>
              <a:ext cx="675075" cy="1061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2">
                      <a:lumMod val="75000"/>
                    </a:schemeClr>
                  </a:solidFill>
                  <a:sym typeface="Wingdings"/>
                </a:rPr>
                <a:t>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6905" y="6219310"/>
            <a:ext cx="542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[1] C. H. </a:t>
            </a:r>
            <a:r>
              <a:rPr lang="en-US" altLang="zh-TW" sz="1600" dirty="0" err="1" smtClean="0"/>
              <a:t>Yeung</a:t>
            </a:r>
            <a:r>
              <a:rPr lang="en-US" altLang="zh-TW" sz="1600" dirty="0" smtClean="0"/>
              <a:t> and D. </a:t>
            </a:r>
            <a:r>
              <a:rPr lang="en-US" altLang="zh-TW" sz="1600" dirty="0" err="1" smtClean="0"/>
              <a:t>Saad</a:t>
            </a:r>
            <a:r>
              <a:rPr lang="en-US" altLang="zh-TW" sz="1600" dirty="0" smtClean="0"/>
              <a:t>, PRL 108, 208701 (2012)</a:t>
            </a:r>
          </a:p>
          <a:p>
            <a:r>
              <a:rPr lang="en-US" altLang="zh-TW" sz="1600" dirty="0" smtClean="0"/>
              <a:t>[2] C. H. Yeung, D. </a:t>
            </a:r>
            <a:r>
              <a:rPr lang="en-US" altLang="zh-TW" sz="1600" dirty="0" err="1" smtClean="0"/>
              <a:t>Saad</a:t>
            </a:r>
            <a:r>
              <a:rPr lang="en-US" altLang="zh-TW" sz="1600" dirty="0" smtClean="0"/>
              <a:t>, K.Y.M. Wong, submitted (2012)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58924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Are existing algorithms any good? </a:t>
            </a:r>
          </a:p>
          <a:p>
            <a:pPr>
              <a:buFontTx/>
              <a:buChar char="-"/>
            </a:pPr>
            <a:r>
              <a:rPr lang="en-US" altLang="zh-TW" dirty="0" smtClean="0"/>
              <a:t>Routing tables computed by shortest-path, or minimal weight on path (e.g. Internet)</a:t>
            </a:r>
          </a:p>
          <a:p>
            <a:pPr>
              <a:buFontTx/>
              <a:buChar char="-"/>
            </a:pPr>
            <a:r>
              <a:rPr lang="en-US" altLang="zh-TW" dirty="0" smtClean="0"/>
              <a:t>Geographic routing (e.g. wireless networks)</a:t>
            </a:r>
          </a:p>
          <a:p>
            <a:pPr marL="109728" indent="0"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FontTx/>
              <a:buChar char="-"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zh-TW" b="1" dirty="0" smtClean="0">
                <a:solidFill>
                  <a:srgbClr val="FF0000"/>
                </a:solidFill>
              </a:rPr>
              <a:t>Insensitive to other path choices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 smtClean="0"/>
              <a:t>congestion, or </a:t>
            </a:r>
            <a:r>
              <a:rPr lang="en-US" altLang="zh-TW" dirty="0"/>
              <a:t>low occupancy </a:t>
            </a:r>
            <a:r>
              <a:rPr lang="en-US" altLang="zh-TW" dirty="0" smtClean="0"/>
              <a:t>routers/stations for sparse traffic</a:t>
            </a:r>
          </a:p>
          <a:p>
            <a:pPr>
              <a:buFontTx/>
              <a:buChar char="-"/>
            </a:pPr>
            <a:r>
              <a:rPr lang="en-US" altLang="zh-TW" dirty="0" smtClean="0"/>
              <a:t>Heuristics- monitoring queue length </a:t>
            </a:r>
            <a:r>
              <a:rPr lang="en-US" altLang="zh-TW" dirty="0" smtClean="0">
                <a:sym typeface="Wingdings" pitchFamily="2" charset="2"/>
              </a:rPr>
              <a:t> sub-optimal</a:t>
            </a:r>
            <a:endParaRPr lang="en-US" altLang="zh-TW" dirty="0" smtClean="0"/>
          </a:p>
          <a:p>
            <a:pPr>
              <a:buFontTx/>
              <a:buChar char="-"/>
            </a:pP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413665"/>
            <a:ext cx="8229600" cy="765085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Why routing?</a:t>
            </a:r>
            <a:endParaRPr lang="zh-TW" alt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614250" y="3301474"/>
            <a:ext cx="7667497" cy="1254461"/>
            <a:chOff x="549909" y="3635383"/>
            <a:chExt cx="7667497" cy="1254461"/>
          </a:xfrm>
        </p:grpSpPr>
        <p:sp>
          <p:nvSpPr>
            <p:cNvPr id="38" name="Rectangle 37"/>
            <p:cNvSpPr/>
            <p:nvPr/>
          </p:nvSpPr>
          <p:spPr>
            <a:xfrm>
              <a:off x="623378" y="3719714"/>
              <a:ext cx="765085" cy="900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097885" y="3719714"/>
              <a:ext cx="3119521" cy="1170130"/>
              <a:chOff x="1601669" y="4914165"/>
              <a:chExt cx="3119521" cy="117013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051720" y="540922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76745" y="572425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501770" y="518419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951820" y="545422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66855" y="509418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896925" y="536421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446875" y="581426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01669" y="4914165"/>
                <a:ext cx="1215136" cy="1170130"/>
              </a:xfrm>
              <a:prstGeom prst="ellipse">
                <a:avLst/>
              </a:prstGeom>
              <a:solidFill>
                <a:srgbClr val="FF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2186735" y="5274205"/>
                <a:ext cx="360040" cy="18002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691680" y="5544235"/>
                <a:ext cx="5565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/>
                  <a:t>source</a:t>
                </a:r>
                <a:endParaRPr lang="zh-TW" altLang="en-US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96925" y="5544235"/>
                <a:ext cx="8242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/>
                  <a:t>destination</a:t>
                </a:r>
                <a:endParaRPr lang="zh-TW" altLang="en-US" sz="10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588341" y="3635383"/>
              <a:ext cx="2689673" cy="990110"/>
              <a:chOff x="1511660" y="3203975"/>
              <a:chExt cx="2689673" cy="99011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691680" y="360902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411760" y="347400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51820" y="392405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671900" y="360902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511660" y="3744035"/>
                <a:ext cx="237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i="1" dirty="0" err="1" smtClean="0"/>
                  <a:t>i</a:t>
                </a:r>
                <a:endParaRPr lang="zh-TW" altLang="en-US" sz="1400" i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716905" y="3789040"/>
                <a:ext cx="4844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/>
                  <a:t>Des 1</a:t>
                </a:r>
                <a:endParaRPr lang="zh-TW" altLang="en-US" sz="10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66755" y="387905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131840" y="338399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4" name="Straight Connector 73"/>
              <p:cNvCxnSpPr>
                <a:stCxn id="70" idx="0"/>
                <a:endCxn id="72" idx="2"/>
              </p:cNvCxnSpPr>
              <p:nvPr/>
            </p:nvCxnSpPr>
            <p:spPr>
              <a:xfrm>
                <a:off x="1630443" y="3744035"/>
                <a:ext cx="736312" cy="225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6" idx="6"/>
                <a:endCxn id="67" idx="2"/>
              </p:cNvCxnSpPr>
              <p:nvPr/>
            </p:nvCxnSpPr>
            <p:spPr>
              <a:xfrm flipV="1">
                <a:off x="1871700" y="3564015"/>
                <a:ext cx="540060" cy="13501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7" idx="5"/>
                <a:endCxn id="68" idx="1"/>
              </p:cNvCxnSpPr>
              <p:nvPr/>
            </p:nvCxnSpPr>
            <p:spPr>
              <a:xfrm>
                <a:off x="2565417" y="3627662"/>
                <a:ext cx="412766" cy="322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8" idx="6"/>
                <a:endCxn id="69" idx="3"/>
              </p:cNvCxnSpPr>
              <p:nvPr/>
            </p:nvCxnSpPr>
            <p:spPr>
              <a:xfrm flipV="1">
                <a:off x="3131840" y="3762677"/>
                <a:ext cx="566423" cy="2513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2" idx="5"/>
              </p:cNvCxnSpPr>
              <p:nvPr/>
            </p:nvCxnSpPr>
            <p:spPr>
              <a:xfrm>
                <a:off x="2520412" y="4032707"/>
                <a:ext cx="116373" cy="16137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66" idx="0"/>
              </p:cNvCxnSpPr>
              <p:nvPr/>
            </p:nvCxnSpPr>
            <p:spPr>
              <a:xfrm flipV="1">
                <a:off x="1781690" y="3474005"/>
                <a:ext cx="180020" cy="13501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2" idx="6"/>
              </p:cNvCxnSpPr>
              <p:nvPr/>
            </p:nvCxnSpPr>
            <p:spPr>
              <a:xfrm>
                <a:off x="2546775" y="3969060"/>
                <a:ext cx="13501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67" idx="6"/>
                <a:endCxn id="73" idx="2"/>
              </p:cNvCxnSpPr>
              <p:nvPr/>
            </p:nvCxnSpPr>
            <p:spPr>
              <a:xfrm flipV="1">
                <a:off x="2591780" y="3474005"/>
                <a:ext cx="540060" cy="9001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68" idx="5"/>
              </p:cNvCxnSpPr>
              <p:nvPr/>
            </p:nvCxnSpPr>
            <p:spPr>
              <a:xfrm>
                <a:off x="3105477" y="4077712"/>
                <a:ext cx="251388" cy="11637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73" idx="0"/>
              </p:cNvCxnSpPr>
              <p:nvPr/>
            </p:nvCxnSpPr>
            <p:spPr>
              <a:xfrm flipV="1">
                <a:off x="3221850" y="3203975"/>
                <a:ext cx="135015" cy="1800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3" idx="6"/>
                <a:endCxn id="69" idx="1"/>
              </p:cNvCxnSpPr>
              <p:nvPr/>
            </p:nvCxnSpPr>
            <p:spPr>
              <a:xfrm>
                <a:off x="3311860" y="3474005"/>
                <a:ext cx="386403" cy="161378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69" idx="6"/>
              </p:cNvCxnSpPr>
              <p:nvPr/>
            </p:nvCxnSpPr>
            <p:spPr>
              <a:xfrm flipV="1">
                <a:off x="3851920" y="3564015"/>
                <a:ext cx="180020" cy="13501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549909" y="3733581"/>
              <a:ext cx="8883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Des 1: </a:t>
              </a:r>
              <a:r>
                <a:rPr lang="en-US" altLang="zh-TW" sz="1600" i="1" dirty="0" smtClean="0"/>
                <a:t>k</a:t>
              </a:r>
            </a:p>
            <a:p>
              <a:r>
                <a:rPr lang="en-US" altLang="zh-TW" sz="1600" dirty="0" smtClean="0"/>
                <a:t>Des 2: </a:t>
              </a:r>
              <a:r>
                <a:rPr lang="en-US" altLang="zh-TW" sz="1600" i="1" dirty="0" smtClean="0"/>
                <a:t>j</a:t>
              </a:r>
            </a:p>
            <a:p>
              <a:r>
                <a:rPr lang="en-US" altLang="zh-TW" sz="1600" i="1" dirty="0" smtClean="0"/>
                <a:t>…</a:t>
              </a:r>
              <a:endParaRPr lang="zh-TW" altLang="en-US" sz="16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07656" y="455593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 err="1" smtClean="0"/>
                <a:t>k</a:t>
              </a:r>
              <a:endParaRPr lang="zh-TW" altLang="en-US" sz="1400" i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31740" y="4059070"/>
              <a:ext cx="237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 smtClean="0"/>
                <a:t>j</a:t>
              </a:r>
              <a:endParaRPr lang="zh-TW" altLang="en-US" sz="1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3685"/>
            <a:ext cx="9144000" cy="720080"/>
          </a:xfrm>
        </p:spPr>
        <p:txBody>
          <a:bodyPr>
            <a:normAutofit/>
          </a:bodyPr>
          <a:lstStyle/>
          <a:p>
            <a:r>
              <a:rPr lang="en-US" altLang="zh-TW" sz="3500" b="1" dirty="0" smtClean="0"/>
              <a:t>Choices-sensitive </a:t>
            </a:r>
            <a:r>
              <a:rPr lang="en-US" altLang="zh-TW" sz="3500" b="1" dirty="0"/>
              <a:t>o</a:t>
            </a:r>
            <a:r>
              <a:rPr lang="en-US" altLang="zh-TW" sz="3500" b="1" dirty="0" smtClean="0"/>
              <a:t>ptimization, difficult?</a:t>
            </a:r>
            <a:endParaRPr lang="zh-TW" alt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268759"/>
            <a:ext cx="8685965" cy="6255695"/>
          </a:xfrm>
        </p:spPr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en-US" altLang="zh-TW" sz="2600" dirty="0" smtClean="0"/>
              <a:t>A sparse network with </a:t>
            </a:r>
            <a:r>
              <a:rPr lang="en-US" altLang="zh-TW" sz="2600" dirty="0" smtClean="0">
                <a:solidFill>
                  <a:srgbClr val="FF0000"/>
                </a:solidFill>
              </a:rPr>
              <a:t>non-local variables</a:t>
            </a:r>
          </a:p>
          <a:p>
            <a:endParaRPr lang="en-US" altLang="zh-TW" sz="2600" dirty="0" smtClean="0"/>
          </a:p>
          <a:p>
            <a:pPr>
              <a:buNone/>
            </a:pPr>
            <a:endParaRPr lang="en-US" altLang="zh-TW" sz="2600" dirty="0" smtClean="0"/>
          </a:p>
          <a:p>
            <a:pPr>
              <a:buNone/>
            </a:pPr>
            <a:endParaRPr lang="en-US" altLang="zh-TW" sz="2600" dirty="0" smtClean="0"/>
          </a:p>
          <a:p>
            <a:pPr marL="624078" indent="-514350">
              <a:buAutoNum type="arabicPeriod" startAt="2"/>
            </a:pPr>
            <a:r>
              <a:rPr lang="en-US" altLang="zh-TW" sz="2600" dirty="0" smtClean="0">
                <a:solidFill>
                  <a:srgbClr val="FF0000"/>
                </a:solidFill>
              </a:rPr>
              <a:t>Non-local interaction among communications:</a:t>
            </a:r>
            <a:r>
              <a:rPr lang="en-US" altLang="zh-TW" sz="2600" dirty="0" smtClean="0"/>
              <a:t> 	</a:t>
            </a:r>
            <a:r>
              <a:rPr lang="en-US" altLang="zh-TW" sz="2600" dirty="0" smtClean="0">
                <a:solidFill>
                  <a:srgbClr val="0070C0"/>
                </a:solidFill>
              </a:rPr>
              <a:t>avoid congestion </a:t>
            </a:r>
            <a:r>
              <a:rPr lang="en-US" altLang="zh-TW" sz="2600" dirty="0" smtClean="0">
                <a:solidFill>
                  <a:srgbClr val="0070C0"/>
                </a:solidFill>
                <a:sym typeface="Wingdings" pitchFamily="2" charset="2"/>
              </a:rPr>
              <a:t> repulsion</a:t>
            </a:r>
            <a:r>
              <a:rPr lang="en-US" altLang="zh-TW" sz="2600" dirty="0" smtClean="0">
                <a:solidFill>
                  <a:srgbClr val="0070C0"/>
                </a:solidFill>
              </a:rPr>
              <a:t> </a:t>
            </a:r>
          </a:p>
          <a:p>
            <a:pPr marL="109728" indent="0">
              <a:buNone/>
            </a:pPr>
            <a:r>
              <a:rPr lang="en-US" altLang="zh-TW" sz="2600" dirty="0" smtClean="0">
                <a:solidFill>
                  <a:srgbClr val="0070C0"/>
                </a:solidFill>
              </a:rPr>
              <a:t>	consolidate traffic </a:t>
            </a:r>
            <a:r>
              <a:rPr lang="en-US" altLang="zh-TW" sz="2600" dirty="0" smtClean="0">
                <a:solidFill>
                  <a:srgbClr val="0070C0"/>
                </a:solidFill>
                <a:sym typeface="Wingdings" pitchFamily="2" charset="2"/>
              </a:rPr>
              <a:t> attraction </a:t>
            </a:r>
            <a:r>
              <a:rPr lang="en-US" altLang="zh-TW" sz="2600" dirty="0" smtClean="0"/>
              <a:t>	</a:t>
            </a:r>
          </a:p>
          <a:p>
            <a:pPr marL="109728" indent="0">
              <a:buNone/>
            </a:pPr>
            <a:r>
              <a:rPr lang="en-US" altLang="zh-TW" sz="2600" dirty="0" smtClean="0"/>
              <a:t>	</a:t>
            </a:r>
          </a:p>
          <a:p>
            <a:pPr marL="109728" indent="0">
              <a:buNone/>
            </a:pPr>
            <a:r>
              <a:rPr lang="en-US" altLang="zh-TW" sz="2600" dirty="0" smtClean="0"/>
              <a:t>	communications interact with each other</a:t>
            </a:r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pPr marL="109728" indent="0">
              <a:buNone/>
            </a:pPr>
            <a:endParaRPr lang="en-US" altLang="zh-TW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061610" y="1808820"/>
            <a:ext cx="3029510" cy="990110"/>
            <a:chOff x="1511660" y="3203975"/>
            <a:chExt cx="3029510" cy="990110"/>
          </a:xfrm>
        </p:grpSpPr>
        <p:sp>
          <p:nvSpPr>
            <p:cNvPr id="7" name="Oval 6"/>
            <p:cNvSpPr/>
            <p:nvPr/>
          </p:nvSpPr>
          <p:spPr>
            <a:xfrm>
              <a:off x="1691680" y="3609020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11760" y="3474005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1820" y="3924055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71900" y="3609020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1660" y="3744035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source</a:t>
              </a:r>
              <a:endParaRPr lang="zh-TW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6905" y="3789040"/>
              <a:ext cx="8242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smtClean="0"/>
                <a:t>destination</a:t>
              </a:r>
              <a:endParaRPr lang="zh-TW" altLang="en-US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6755" y="3879050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31840" y="3383995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Straight Connector 14"/>
            <p:cNvCxnSpPr>
              <a:stCxn id="11" idx="0"/>
              <a:endCxn id="13" idx="2"/>
            </p:cNvCxnSpPr>
            <p:nvPr/>
          </p:nvCxnSpPr>
          <p:spPr>
            <a:xfrm>
              <a:off x="1789942" y="3744035"/>
              <a:ext cx="576813" cy="225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8" idx="2"/>
            </p:cNvCxnSpPr>
            <p:nvPr/>
          </p:nvCxnSpPr>
          <p:spPr>
            <a:xfrm flipV="1">
              <a:off x="1871700" y="3564015"/>
              <a:ext cx="540060" cy="1350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2565417" y="3627662"/>
              <a:ext cx="412766" cy="3227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6"/>
              <a:endCxn id="10" idx="3"/>
            </p:cNvCxnSpPr>
            <p:nvPr/>
          </p:nvCxnSpPr>
          <p:spPr>
            <a:xfrm flipV="1">
              <a:off x="3131840" y="3762677"/>
              <a:ext cx="566423" cy="2513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</p:cNvCxnSpPr>
            <p:nvPr/>
          </p:nvCxnSpPr>
          <p:spPr>
            <a:xfrm>
              <a:off x="2520412" y="4032707"/>
              <a:ext cx="116373" cy="1613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0"/>
            </p:cNvCxnSpPr>
            <p:nvPr/>
          </p:nvCxnSpPr>
          <p:spPr>
            <a:xfrm flipV="1">
              <a:off x="1781690" y="3474005"/>
              <a:ext cx="180020" cy="135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6"/>
            </p:cNvCxnSpPr>
            <p:nvPr/>
          </p:nvCxnSpPr>
          <p:spPr>
            <a:xfrm>
              <a:off x="2546775" y="3969060"/>
              <a:ext cx="13501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4" idx="2"/>
            </p:cNvCxnSpPr>
            <p:nvPr/>
          </p:nvCxnSpPr>
          <p:spPr>
            <a:xfrm flipV="1">
              <a:off x="2591780" y="3474005"/>
              <a:ext cx="540060" cy="9001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</p:cNvCxnSpPr>
            <p:nvPr/>
          </p:nvCxnSpPr>
          <p:spPr>
            <a:xfrm>
              <a:off x="3105477" y="4077712"/>
              <a:ext cx="251388" cy="1163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4" idx="0"/>
            </p:cNvCxnSpPr>
            <p:nvPr/>
          </p:nvCxnSpPr>
          <p:spPr>
            <a:xfrm flipV="1">
              <a:off x="3221850" y="3203975"/>
              <a:ext cx="135015" cy="1800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4" idx="6"/>
              <a:endCxn id="10" idx="1"/>
            </p:cNvCxnSpPr>
            <p:nvPr/>
          </p:nvCxnSpPr>
          <p:spPr>
            <a:xfrm>
              <a:off x="3311860" y="3474005"/>
              <a:ext cx="386403" cy="16137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6"/>
            </p:cNvCxnSpPr>
            <p:nvPr/>
          </p:nvCxnSpPr>
          <p:spPr>
            <a:xfrm flipV="1">
              <a:off x="3851920" y="3564015"/>
              <a:ext cx="180020" cy="135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03423" y="5454225"/>
            <a:ext cx="2880320" cy="720080"/>
            <a:chOff x="2951820" y="5184195"/>
            <a:chExt cx="2880320" cy="720080"/>
          </a:xfrm>
        </p:grpSpPr>
        <p:sp>
          <p:nvSpPr>
            <p:cNvPr id="27" name="Oval 26"/>
            <p:cNvSpPr/>
            <p:nvPr/>
          </p:nvSpPr>
          <p:spPr>
            <a:xfrm>
              <a:off x="3356865" y="5724255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67055" y="5229200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02070" y="5679250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96925" y="5229200"/>
              <a:ext cx="180020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301970" y="5364215"/>
              <a:ext cx="270030" cy="2250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66955" y="5724255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07115" y="5364215"/>
              <a:ext cx="180020" cy="18002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97025" y="5589240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26995" y="5184195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761910" y="5589240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11860" y="5319210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652120" y="5724255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51820" y="5634245"/>
              <a:ext cx="180020" cy="18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Straight Connector 40"/>
            <p:cNvCxnSpPr>
              <a:stCxn id="35" idx="4"/>
              <a:endCxn id="31" idx="5"/>
            </p:cNvCxnSpPr>
            <p:nvPr/>
          </p:nvCxnSpPr>
          <p:spPr>
            <a:xfrm flipH="1">
              <a:off x="4504493" y="5364215"/>
              <a:ext cx="112512" cy="112513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0" idx="5"/>
              <a:endCxn id="31" idx="1"/>
            </p:cNvCxnSpPr>
            <p:nvPr/>
          </p:nvCxnSpPr>
          <p:spPr>
            <a:xfrm>
              <a:off x="4050582" y="5382857"/>
              <a:ext cx="318896" cy="9387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1" idx="3"/>
              <a:endCxn id="36" idx="6"/>
            </p:cNvCxnSpPr>
            <p:nvPr/>
          </p:nvCxnSpPr>
          <p:spPr>
            <a:xfrm flipH="1">
              <a:off x="3941930" y="5589240"/>
              <a:ext cx="495055" cy="9001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3"/>
              <a:endCxn id="27" idx="6"/>
            </p:cNvCxnSpPr>
            <p:nvPr/>
          </p:nvCxnSpPr>
          <p:spPr>
            <a:xfrm flipH="1">
              <a:off x="3536885" y="5742897"/>
              <a:ext cx="251388" cy="7136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5" idx="6"/>
              <a:endCxn id="28" idx="2"/>
            </p:cNvCxnSpPr>
            <p:nvPr/>
          </p:nvCxnSpPr>
          <p:spPr>
            <a:xfrm>
              <a:off x="4707015" y="5274205"/>
              <a:ext cx="360040" cy="45005"/>
            </a:xfrm>
            <a:prstGeom prst="line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8" idx="6"/>
              <a:endCxn id="33" idx="2"/>
            </p:cNvCxnSpPr>
            <p:nvPr/>
          </p:nvCxnSpPr>
          <p:spPr>
            <a:xfrm>
              <a:off x="5247075" y="5319210"/>
              <a:ext cx="360040" cy="13501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1" idx="4"/>
              <a:endCxn id="34" idx="2"/>
            </p:cNvCxnSpPr>
            <p:nvPr/>
          </p:nvCxnSpPr>
          <p:spPr>
            <a:xfrm>
              <a:off x="4572000" y="5589240"/>
              <a:ext cx="225025" cy="9001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4" idx="5"/>
              <a:endCxn id="29" idx="2"/>
            </p:cNvCxnSpPr>
            <p:nvPr/>
          </p:nvCxnSpPr>
          <p:spPr>
            <a:xfrm>
              <a:off x="4950682" y="5742897"/>
              <a:ext cx="251388" cy="26363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9" idx="7"/>
              <a:endCxn id="33" idx="4"/>
            </p:cNvCxnSpPr>
            <p:nvPr/>
          </p:nvCxnSpPr>
          <p:spPr>
            <a:xfrm flipV="1">
              <a:off x="5355727" y="5544235"/>
              <a:ext cx="341398" cy="16137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5"/>
              <a:endCxn id="38" idx="3"/>
            </p:cNvCxnSpPr>
            <p:nvPr/>
          </p:nvCxnSpPr>
          <p:spPr>
            <a:xfrm>
              <a:off x="5355727" y="5832907"/>
              <a:ext cx="322756" cy="45005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1" idx="3"/>
              <a:endCxn id="32" idx="7"/>
            </p:cNvCxnSpPr>
            <p:nvPr/>
          </p:nvCxnSpPr>
          <p:spPr>
            <a:xfrm flipH="1">
              <a:off x="4320612" y="5589240"/>
              <a:ext cx="116373" cy="16137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7" idx="5"/>
              <a:endCxn id="36" idx="0"/>
            </p:cNvCxnSpPr>
            <p:nvPr/>
          </p:nvCxnSpPr>
          <p:spPr>
            <a:xfrm>
              <a:off x="3465517" y="5472867"/>
              <a:ext cx="386403" cy="116373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7" idx="3"/>
              <a:endCxn id="39" idx="7"/>
            </p:cNvCxnSpPr>
            <p:nvPr/>
          </p:nvCxnSpPr>
          <p:spPr>
            <a:xfrm flipH="1">
              <a:off x="3105477" y="5472867"/>
              <a:ext cx="232746" cy="187741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30" idx="3"/>
              <a:endCxn id="37" idx="6"/>
            </p:cNvCxnSpPr>
            <p:nvPr/>
          </p:nvCxnSpPr>
          <p:spPr>
            <a:xfrm flipH="1">
              <a:off x="3491880" y="5382857"/>
              <a:ext cx="431408" cy="26363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301971" y="1898830"/>
            <a:ext cx="412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Unlike most combinatorial problems such as Graph coloring, Vertex cover, K-sat, etc.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01971" y="5437964"/>
            <a:ext cx="441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Interaction is absent in similar problems: spanning trees and 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tenier</a:t>
            </a:r>
            <a:r>
              <a:rPr lang="en-US" altLang="zh-TW" dirty="0" smtClean="0"/>
              <a:t> trees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91980" y="6176722"/>
            <a:ext cx="373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[3]  </a:t>
            </a:r>
            <a:r>
              <a:rPr lang="en-US" altLang="zh-TW" sz="1400" dirty="0" err="1" smtClean="0"/>
              <a:t>M.Bayati</a:t>
            </a:r>
            <a:r>
              <a:rPr lang="en-US" altLang="zh-TW" sz="1400" dirty="0" smtClean="0"/>
              <a:t> et al , PRL 101, 037208 (2008)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820" y="2933945"/>
            <a:ext cx="3285365" cy="1066800"/>
          </a:xfrm>
        </p:spPr>
        <p:txBody>
          <a:bodyPr>
            <a:noAutofit/>
          </a:bodyPr>
          <a:lstStyle/>
          <a:p>
            <a:r>
              <a:rPr lang="en-US" altLang="zh-TW" sz="7200" b="1" dirty="0" smtClean="0"/>
              <a:t>Models</a:t>
            </a:r>
            <a:endParaRPr lang="zh-TW" alt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owner\Desktop\NetDraw\Multi\Paper\icsee-58g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2190" y="593685"/>
            <a:ext cx="2636785" cy="15955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25" y="593685"/>
            <a:ext cx="8229600" cy="675075"/>
          </a:xfrm>
        </p:spPr>
        <p:txBody>
          <a:bodyPr>
            <a:noAutofit/>
          </a:bodyPr>
          <a:lstStyle/>
          <a:p>
            <a:r>
              <a:rPr lang="en-US" altLang="zh-TW" b="1" dirty="0" smtClean="0"/>
              <a:t>The model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59"/>
            <a:ext cx="8892480" cy="5895656"/>
          </a:xfrm>
        </p:spPr>
        <p:txBody>
          <a:bodyPr>
            <a:normAutofit/>
          </a:bodyPr>
          <a:lstStyle/>
          <a:p>
            <a:r>
              <a:rPr lang="en-US" altLang="zh-TW" sz="2600" i="1" dirty="0" smtClean="0"/>
              <a:t>N</a:t>
            </a:r>
            <a:r>
              <a:rPr lang="en-US" altLang="zh-TW" sz="2600" dirty="0" smtClean="0"/>
              <a:t> nodes (</a:t>
            </a:r>
            <a:r>
              <a:rPr lang="en-US" altLang="zh-TW" sz="2600" i="1" dirty="0" err="1" smtClean="0"/>
              <a:t>i</a:t>
            </a:r>
            <a:r>
              <a:rPr lang="en-US" altLang="zh-TW" sz="2600" dirty="0" smtClean="0"/>
              <a:t>, </a:t>
            </a:r>
            <a:r>
              <a:rPr lang="en-US" altLang="zh-TW" sz="2600" i="1" dirty="0" smtClean="0"/>
              <a:t>j</a:t>
            </a:r>
            <a:r>
              <a:rPr lang="en-US" altLang="zh-TW" sz="2600" dirty="0" smtClean="0"/>
              <a:t>, </a:t>
            </a:r>
            <a:r>
              <a:rPr lang="en-US" altLang="zh-TW" sz="2600" i="1" dirty="0" smtClean="0"/>
              <a:t>k</a:t>
            </a:r>
            <a:r>
              <a:rPr lang="en-US" altLang="zh-TW" sz="2600" dirty="0" smtClean="0"/>
              <a:t>…)</a:t>
            </a:r>
          </a:p>
          <a:p>
            <a:r>
              <a:rPr lang="en-US" altLang="zh-TW" sz="2600" i="1" dirty="0" smtClean="0"/>
              <a:t>M</a:t>
            </a:r>
            <a:r>
              <a:rPr lang="en-US" altLang="zh-TW" sz="2600" dirty="0" smtClean="0"/>
              <a:t> communications (</a:t>
            </a:r>
            <a:r>
              <a:rPr lang="el-GR" altLang="zh-TW" sz="2600" i="1" dirty="0" smtClean="0"/>
              <a:t>ν</a:t>
            </a:r>
            <a:r>
              <a:rPr lang="en-US" altLang="zh-TW" sz="2600" i="1" dirty="0" smtClean="0"/>
              <a:t>,..</a:t>
            </a:r>
            <a:r>
              <a:rPr lang="en-US" altLang="zh-TW" sz="2600" dirty="0" smtClean="0"/>
              <a:t>)</a:t>
            </a:r>
          </a:p>
          <a:p>
            <a:pPr>
              <a:buNone/>
            </a:pPr>
            <a:r>
              <a:rPr lang="en-US" altLang="zh-TW" sz="2600" dirty="0" smtClean="0"/>
              <a:t>	each with a </a:t>
            </a:r>
            <a:r>
              <a:rPr lang="en-US" altLang="zh-TW" sz="2600" dirty="0" smtClean="0">
                <a:solidFill>
                  <a:srgbClr val="FF0000"/>
                </a:solidFill>
              </a:rPr>
              <a:t>fixed source </a:t>
            </a:r>
            <a:r>
              <a:rPr lang="en-US" altLang="zh-TW" sz="2600" dirty="0" smtClean="0"/>
              <a:t>and </a:t>
            </a:r>
            <a:r>
              <a:rPr lang="en-US" altLang="zh-TW" sz="2600" dirty="0" smtClean="0">
                <a:solidFill>
                  <a:srgbClr val="FF0000"/>
                </a:solidFill>
              </a:rPr>
              <a:t>destination</a:t>
            </a:r>
            <a:r>
              <a:rPr lang="en-US" altLang="zh-TW" sz="2600" dirty="0" smtClean="0"/>
              <a:t> </a:t>
            </a:r>
          </a:p>
          <a:p>
            <a:r>
              <a:rPr lang="en-US" altLang="zh-TW" sz="2600" dirty="0" smtClean="0"/>
              <a:t>Denote, </a:t>
            </a:r>
            <a:r>
              <a:rPr lang="el-GR" altLang="zh-TW" sz="2600" i="1" dirty="0" smtClean="0"/>
              <a:t>σ</a:t>
            </a:r>
            <a:r>
              <a:rPr lang="en-US" altLang="zh-TW" sz="2600" i="1" baseline="-25000" dirty="0" smtClean="0"/>
              <a:t>j</a:t>
            </a:r>
            <a:r>
              <a:rPr lang="el-GR" altLang="zh-TW" sz="2600" i="1" baseline="30000" dirty="0" smtClean="0"/>
              <a:t>ν</a:t>
            </a:r>
            <a:r>
              <a:rPr lang="en-US" altLang="zh-TW" sz="2600" dirty="0" smtClean="0"/>
              <a:t> = </a:t>
            </a:r>
            <a:r>
              <a:rPr lang="en-US" altLang="zh-TW" sz="26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TW" sz="2600" dirty="0" smtClean="0"/>
              <a:t>  (communication </a:t>
            </a:r>
            <a:r>
              <a:rPr lang="el-GR" altLang="zh-TW" sz="2600" i="1" dirty="0" smtClean="0"/>
              <a:t>ν</a:t>
            </a:r>
            <a:r>
              <a:rPr lang="en-US" altLang="zh-TW" sz="2600" dirty="0" smtClean="0"/>
              <a:t> passes through node </a:t>
            </a:r>
            <a:r>
              <a:rPr lang="en-US" altLang="zh-TW" sz="2600" i="1" dirty="0" smtClean="0"/>
              <a:t>j</a:t>
            </a:r>
            <a:r>
              <a:rPr lang="en-US" altLang="zh-TW" sz="2600" dirty="0" smtClean="0"/>
              <a:t>)</a:t>
            </a:r>
          </a:p>
          <a:p>
            <a:pPr>
              <a:buNone/>
            </a:pPr>
            <a:r>
              <a:rPr lang="en-US" altLang="zh-TW" sz="2600" dirty="0" smtClean="0"/>
              <a:t>		         </a:t>
            </a:r>
            <a:r>
              <a:rPr lang="el-GR" altLang="zh-TW" sz="2600" i="1" dirty="0" smtClean="0"/>
              <a:t>σ</a:t>
            </a:r>
            <a:r>
              <a:rPr lang="en-US" altLang="zh-TW" sz="2600" i="1" baseline="-25000" dirty="0" smtClean="0"/>
              <a:t>j</a:t>
            </a:r>
            <a:r>
              <a:rPr lang="el-GR" altLang="zh-TW" sz="2600" i="1" baseline="30000" dirty="0" smtClean="0"/>
              <a:t>ν</a:t>
            </a:r>
            <a:r>
              <a:rPr lang="en-US" altLang="zh-TW" sz="2600" dirty="0" smtClean="0"/>
              <a:t> = </a:t>
            </a:r>
            <a:r>
              <a:rPr lang="en-US" altLang="zh-TW" sz="2600" dirty="0" smtClean="0">
                <a:latin typeface="Calibri" pitchFamily="34" charset="0"/>
                <a:cs typeface="Calibri" pitchFamily="34" charset="0"/>
              </a:rPr>
              <a:t>0  </a:t>
            </a:r>
            <a:r>
              <a:rPr lang="en-US" altLang="zh-TW" sz="2600" dirty="0" smtClean="0">
                <a:cs typeface="Calibri" pitchFamily="34" charset="0"/>
              </a:rPr>
              <a:t>(otherwise)</a:t>
            </a:r>
            <a:r>
              <a:rPr lang="en-US" altLang="zh-TW" sz="2600" dirty="0" smtClean="0"/>
              <a:t> 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Traffic </a:t>
            </a:r>
            <a:r>
              <a:rPr lang="en-US" altLang="zh-TW" sz="2600" dirty="0" smtClean="0"/>
              <a:t>on </a:t>
            </a:r>
            <a:r>
              <a:rPr lang="en-US" altLang="zh-TW" sz="2600" i="1" dirty="0" smtClean="0"/>
              <a:t>j </a:t>
            </a:r>
            <a:r>
              <a:rPr lang="en-US" altLang="zh-TW" sz="2600" dirty="0" smtClean="0">
                <a:sym typeface="Wingdings" pitchFamily="2" charset="2"/>
              </a:rPr>
              <a:t></a:t>
            </a:r>
            <a:r>
              <a:rPr lang="en-US" altLang="zh-TW" sz="2600" dirty="0" smtClean="0"/>
              <a:t> </a:t>
            </a:r>
            <a:r>
              <a:rPr lang="en-US" altLang="zh-TW" sz="2600" i="1" dirty="0" smtClean="0"/>
              <a:t>I</a:t>
            </a:r>
            <a:r>
              <a:rPr lang="en-US" altLang="zh-TW" sz="2600" i="1" baseline="-25000" dirty="0" smtClean="0"/>
              <a:t>j </a:t>
            </a:r>
            <a:r>
              <a:rPr lang="en-US" altLang="zh-TW" sz="2600" i="1" dirty="0" smtClean="0"/>
              <a:t>=</a:t>
            </a:r>
            <a:r>
              <a:rPr lang="el-GR" altLang="zh-TW" sz="2600" dirty="0" smtClean="0"/>
              <a:t> Σ</a:t>
            </a:r>
            <a:r>
              <a:rPr lang="en-US" altLang="zh-TW" sz="2600" i="1" baseline="-25000" dirty="0" smtClean="0"/>
              <a:t>ν</a:t>
            </a:r>
            <a:r>
              <a:rPr lang="el-GR" altLang="zh-TW" sz="2600" i="1" dirty="0" smtClean="0"/>
              <a:t> σ</a:t>
            </a:r>
            <a:r>
              <a:rPr lang="en-US" altLang="zh-TW" sz="2600" i="1" baseline="-25000" dirty="0" smtClean="0"/>
              <a:t>j</a:t>
            </a:r>
            <a:r>
              <a:rPr lang="el-GR" altLang="zh-TW" sz="2600" i="1" baseline="30000" dirty="0" smtClean="0"/>
              <a:t>ν</a:t>
            </a:r>
            <a:endParaRPr lang="en-US" altLang="zh-TW" sz="2600" i="1" baseline="30000" dirty="0" smtClean="0"/>
          </a:p>
          <a:p>
            <a:endParaRPr lang="en-US" altLang="zh-TW" sz="2600" i="1" dirty="0" smtClean="0"/>
          </a:p>
          <a:p>
            <a:r>
              <a:rPr lang="en-US" altLang="zh-TW" sz="2600" dirty="0" smtClean="0"/>
              <a:t>Find </a:t>
            </a:r>
            <a:r>
              <a:rPr lang="en-US" altLang="zh-TW" sz="2600" dirty="0" smtClean="0">
                <a:solidFill>
                  <a:srgbClr val="FF0000"/>
                </a:solidFill>
              </a:rPr>
              <a:t>path configuration which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globally</a:t>
            </a:r>
            <a:r>
              <a:rPr lang="en-US" altLang="zh-TW" sz="2600" dirty="0" smtClean="0">
                <a:solidFill>
                  <a:srgbClr val="FF0000"/>
                </a:solidFill>
              </a:rPr>
              <a:t> minimizes </a:t>
            </a:r>
            <a:endParaRPr lang="en-US" altLang="zh-TW" sz="26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2600" i="1" dirty="0" smtClean="0">
                <a:solidFill>
                  <a:srgbClr val="FF0000"/>
                </a:solidFill>
              </a:rPr>
              <a:t>	H</a:t>
            </a:r>
            <a:r>
              <a:rPr lang="en-US" altLang="zh-TW" sz="2600" dirty="0" smtClean="0">
                <a:solidFill>
                  <a:srgbClr val="FF0000"/>
                </a:solidFill>
              </a:rPr>
              <a:t>=</a:t>
            </a:r>
            <a:r>
              <a:rPr lang="el-GR" altLang="zh-TW" sz="2600" dirty="0" smtClean="0">
                <a:solidFill>
                  <a:srgbClr val="FF0000"/>
                </a:solidFill>
              </a:rPr>
              <a:t>Σ</a:t>
            </a:r>
            <a:r>
              <a:rPr lang="en-US" altLang="zh-TW" sz="2600" i="1" baseline="-25000" dirty="0" smtClean="0">
                <a:solidFill>
                  <a:srgbClr val="FF0000"/>
                </a:solidFill>
              </a:rPr>
              <a:t>j</a:t>
            </a:r>
            <a:r>
              <a:rPr lang="en-US" altLang="zh-TW" sz="2600" dirty="0" smtClean="0">
                <a:solidFill>
                  <a:srgbClr val="FF0000"/>
                </a:solidFill>
              </a:rPr>
              <a:t> (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TW" sz="2600" dirty="0" smtClean="0">
                <a:solidFill>
                  <a:srgbClr val="FF0000"/>
                </a:solidFill>
              </a:rPr>
              <a:t>)</a:t>
            </a:r>
            <a:r>
              <a:rPr lang="el-GR" altLang="zh-TW" sz="2600" i="1" baseline="70000" dirty="0" smtClean="0">
                <a:solidFill>
                  <a:srgbClr val="FF0000"/>
                </a:solidFill>
              </a:rPr>
              <a:t>γ</a:t>
            </a:r>
            <a:r>
              <a:rPr lang="en-US" altLang="zh-TW" sz="2600" i="1" baseline="70000" dirty="0" smtClean="0">
                <a:solidFill>
                  <a:srgbClr val="FF0000"/>
                </a:solidFill>
              </a:rPr>
              <a:t>  	</a:t>
            </a:r>
            <a:r>
              <a:rPr lang="en-US" altLang="zh-TW" sz="2600" dirty="0" smtClean="0">
                <a:solidFill>
                  <a:srgbClr val="FF0000"/>
                </a:solidFill>
              </a:rPr>
              <a:t>or  	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H</a:t>
            </a:r>
            <a:r>
              <a:rPr lang="en-US" altLang="zh-TW" sz="2600" dirty="0" smtClean="0">
                <a:solidFill>
                  <a:srgbClr val="FF0000"/>
                </a:solidFill>
              </a:rPr>
              <a:t>=</a:t>
            </a:r>
            <a:r>
              <a:rPr lang="el-GR" altLang="zh-TW" sz="2600" dirty="0" smtClean="0">
                <a:solidFill>
                  <a:srgbClr val="FF0000"/>
                </a:solidFill>
              </a:rPr>
              <a:t>Σ</a:t>
            </a:r>
            <a:r>
              <a:rPr lang="en-US" altLang="zh-TW" sz="2600" baseline="-25000" dirty="0" smtClean="0">
                <a:solidFill>
                  <a:srgbClr val="FF0000"/>
                </a:solidFill>
              </a:rPr>
              <a:t>(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TW" sz="2600" baseline="-25000" dirty="0" smtClean="0">
                <a:solidFill>
                  <a:srgbClr val="FF0000"/>
                </a:solidFill>
              </a:rPr>
              <a:t>)</a:t>
            </a:r>
            <a:r>
              <a:rPr lang="en-US" altLang="zh-TW" sz="2600" dirty="0" smtClean="0">
                <a:solidFill>
                  <a:srgbClr val="FF0000"/>
                </a:solidFill>
              </a:rPr>
              <a:t> (</a:t>
            </a:r>
            <a:r>
              <a:rPr lang="en-US" altLang="zh-TW" sz="26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TW" sz="2600" dirty="0" smtClean="0">
                <a:solidFill>
                  <a:srgbClr val="FF0000"/>
                </a:solidFill>
              </a:rPr>
              <a:t>)</a:t>
            </a:r>
            <a:r>
              <a:rPr lang="el-GR" altLang="zh-TW" sz="2600" i="1" baseline="70000" dirty="0" smtClean="0">
                <a:solidFill>
                  <a:srgbClr val="FF0000"/>
                </a:solidFill>
              </a:rPr>
              <a:t>γ</a:t>
            </a:r>
            <a:r>
              <a:rPr lang="en-US" altLang="zh-TW" sz="2600" i="1" baseline="70000" dirty="0" smtClean="0">
                <a:solidFill>
                  <a:srgbClr val="FF0000"/>
                </a:solidFill>
              </a:rPr>
              <a:t> 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l-GR" altLang="zh-TW" sz="2600" dirty="0" smtClean="0">
                <a:solidFill>
                  <a:srgbClr val="0070C0"/>
                </a:solidFill>
              </a:rPr>
              <a:t>γ</a:t>
            </a:r>
            <a:r>
              <a:rPr lang="en-US" altLang="zh-TW" sz="2600" dirty="0" smtClean="0">
                <a:solidFill>
                  <a:srgbClr val="0070C0"/>
                </a:solidFill>
              </a:rPr>
              <a:t> &gt;1 repulsion </a:t>
            </a:r>
            <a:r>
              <a:rPr lang="en-US" altLang="zh-TW" sz="2600" dirty="0" smtClean="0"/>
              <a:t>(between com.) </a:t>
            </a:r>
            <a:r>
              <a:rPr lang="en-US" altLang="zh-TW" sz="2600" dirty="0" smtClean="0">
                <a:sym typeface="Wingdings" pitchFamily="2" charset="2"/>
              </a:rPr>
              <a:t></a:t>
            </a:r>
            <a:r>
              <a:rPr lang="en-US" altLang="zh-TW" sz="2600" dirty="0" smtClean="0"/>
              <a:t> avoid congestion</a:t>
            </a:r>
          </a:p>
          <a:p>
            <a:pPr>
              <a:buFontTx/>
              <a:buChar char="-"/>
            </a:pPr>
            <a:r>
              <a:rPr lang="el-GR" altLang="zh-TW" sz="2600" dirty="0" smtClean="0">
                <a:solidFill>
                  <a:srgbClr val="0070C0"/>
                </a:solidFill>
              </a:rPr>
              <a:t>γ</a:t>
            </a:r>
            <a:r>
              <a:rPr lang="en-US" altLang="zh-TW" sz="2600" dirty="0" smtClean="0">
                <a:solidFill>
                  <a:srgbClr val="0070C0"/>
                </a:solidFill>
              </a:rPr>
              <a:t> &lt;1 attraction </a:t>
            </a:r>
            <a:r>
              <a:rPr lang="en-US" altLang="zh-TW" sz="2600" dirty="0" smtClean="0">
                <a:sym typeface="Wingdings" pitchFamily="2" charset="2"/>
              </a:rPr>
              <a:t></a:t>
            </a:r>
            <a:r>
              <a:rPr lang="en-US" altLang="zh-TW" sz="2600" dirty="0" smtClean="0"/>
              <a:t> aggregate traffic (to </a:t>
            </a:r>
            <a:r>
              <a:rPr lang="en-US" altLang="zh-TW" sz="2600" dirty="0" smtClean="0">
                <a:sym typeface="Symbol"/>
              </a:rPr>
              <a:t></a:t>
            </a:r>
            <a:r>
              <a:rPr lang="en-US" altLang="zh-TW" sz="2600" dirty="0" smtClean="0"/>
              <a:t> idle nodes)</a:t>
            </a:r>
          </a:p>
          <a:p>
            <a:pPr>
              <a:buFontTx/>
              <a:buChar char="-"/>
            </a:pPr>
            <a:r>
              <a:rPr lang="el-GR" altLang="zh-TW" sz="2600" dirty="0" smtClean="0">
                <a:solidFill>
                  <a:srgbClr val="0070C0"/>
                </a:solidFill>
              </a:rPr>
              <a:t>γ</a:t>
            </a:r>
            <a:r>
              <a:rPr lang="en-US" altLang="zh-TW" sz="2600" dirty="0" smtClean="0">
                <a:solidFill>
                  <a:srgbClr val="0070C0"/>
                </a:solidFill>
              </a:rPr>
              <a:t> =1 no interaction</a:t>
            </a:r>
            <a:r>
              <a:rPr lang="en-US" altLang="zh-TW" sz="2600" dirty="0" smtClean="0"/>
              <a:t>,  </a:t>
            </a:r>
            <a:r>
              <a:rPr lang="en-US" altLang="zh-TW" sz="2600" i="1" dirty="0" smtClean="0"/>
              <a:t>H</a:t>
            </a:r>
            <a:r>
              <a:rPr lang="en-US" altLang="zh-TW" sz="2600" dirty="0" smtClean="0"/>
              <a:t>=</a:t>
            </a:r>
            <a:r>
              <a:rPr lang="el-GR" altLang="zh-TW" sz="2600" dirty="0" smtClean="0"/>
              <a:t>Σ</a:t>
            </a:r>
            <a:r>
              <a:rPr lang="en-US" altLang="zh-TW" sz="2600" i="1" baseline="-25000" dirty="0" smtClean="0"/>
              <a:t>ν j</a:t>
            </a:r>
            <a:r>
              <a:rPr lang="en-US" altLang="zh-TW" sz="2600" dirty="0" smtClean="0"/>
              <a:t> </a:t>
            </a:r>
            <a:r>
              <a:rPr lang="el-GR" altLang="zh-TW" sz="2600" i="1" dirty="0" smtClean="0"/>
              <a:t>σ</a:t>
            </a:r>
            <a:r>
              <a:rPr lang="en-US" altLang="zh-TW" sz="2600" i="1" baseline="-25000" dirty="0" smtClean="0"/>
              <a:t>j</a:t>
            </a:r>
            <a:r>
              <a:rPr lang="el-GR" altLang="zh-TW" sz="2600" i="1" baseline="30000" dirty="0" smtClean="0"/>
              <a:t>ν</a:t>
            </a:r>
            <a:r>
              <a:rPr lang="en-US" altLang="zh-TW" sz="2600" dirty="0" smtClean="0"/>
              <a:t> </a:t>
            </a:r>
            <a:r>
              <a:rPr lang="en-US" altLang="zh-TW" sz="2600" dirty="0" smtClean="0">
                <a:sym typeface="Wingdings" pitchFamily="2" charset="2"/>
              </a:rPr>
              <a:t></a:t>
            </a:r>
            <a:r>
              <a:rPr lang="en-US" altLang="zh-TW" sz="2600" dirty="0" smtClean="0"/>
              <a:t> shortest path routing</a:t>
            </a:r>
            <a:endParaRPr lang="en-US" altLang="zh-TW" sz="26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07115" y="1583795"/>
            <a:ext cx="3208433" cy="4707483"/>
            <a:chOff x="5283285" y="1430960"/>
            <a:chExt cx="3208433" cy="4707483"/>
          </a:xfrm>
        </p:grpSpPr>
        <p:sp>
          <p:nvSpPr>
            <p:cNvPr id="18" name="Arc 17"/>
            <p:cNvSpPr/>
            <p:nvPr/>
          </p:nvSpPr>
          <p:spPr>
            <a:xfrm rot="4811004">
              <a:off x="4991446" y="1722799"/>
              <a:ext cx="2719951" cy="2136274"/>
            </a:xfrm>
            <a:prstGeom prst="arc">
              <a:avLst>
                <a:gd name="adj1" fmla="val 18225679"/>
                <a:gd name="adj2" fmla="val 20758163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Arc 18"/>
            <p:cNvSpPr/>
            <p:nvPr/>
          </p:nvSpPr>
          <p:spPr>
            <a:xfrm rot="7018979" flipH="1" flipV="1">
              <a:off x="6180247" y="3931876"/>
              <a:ext cx="2502096" cy="1911038"/>
            </a:xfrm>
            <a:prstGeom prst="arc">
              <a:avLst>
                <a:gd name="adj1" fmla="val 18225679"/>
                <a:gd name="adj2" fmla="val 20669156"/>
              </a:avLst>
            </a:prstGeom>
            <a:ln w="952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37185" y="2888940"/>
              <a:ext cx="2254533" cy="1314437"/>
              <a:chOff x="6237185" y="2888940"/>
              <a:chExt cx="2254533" cy="131443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6867255" y="4014065"/>
                <a:ext cx="1260140" cy="0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6867255" y="2978950"/>
                <a:ext cx="0" cy="1035115"/>
              </a:xfrm>
              <a:prstGeom prst="straightConnector1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172400" y="3834045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/>
                  <a:t>I</a:t>
                </a:r>
                <a:r>
                  <a:rPr lang="en-US" altLang="zh-TW" i="1" baseline="-25000" dirty="0" smtClean="0"/>
                  <a:t>j</a:t>
                </a:r>
                <a:endParaRPr lang="zh-TW" altLang="en-US" i="1" dirty="0"/>
              </a:p>
            </p:txBody>
          </p:sp>
          <p:cxnSp>
            <p:nvCxnSpPr>
              <p:cNvPr id="21" name="Straight Connector 20"/>
              <p:cNvCxnSpPr>
                <a:stCxn id="18" idx="2"/>
              </p:cNvCxnSpPr>
              <p:nvPr/>
            </p:nvCxnSpPr>
            <p:spPr>
              <a:xfrm flipV="1">
                <a:off x="6891487" y="3338990"/>
                <a:ext cx="785858" cy="673715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17305" y="293394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&gt;1</a:t>
                </a:r>
                <a:endParaRPr lang="zh-TW" altLang="en-US" sz="1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677345" y="3519010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&lt;1</a:t>
                </a:r>
                <a:endParaRPr lang="zh-TW" altLang="en-US" sz="1400" i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77345" y="3203975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TW" sz="1400" dirty="0" smtClean="0"/>
                  <a:t>γ</a:t>
                </a:r>
                <a:r>
                  <a:rPr lang="en-US" altLang="zh-TW" sz="1400" dirty="0" smtClean="0"/>
                  <a:t> =1</a:t>
                </a:r>
                <a:endParaRPr lang="zh-TW" altLang="en-US" sz="1400" i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37185" y="2888940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cost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15" y="1178750"/>
            <a:ext cx="8712460" cy="6615735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Optimal </a:t>
            </a:r>
            <a:r>
              <a:rPr lang="en-US" altLang="zh-TW" sz="2600" dirty="0" smtClean="0">
                <a:solidFill>
                  <a:srgbClr val="FF0000"/>
                </a:solidFill>
              </a:rPr>
              <a:t>path configuration is static </a:t>
            </a:r>
            <a:r>
              <a:rPr lang="en-US" altLang="zh-TW" sz="2600" dirty="0" smtClean="0">
                <a:sym typeface="Wingdings" pitchFamily="2" charset="2"/>
              </a:rPr>
              <a:t></a:t>
            </a:r>
            <a:r>
              <a:rPr lang="en-US" altLang="zh-TW" sz="26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TW" sz="2600" dirty="0" smtClean="0"/>
              <a:t>fine when the source and destination have </a:t>
            </a:r>
            <a:r>
              <a:rPr lang="en-US" altLang="zh-TW" sz="2600" dirty="0" smtClean="0">
                <a:solidFill>
                  <a:srgbClr val="FF0000"/>
                </a:solidFill>
              </a:rPr>
              <a:t>steady traffic</a:t>
            </a:r>
            <a:r>
              <a:rPr lang="en-US" altLang="zh-TW" sz="2600" dirty="0" smtClean="0"/>
              <a:t>:  p2p file sharing, traffic between subway stations….</a:t>
            </a:r>
            <a:endParaRPr lang="en-US" altLang="zh-TW" sz="1200" dirty="0" smtClean="0"/>
          </a:p>
          <a:p>
            <a:r>
              <a:rPr lang="en-US" altLang="zh-TW" sz="2600" dirty="0" smtClean="0"/>
              <a:t>Routing problems generally involve </a:t>
            </a:r>
            <a:r>
              <a:rPr lang="en-US" altLang="zh-TW" sz="2600" dirty="0" smtClean="0">
                <a:solidFill>
                  <a:srgbClr val="FF0000"/>
                </a:solidFill>
              </a:rPr>
              <a:t>dynamics, </a:t>
            </a:r>
            <a:r>
              <a:rPr lang="en-US" altLang="zh-TW" sz="2600" dirty="0" smtClean="0"/>
              <a:t> current model is only a </a:t>
            </a:r>
            <a:r>
              <a:rPr lang="en-US" altLang="zh-TW" sz="2600" dirty="0" smtClean="0">
                <a:solidFill>
                  <a:srgbClr val="FF0000"/>
                </a:solidFill>
              </a:rPr>
              <a:t>simplified representation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To include temporal traffic in the same framework</a:t>
            </a:r>
            <a:r>
              <a:rPr lang="en-US" altLang="zh-TW" sz="2600" dirty="0" smtClean="0"/>
              <a:t> use </a:t>
            </a:r>
            <a:r>
              <a:rPr lang="en-US" altLang="zh-TW" sz="2600" dirty="0" smtClean="0">
                <a:solidFill>
                  <a:srgbClr val="FF0000"/>
                </a:solidFill>
              </a:rPr>
              <a:t>space-time network </a:t>
            </a:r>
            <a:endParaRPr lang="en-US" altLang="zh-TW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59338" y="4382976"/>
            <a:ext cx="8476838" cy="2078850"/>
            <a:chOff x="476545" y="4779150"/>
            <a:chExt cx="8476838" cy="2078850"/>
          </a:xfrm>
        </p:grpSpPr>
        <p:grpSp>
          <p:nvGrpSpPr>
            <p:cNvPr id="2" name="Group 4"/>
            <p:cNvGrpSpPr/>
            <p:nvPr/>
          </p:nvGrpSpPr>
          <p:grpSpPr>
            <a:xfrm>
              <a:off x="476545" y="5409220"/>
              <a:ext cx="3029510" cy="990110"/>
              <a:chOff x="1511660" y="3203975"/>
              <a:chExt cx="3029510" cy="9901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691680" y="360902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411760" y="347400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51820" y="392405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671900" y="360902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11660" y="3744035"/>
                <a:ext cx="5565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/>
                  <a:t>source</a:t>
                </a:r>
                <a:endParaRPr lang="zh-TW" altLang="en-US" sz="1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6905" y="3789040"/>
                <a:ext cx="8242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/>
                  <a:t>destination</a:t>
                </a:r>
                <a:endParaRPr lang="zh-TW" altLang="en-US" sz="10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366755" y="3879050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31840" y="3383995"/>
                <a:ext cx="180020" cy="18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Straight Connector 13"/>
              <p:cNvCxnSpPr>
                <a:stCxn id="10" idx="0"/>
                <a:endCxn id="12" idx="2"/>
              </p:cNvCxnSpPr>
              <p:nvPr/>
            </p:nvCxnSpPr>
            <p:spPr>
              <a:xfrm>
                <a:off x="1789942" y="3744035"/>
                <a:ext cx="576813" cy="225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6"/>
                <a:endCxn id="7" idx="2"/>
              </p:cNvCxnSpPr>
              <p:nvPr/>
            </p:nvCxnSpPr>
            <p:spPr>
              <a:xfrm flipV="1">
                <a:off x="1871700" y="3564015"/>
                <a:ext cx="540060" cy="13501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5"/>
                <a:endCxn id="8" idx="1"/>
              </p:cNvCxnSpPr>
              <p:nvPr/>
            </p:nvCxnSpPr>
            <p:spPr>
              <a:xfrm>
                <a:off x="2565417" y="3627662"/>
                <a:ext cx="412766" cy="322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3131840" y="3762677"/>
                <a:ext cx="566423" cy="2513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2" idx="5"/>
              </p:cNvCxnSpPr>
              <p:nvPr/>
            </p:nvCxnSpPr>
            <p:spPr>
              <a:xfrm>
                <a:off x="2520412" y="4032707"/>
                <a:ext cx="116373" cy="16137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6" idx="0"/>
              </p:cNvCxnSpPr>
              <p:nvPr/>
            </p:nvCxnSpPr>
            <p:spPr>
              <a:xfrm flipV="1">
                <a:off x="1781690" y="3474005"/>
                <a:ext cx="180020" cy="13501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2" idx="6"/>
              </p:cNvCxnSpPr>
              <p:nvPr/>
            </p:nvCxnSpPr>
            <p:spPr>
              <a:xfrm>
                <a:off x="2546775" y="3969060"/>
                <a:ext cx="13501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7" idx="6"/>
                <a:endCxn id="13" idx="2"/>
              </p:cNvCxnSpPr>
              <p:nvPr/>
            </p:nvCxnSpPr>
            <p:spPr>
              <a:xfrm flipV="1">
                <a:off x="2591780" y="3474005"/>
                <a:ext cx="540060" cy="9001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8" idx="5"/>
              </p:cNvCxnSpPr>
              <p:nvPr/>
            </p:nvCxnSpPr>
            <p:spPr>
              <a:xfrm>
                <a:off x="3105477" y="4077712"/>
                <a:ext cx="251388" cy="11637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3" idx="0"/>
              </p:cNvCxnSpPr>
              <p:nvPr/>
            </p:nvCxnSpPr>
            <p:spPr>
              <a:xfrm flipV="1">
                <a:off x="3221850" y="3203975"/>
                <a:ext cx="135015" cy="1800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" idx="6"/>
                <a:endCxn id="9" idx="1"/>
              </p:cNvCxnSpPr>
              <p:nvPr/>
            </p:nvCxnSpPr>
            <p:spPr>
              <a:xfrm>
                <a:off x="3311860" y="3474005"/>
                <a:ext cx="386403" cy="161378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9" idx="6"/>
              </p:cNvCxnSpPr>
              <p:nvPr/>
            </p:nvCxnSpPr>
            <p:spPr>
              <a:xfrm flipV="1">
                <a:off x="3851920" y="3564015"/>
                <a:ext cx="180020" cy="13501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376645" y="5364215"/>
              <a:ext cx="31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 err="1" smtClean="0"/>
                <a:t>i</a:t>
              </a:r>
              <a:endParaRPr lang="zh-TW" altLang="en-US" sz="14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6625" y="6309320"/>
              <a:ext cx="31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 smtClean="0"/>
                <a:t>j</a:t>
              </a:r>
              <a:endParaRPr lang="zh-TW" altLang="en-US" sz="14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6695" y="6354325"/>
              <a:ext cx="31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 smtClean="0"/>
                <a:t>k</a:t>
              </a:r>
              <a:endParaRPr lang="zh-TW" altLang="en-US" sz="1400" i="1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4211960" y="5454225"/>
              <a:ext cx="585065" cy="585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Group 119"/>
            <p:cNvGrpSpPr/>
            <p:nvPr/>
          </p:nvGrpSpPr>
          <p:grpSpPr>
            <a:xfrm>
              <a:off x="5202070" y="4779150"/>
              <a:ext cx="2925325" cy="1747937"/>
              <a:chOff x="5202070" y="4779150"/>
              <a:chExt cx="2925325" cy="1747937"/>
            </a:xfrm>
          </p:grpSpPr>
          <p:grpSp>
            <p:nvGrpSpPr>
              <p:cNvPr id="27" name="Group 91"/>
              <p:cNvGrpSpPr/>
              <p:nvPr/>
            </p:nvGrpSpPr>
            <p:grpSpPr>
              <a:xfrm>
                <a:off x="5202070" y="4779150"/>
                <a:ext cx="2925325" cy="1747937"/>
                <a:chOff x="5157065" y="4824155"/>
                <a:chExt cx="2925325" cy="1747937"/>
              </a:xfrm>
            </p:grpSpPr>
            <p:grpSp>
              <p:nvGrpSpPr>
                <p:cNvPr id="28" name="Group 36"/>
                <p:cNvGrpSpPr/>
                <p:nvPr/>
              </p:nvGrpSpPr>
              <p:grpSpPr>
                <a:xfrm>
                  <a:off x="6012160" y="4869160"/>
                  <a:ext cx="180020" cy="1620180"/>
                  <a:chOff x="5427095" y="4869160"/>
                  <a:chExt cx="180020" cy="1620180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5427095" y="630932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5427095" y="594928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5427095" y="558924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5427095" y="522920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5427095" y="486916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7" name="Group 37"/>
                <p:cNvGrpSpPr/>
                <p:nvPr/>
              </p:nvGrpSpPr>
              <p:grpSpPr>
                <a:xfrm>
                  <a:off x="6642230" y="4869160"/>
                  <a:ext cx="180020" cy="1620180"/>
                  <a:chOff x="5427095" y="4869160"/>
                  <a:chExt cx="180020" cy="162018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5427095" y="630932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427095" y="594928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427095" y="558924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5427095" y="522920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5427095" y="486916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8" name="Group 43"/>
                <p:cNvGrpSpPr/>
                <p:nvPr/>
              </p:nvGrpSpPr>
              <p:grpSpPr>
                <a:xfrm>
                  <a:off x="7272300" y="4869160"/>
                  <a:ext cx="180020" cy="1620180"/>
                  <a:chOff x="5427095" y="4869160"/>
                  <a:chExt cx="180020" cy="1620180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5427095" y="630932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5427095" y="594928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5427095" y="558924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5427095" y="522920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5427095" y="486916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5427095" y="5904275"/>
                  <a:ext cx="5565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00" dirty="0" smtClean="0"/>
                    <a:t>source</a:t>
                  </a:r>
                  <a:endParaRPr lang="zh-TW" altLang="en-US" sz="10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157065" y="4824155"/>
                  <a:ext cx="82426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00" dirty="0" smtClean="0"/>
                    <a:t>destination</a:t>
                  </a:r>
                  <a:endParaRPr lang="zh-TW" altLang="en-US" sz="10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652120" y="5499230"/>
                  <a:ext cx="2375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i="1" dirty="0" err="1" smtClean="0"/>
                    <a:t>i</a:t>
                  </a:r>
                  <a:endParaRPr lang="zh-TW" altLang="en-US" sz="1400" i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5652120" y="5139190"/>
                  <a:ext cx="279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i="1" dirty="0" err="1" smtClean="0"/>
                    <a:t>k</a:t>
                  </a:r>
                  <a:endParaRPr lang="zh-TW" altLang="en-US" sz="1400" i="1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697125" y="6264315"/>
                  <a:ext cx="2375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i="1" dirty="0" smtClean="0"/>
                    <a:t>j</a:t>
                  </a:r>
                  <a:endParaRPr lang="zh-TW" altLang="en-US" sz="1400" i="1" dirty="0"/>
                </a:p>
              </p:txBody>
            </p:sp>
            <p:cxnSp>
              <p:nvCxnSpPr>
                <p:cNvPr id="56" name="Straight Connector 55"/>
                <p:cNvCxnSpPr>
                  <a:stCxn id="33" idx="5"/>
                  <a:endCxn id="39" idx="2"/>
                </p:cNvCxnSpPr>
                <p:nvPr/>
              </p:nvCxnSpPr>
              <p:spPr>
                <a:xfrm>
                  <a:off x="6165817" y="6102937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33" idx="5"/>
                  <a:endCxn id="41" idx="3"/>
                </p:cNvCxnSpPr>
                <p:nvPr/>
              </p:nvCxnSpPr>
              <p:spPr>
                <a:xfrm flipV="1">
                  <a:off x="6165817" y="5742897"/>
                  <a:ext cx="502776" cy="36004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34" idx="6"/>
                  <a:endCxn id="42" idx="3"/>
                </p:cNvCxnSpPr>
                <p:nvPr/>
              </p:nvCxnSpPr>
              <p:spPr>
                <a:xfrm flipV="1">
                  <a:off x="6192180" y="5382857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1" idx="7"/>
                  <a:endCxn id="48" idx="2"/>
                </p:cNvCxnSpPr>
                <p:nvPr/>
              </p:nvCxnSpPr>
              <p:spPr>
                <a:xfrm flipV="1">
                  <a:off x="6795887" y="5319210"/>
                  <a:ext cx="476413" cy="29639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62"/>
                <p:cNvGrpSpPr/>
                <p:nvPr/>
              </p:nvGrpSpPr>
              <p:grpSpPr>
                <a:xfrm>
                  <a:off x="7902370" y="4869160"/>
                  <a:ext cx="180020" cy="1620180"/>
                  <a:chOff x="5427095" y="4869160"/>
                  <a:chExt cx="180020" cy="162018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5427095" y="630932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5427095" y="594928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5427095" y="558924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5427095" y="522920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5427095" y="4869160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70" name="Straight Connector 69"/>
                <p:cNvCxnSpPr>
                  <a:stCxn id="48" idx="7"/>
                  <a:endCxn id="68" idx="2"/>
                </p:cNvCxnSpPr>
                <p:nvPr/>
              </p:nvCxnSpPr>
              <p:spPr>
                <a:xfrm flipV="1">
                  <a:off x="7425957" y="4959170"/>
                  <a:ext cx="476413" cy="29639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47" idx="6"/>
                  <a:endCxn id="67" idx="3"/>
                </p:cNvCxnSpPr>
                <p:nvPr/>
              </p:nvCxnSpPr>
              <p:spPr>
                <a:xfrm flipV="1">
                  <a:off x="7452320" y="5382857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42" idx="7"/>
                  <a:endCxn id="49" idx="2"/>
                </p:cNvCxnSpPr>
                <p:nvPr/>
              </p:nvCxnSpPr>
              <p:spPr>
                <a:xfrm flipV="1">
                  <a:off x="6795887" y="4959170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35" idx="7"/>
                  <a:endCxn id="43" idx="2"/>
                </p:cNvCxnSpPr>
                <p:nvPr/>
              </p:nvCxnSpPr>
              <p:spPr>
                <a:xfrm flipV="1">
                  <a:off x="6165817" y="4959170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40" idx="6"/>
                  <a:endCxn id="47" idx="3"/>
                </p:cNvCxnSpPr>
                <p:nvPr/>
              </p:nvCxnSpPr>
              <p:spPr>
                <a:xfrm flipV="1">
                  <a:off x="6822250" y="5742897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46" idx="7"/>
                  <a:endCxn id="66" idx="2"/>
                </p:cNvCxnSpPr>
                <p:nvPr/>
              </p:nvCxnSpPr>
              <p:spPr>
                <a:xfrm flipV="1">
                  <a:off x="7425957" y="5679250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40" idx="5"/>
                  <a:endCxn id="45" idx="2"/>
                </p:cNvCxnSpPr>
                <p:nvPr/>
              </p:nvCxnSpPr>
              <p:spPr>
                <a:xfrm>
                  <a:off x="6795887" y="6102937"/>
                  <a:ext cx="476413" cy="296393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>
                  <a:stCxn id="46" idx="5"/>
                  <a:endCxn id="64" idx="5"/>
                </p:cNvCxnSpPr>
                <p:nvPr/>
              </p:nvCxnSpPr>
              <p:spPr>
                <a:xfrm>
                  <a:off x="7425957" y="6102937"/>
                  <a:ext cx="630070" cy="360040"/>
                </a:xfrm>
                <a:prstGeom prst="line">
                  <a:avLst/>
                </a:prstGeom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>
                <a:stCxn id="34" idx="5"/>
                <a:endCxn id="40" idx="1"/>
              </p:cNvCxnSpPr>
              <p:nvPr/>
            </p:nvCxnSpPr>
            <p:spPr>
              <a:xfrm>
                <a:off x="6210822" y="5697892"/>
                <a:ext cx="502776" cy="232746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35" idx="6"/>
                <a:endCxn id="41" idx="7"/>
              </p:cNvCxnSpPr>
              <p:nvPr/>
            </p:nvCxnSpPr>
            <p:spPr>
              <a:xfrm>
                <a:off x="6237185" y="5274205"/>
                <a:ext cx="603707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36" idx="5"/>
                <a:endCxn id="42" idx="6"/>
              </p:cNvCxnSpPr>
              <p:nvPr/>
            </p:nvCxnSpPr>
            <p:spPr>
              <a:xfrm>
                <a:off x="6210822" y="4977812"/>
                <a:ext cx="65643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43" idx="6"/>
                <a:endCxn id="48" idx="1"/>
              </p:cNvCxnSpPr>
              <p:nvPr/>
            </p:nvCxnSpPr>
            <p:spPr>
              <a:xfrm>
                <a:off x="6867255" y="4914165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9" idx="6"/>
                <a:endCxn id="67" idx="0"/>
              </p:cNvCxnSpPr>
              <p:nvPr/>
            </p:nvCxnSpPr>
            <p:spPr>
              <a:xfrm>
                <a:off x="7497325" y="4914165"/>
                <a:ext cx="540060" cy="270030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42" idx="6"/>
                <a:endCxn id="47" idx="1"/>
              </p:cNvCxnSpPr>
              <p:nvPr/>
            </p:nvCxnSpPr>
            <p:spPr>
              <a:xfrm>
                <a:off x="6867255" y="5274205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48" idx="5"/>
                <a:endCxn id="66" idx="2"/>
              </p:cNvCxnSpPr>
              <p:nvPr/>
            </p:nvCxnSpPr>
            <p:spPr>
              <a:xfrm>
                <a:off x="7470962" y="5337852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41" idx="5"/>
                <a:endCxn id="46" idx="2"/>
              </p:cNvCxnSpPr>
              <p:nvPr/>
            </p:nvCxnSpPr>
            <p:spPr>
              <a:xfrm>
                <a:off x="6840892" y="5697892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47" idx="5"/>
                <a:endCxn id="65" idx="2"/>
              </p:cNvCxnSpPr>
              <p:nvPr/>
            </p:nvCxnSpPr>
            <p:spPr>
              <a:xfrm>
                <a:off x="7470962" y="5697892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40" idx="3"/>
                <a:endCxn id="32" idx="6"/>
              </p:cNvCxnSpPr>
              <p:nvPr/>
            </p:nvCxnSpPr>
            <p:spPr>
              <a:xfrm flipH="1">
                <a:off x="6237185" y="6057932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46" idx="3"/>
                <a:endCxn id="39" idx="6"/>
              </p:cNvCxnSpPr>
              <p:nvPr/>
            </p:nvCxnSpPr>
            <p:spPr>
              <a:xfrm flipH="1">
                <a:off x="6867255" y="6057932"/>
                <a:ext cx="476413" cy="296393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65" idx="4"/>
                <a:endCxn id="45" idx="6"/>
              </p:cNvCxnSpPr>
              <p:nvPr/>
            </p:nvCxnSpPr>
            <p:spPr>
              <a:xfrm flipH="1">
                <a:off x="7497325" y="6084295"/>
                <a:ext cx="540060" cy="270030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8172400" y="5274205"/>
              <a:ext cx="780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. . .</a:t>
              </a:r>
              <a:endParaRPr lang="zh-TW" altLang="en-US" sz="3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77145" y="648866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itchFamily="18" charset="0"/>
                  <a:cs typeface="Times New Roman" pitchFamily="18" charset="0"/>
                </a:rPr>
                <a:t>t=</a:t>
              </a:r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62210" y="648866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itchFamily="18" charset="0"/>
                  <a:cs typeface="Times New Roman" pitchFamily="18" charset="0"/>
                </a:rPr>
                <a:t>t=</a:t>
              </a:r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37285" y="648866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itchFamily="18" charset="0"/>
                  <a:cs typeface="Times New Roman" pitchFamily="18" charset="0"/>
                </a:rPr>
                <a:t>t=</a:t>
              </a:r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812360" y="648866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itchFamily="18" charset="0"/>
                  <a:cs typeface="Times New Roman" pitchFamily="18" charset="0"/>
                </a:rPr>
                <a:t>t=</a:t>
              </a:r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206515" y="458670"/>
            <a:ext cx="8229600" cy="9001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Realistic? 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458670"/>
            <a:ext cx="8229600" cy="900100"/>
          </a:xfrm>
        </p:spPr>
        <p:txBody>
          <a:bodyPr/>
          <a:lstStyle/>
          <a:p>
            <a:r>
              <a:rPr lang="en-US" altLang="zh-TW" b="1" dirty="0" smtClean="0"/>
              <a:t>Two scenarios studied</a:t>
            </a:r>
            <a:endParaRPr lang="zh-TW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3830-FDB3-471F-849F-FF66CCFFCF6F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62010" y="1268760"/>
            <a:ext cx="0" cy="47255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662010" y="1043735"/>
            <a:ext cx="4680520" cy="4950260"/>
            <a:chOff x="225025" y="1313765"/>
            <a:chExt cx="4680520" cy="4950260"/>
          </a:xfrm>
        </p:grpSpPr>
        <p:pic>
          <p:nvPicPr>
            <p:cNvPr id="7" name="Picture 2" descr="C:\Users\owner\Desktop\NetDraw\Multi\Paper\icsee-58ga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5065" y="2123855"/>
              <a:ext cx="3645405" cy="220590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51520" y="1313765"/>
              <a:ext cx="4455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ym typeface="Wingdings"/>
                </a:rPr>
                <a:t></a:t>
              </a:r>
              <a:r>
                <a:rPr lang="zh-TW" altLang="en-US" sz="2400" dirty="0" smtClean="0">
                  <a:sym typeface="Wingdings"/>
                </a:rPr>
                <a:t> </a:t>
              </a:r>
              <a:r>
                <a:rPr lang="en-US" altLang="zh-TW" sz="2400" dirty="0" smtClean="0">
                  <a:solidFill>
                    <a:srgbClr val="FF0000"/>
                  </a:solidFill>
                  <a:sym typeface="Wingdings"/>
                </a:rPr>
                <a:t>Ordinary routing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4329100"/>
              <a:ext cx="4455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ym typeface="Wingdings"/>
                </a:rPr>
                <a:t>e.g. internet, p2p networks, transportation (e.g. subway, air traffic), etc.</a:t>
              </a:r>
              <a:endParaRPr lang="zh-TW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5025" y="5679250"/>
              <a:ext cx="4680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[2] C. H. Yeung, D. </a:t>
              </a:r>
              <a:r>
                <a:rPr lang="en-US" altLang="zh-TW" sz="1600" dirty="0" err="1" smtClean="0"/>
                <a:t>Saad</a:t>
              </a:r>
              <a:r>
                <a:rPr lang="en-US" altLang="zh-TW" sz="1600" dirty="0" smtClean="0"/>
                <a:t>, K.Y.M </a:t>
              </a:r>
              <a:r>
                <a:rPr lang="en-US" altLang="zh-TW" sz="1600" dirty="0" smtClean="0"/>
                <a:t>Wong, </a:t>
              </a:r>
              <a:r>
                <a:rPr lang="en-US" altLang="zh-TW" sz="1600" dirty="0"/>
                <a:t>PNAS </a:t>
              </a:r>
              <a:endParaRPr lang="en-US" altLang="zh-TW" sz="1600" dirty="0" smtClean="0"/>
            </a:p>
            <a:p>
              <a:r>
                <a:rPr lang="en-US" altLang="zh-TW" sz="1600" b="1" dirty="0" smtClean="0"/>
                <a:t>110</a:t>
              </a:r>
              <a:r>
                <a:rPr lang="en-US" altLang="zh-TW" sz="1600" dirty="0"/>
                <a:t>, 13717 (2013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1043735"/>
            <a:ext cx="4662010" cy="4704039"/>
            <a:chOff x="4617005" y="1313765"/>
            <a:chExt cx="4662010" cy="4704039"/>
          </a:xfrm>
        </p:grpSpPr>
        <p:grpSp>
          <p:nvGrpSpPr>
            <p:cNvPr id="18" name="Group 17"/>
            <p:cNvGrpSpPr/>
            <p:nvPr/>
          </p:nvGrpSpPr>
          <p:grpSpPr>
            <a:xfrm>
              <a:off x="4958535" y="2168860"/>
              <a:ext cx="4005445" cy="2430966"/>
              <a:chOff x="4958535" y="2168860"/>
              <a:chExt cx="4005445" cy="2430966"/>
            </a:xfrm>
          </p:grpSpPr>
          <p:pic>
            <p:nvPicPr>
              <p:cNvPr id="1027" name="Picture 3" descr="C:\Users\owner\Desktop\NetDraw\Routing\example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58535" y="2168860"/>
                <a:ext cx="4005445" cy="2430966"/>
              </a:xfrm>
              <a:prstGeom prst="rect">
                <a:avLst/>
              </a:prstGeom>
              <a:noFill/>
            </p:spPr>
          </p:pic>
          <p:sp>
            <p:nvSpPr>
              <p:cNvPr id="17" name="Isosceles Triangle 16"/>
              <p:cNvSpPr/>
              <p:nvPr/>
            </p:nvSpPr>
            <p:spPr>
              <a:xfrm>
                <a:off x="6848745" y="4014065"/>
                <a:ext cx="405045" cy="36004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823520" y="1313765"/>
              <a:ext cx="4455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accent2">
                      <a:lumMod val="75000"/>
                    </a:schemeClr>
                  </a:solidFill>
                  <a:sym typeface="Wingdings"/>
                </a:rPr>
                <a:t></a:t>
              </a:r>
              <a:r>
                <a:rPr lang="zh-TW" altLang="en-US" sz="2400" dirty="0" smtClean="0">
                  <a:sym typeface="Wingdings"/>
                </a:rPr>
                <a:t> </a:t>
              </a:r>
              <a:r>
                <a:rPr lang="en-US" altLang="zh-TW" sz="2400" dirty="0" smtClean="0">
                  <a:solidFill>
                    <a:srgbClr val="FF0000"/>
                  </a:solidFill>
                  <a:sym typeface="Wingdings"/>
                </a:rPr>
                <a:t>One universal source 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3520" y="4374105"/>
              <a:ext cx="4455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ym typeface="Wingdings"/>
                </a:rPr>
                <a:t>e.g. broadcast or multicast, sensor networks, network with outlet/central router, etc.</a:t>
              </a:r>
              <a:endParaRPr lang="zh-TW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7005" y="5679250"/>
              <a:ext cx="4617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[1] C. H. Yeung, D. </a:t>
              </a:r>
              <a:r>
                <a:rPr lang="en-US" altLang="zh-TW" sz="1600" dirty="0" err="1" smtClean="0"/>
                <a:t>Saad</a:t>
              </a:r>
              <a:r>
                <a:rPr lang="en-US" altLang="zh-TW" sz="1600" dirty="0" smtClean="0"/>
                <a:t>, PRL </a:t>
              </a:r>
              <a:r>
                <a:rPr lang="en-US" altLang="zh-TW" sz="1600" b="1" dirty="0" smtClean="0"/>
                <a:t>108</a:t>
              </a:r>
              <a:r>
                <a:rPr lang="en-US" altLang="zh-TW" sz="1600" dirty="0" smtClean="0"/>
                <a:t>, 208701 (2012)</a:t>
              </a:r>
              <a:endParaRPr lang="zh-TW" altLang="en-US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5760" y="5994285"/>
            <a:ext cx="898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50000"/>
                  </a:schemeClr>
                </a:solidFill>
              </a:rPr>
              <a:t>Phenomena/quantities observed</a:t>
            </a:r>
            <a:r>
              <a:rPr lang="en-US" altLang="zh-TW" sz="2400" dirty="0" smtClean="0"/>
              <a:t>: path length, fraction of idle nodes, data collapse (scaling), phase transition, RS/RSB, ….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>
        <a:ln w="9525">
          <a:solidFill>
            <a:schemeClr val="accent1">
              <a:lumMod val="75000"/>
            </a:schemeClr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4479</TotalTime>
  <Words>1907</Words>
  <Application>Microsoft Office PowerPoint</Application>
  <PresentationFormat>On-screen Show (4:3)</PresentationFormat>
  <Paragraphs>398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Urban</vt:lpstr>
      <vt:lpstr>Equation</vt:lpstr>
      <vt:lpstr>Polymer physics for route optimisation on the London underground </vt:lpstr>
      <vt:lpstr>Presentation outline</vt:lpstr>
      <vt:lpstr>Motivation</vt:lpstr>
      <vt:lpstr>Why routing?</vt:lpstr>
      <vt:lpstr>Choices-sensitive optimization, difficult?</vt:lpstr>
      <vt:lpstr>Models</vt:lpstr>
      <vt:lpstr>The model</vt:lpstr>
      <vt:lpstr>Realistic? </vt:lpstr>
      <vt:lpstr>Two scenarios studied</vt:lpstr>
      <vt:lpstr>Scenario   Routing to Base Station/Central Router</vt:lpstr>
      <vt:lpstr>Analytical approach </vt:lpstr>
      <vt:lpstr>The cavity method</vt:lpstr>
      <vt:lpstr>Results - Non-monotonic L  </vt:lpstr>
      <vt:lpstr>Results - balanced receiver</vt:lpstr>
      <vt:lpstr>Results - Behaviors vs topology </vt:lpstr>
      <vt:lpstr>Results – RS/RSB multiple router types</vt:lpstr>
      <vt:lpstr>Scenario   Ordinary Routing </vt:lpstr>
      <vt:lpstr>Analytical approach</vt:lpstr>
      <vt:lpstr>Analytical approach</vt:lpstr>
      <vt:lpstr>Related works</vt:lpstr>
      <vt:lpstr>The algorithm</vt:lpstr>
      <vt:lpstr>Results – Microscopic solution convex vs. concave cost</vt:lpstr>
      <vt:lpstr>London subway network</vt:lpstr>
      <vt:lpstr>Results – London subway with real source destination pairs recorded by Oyster card </vt:lpstr>
      <vt:lpstr>Results – London subway with real source destination pairs recorded by Oyster card </vt:lpstr>
      <vt:lpstr>Results – Airport network</vt:lpstr>
      <vt:lpstr>Results – Airport network</vt:lpstr>
      <vt:lpstr>Results – comparison of traffic</vt:lpstr>
      <vt:lpstr>Comparison with Dijkstra algorithm </vt:lpstr>
      <vt:lpstr>and with a Multi-Commodity flow algorithm </vt:lpstr>
      <vt:lpstr>Multi-Commodity flow algorithm </vt:lpstr>
      <vt:lpstr>Results - Change of Optimal Traffic &amp; Adaptation to Topology Change</vt:lpstr>
      <vt:lpstr>Macroscopic behavior – Non-monotonic L and data collapse</vt:lpstr>
      <vt:lpstr>Phase transition at γ=1 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Competition for Shortest Paths on Sparse Graphs  Routing with Statistical Physics</dc:title>
  <dc:creator>yeung</dc:creator>
  <cp:lastModifiedBy>David Saad</cp:lastModifiedBy>
  <cp:revision>201</cp:revision>
  <dcterms:created xsi:type="dcterms:W3CDTF">2012-05-17T13:09:03Z</dcterms:created>
  <dcterms:modified xsi:type="dcterms:W3CDTF">2013-09-05T10:51:27Z</dcterms:modified>
</cp:coreProperties>
</file>