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112"/>
    <p:restoredTop sz="91420"/>
  </p:normalViewPr>
  <p:slideViewPr>
    <p:cSldViewPr snapToGrid="0" snapToObjects="1">
      <p:cViewPr varScale="1">
        <p:scale>
          <a:sx n="65" d="100"/>
          <a:sy n="65" d="100"/>
        </p:scale>
        <p:origin x="216"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972669-857D-BB4A-A249-2A6DFC7030D3}" type="datetimeFigureOut">
              <a:rPr lang="en-US" smtClean="0"/>
              <a:t>4/1/21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B76669-CF56-364A-B01E-79F7D7D79FFE}" type="slidenum">
              <a:rPr lang="en-US" smtClean="0"/>
              <a:t>‹#›</a:t>
            </a:fld>
            <a:endParaRPr lang="en-US"/>
          </a:p>
        </p:txBody>
      </p:sp>
    </p:spTree>
    <p:extLst>
      <p:ext uri="{BB962C8B-B14F-4D97-AF65-F5344CB8AC3E}">
        <p14:creationId xmlns:p14="http://schemas.microsoft.com/office/powerpoint/2010/main" val="2529094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494076E2-43EB-7D4D-9539-7B25001E7176}" type="datetimeFigureOut">
              <a:rPr lang="en-US" smtClean="0"/>
              <a:t>4/1/21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88189330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94076E2-43EB-7D4D-9539-7B25001E7176}" type="datetimeFigureOut">
              <a:rPr lang="en-US" smtClean="0"/>
              <a:t>4/1/21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399604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94076E2-43EB-7D4D-9539-7B25001E7176}" type="datetimeFigureOut">
              <a:rPr lang="en-US" smtClean="0"/>
              <a:t>4/1/21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714695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94076E2-43EB-7D4D-9539-7B25001E7176}" type="datetimeFigureOut">
              <a:rPr lang="en-US" smtClean="0"/>
              <a:t>4/1/21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110633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494076E2-43EB-7D4D-9539-7B25001E7176}" type="datetimeFigureOut">
              <a:rPr lang="en-US" smtClean="0"/>
              <a:t>4/1/21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09124934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494076E2-43EB-7D4D-9539-7B25001E7176}" type="datetimeFigureOut">
              <a:rPr lang="en-US" smtClean="0"/>
              <a:t>4/1/21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508820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94076E2-43EB-7D4D-9539-7B25001E7176}" type="datetimeFigureOut">
              <a:rPr lang="en-US" smtClean="0"/>
              <a:t>4/1/21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F3A673-BFA8-944A-8AB1-5A7006358E9B}"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952903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94076E2-43EB-7D4D-9539-7B25001E7176}" type="datetimeFigureOut">
              <a:rPr lang="en-US" smtClean="0"/>
              <a:t>4/1/21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1330420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4076E2-43EB-7D4D-9539-7B25001E7176}" type="datetimeFigureOut">
              <a:rPr lang="en-US" smtClean="0"/>
              <a:t>4/1/21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663930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494076E2-43EB-7D4D-9539-7B25001E7176}" type="datetimeFigureOut">
              <a:rPr lang="en-US" smtClean="0"/>
              <a:t>4/1/21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552412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94076E2-43EB-7D4D-9539-7B25001E7176}" type="datetimeFigureOut">
              <a:rPr lang="en-US" smtClean="0"/>
              <a:t>4/1/21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0BF3A673-BFA8-944A-8AB1-5A7006358E9B}" type="slidenum">
              <a:rPr lang="en-US" smtClean="0"/>
              <a:t>‹#›</a:t>
            </a:fld>
            <a:endParaRPr lang="en-US"/>
          </a:p>
        </p:txBody>
      </p:sp>
    </p:spTree>
    <p:extLst>
      <p:ext uri="{BB962C8B-B14F-4D97-AF65-F5344CB8AC3E}">
        <p14:creationId xmlns:p14="http://schemas.microsoft.com/office/powerpoint/2010/main" val="3245966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94076E2-43EB-7D4D-9539-7B25001E7176}" type="datetimeFigureOut">
              <a:rPr lang="en-US" smtClean="0"/>
              <a:t>4/1/21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BF3A673-BFA8-944A-8AB1-5A7006358E9B}" type="slidenum">
              <a:rPr lang="en-US" smtClean="0"/>
              <a:t>‹#›</a:t>
            </a:fld>
            <a:endParaRPr lang="en-US"/>
          </a:p>
        </p:txBody>
      </p:sp>
    </p:spTree>
    <p:extLst>
      <p:ext uri="{BB962C8B-B14F-4D97-AF65-F5344CB8AC3E}">
        <p14:creationId xmlns:p14="http://schemas.microsoft.com/office/powerpoint/2010/main" val="10333852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C4DA9-88A4-C041-B481-F651E2200A02}"/>
              </a:ext>
            </a:extLst>
          </p:cNvPr>
          <p:cNvSpPr>
            <a:spLocks noGrp="1"/>
          </p:cNvSpPr>
          <p:nvPr>
            <p:ph type="ctrTitle"/>
          </p:nvPr>
        </p:nvSpPr>
        <p:spPr/>
        <p:txBody>
          <a:bodyPr>
            <a:normAutofit fontScale="90000"/>
          </a:bodyPr>
          <a:lstStyle/>
          <a:p>
            <a:r>
              <a:rPr lang="en-US" dirty="0" err="1"/>
              <a:t>AAVAiL</a:t>
            </a:r>
            <a:r>
              <a:rPr lang="en-US" dirty="0"/>
              <a:t> revenue projection – part 2 model building and selection report</a:t>
            </a:r>
          </a:p>
        </p:txBody>
      </p:sp>
      <p:sp>
        <p:nvSpPr>
          <p:cNvPr id="3" name="Subtitle 2">
            <a:extLst>
              <a:ext uri="{FF2B5EF4-FFF2-40B4-BE49-F238E27FC236}">
                <a16:creationId xmlns:a16="http://schemas.microsoft.com/office/drawing/2014/main" id="{50A64EF5-79EA-7944-8184-1D2FD556DA3C}"/>
              </a:ext>
            </a:extLst>
          </p:cNvPr>
          <p:cNvSpPr>
            <a:spLocks noGrp="1"/>
          </p:cNvSpPr>
          <p:nvPr>
            <p:ph type="subTitle" idx="1"/>
          </p:nvPr>
        </p:nvSpPr>
        <p:spPr/>
        <p:txBody>
          <a:bodyPr/>
          <a:lstStyle/>
          <a:p>
            <a:r>
              <a:rPr lang="en-US" dirty="0"/>
              <a:t>RICHARD CURE</a:t>
            </a:r>
          </a:p>
          <a:p>
            <a:r>
              <a:rPr lang="en-US" dirty="0"/>
              <a:t>March-April 2021</a:t>
            </a:r>
          </a:p>
        </p:txBody>
      </p:sp>
    </p:spTree>
    <p:extLst>
      <p:ext uri="{BB962C8B-B14F-4D97-AF65-F5344CB8AC3E}">
        <p14:creationId xmlns:p14="http://schemas.microsoft.com/office/powerpoint/2010/main" val="2347454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C3AE7-8979-5040-B63C-286214375805}"/>
              </a:ext>
            </a:extLst>
          </p:cNvPr>
          <p:cNvSpPr>
            <a:spLocks noGrp="1"/>
          </p:cNvSpPr>
          <p:nvPr>
            <p:ph type="title"/>
          </p:nvPr>
        </p:nvSpPr>
        <p:spPr/>
        <p:txBody>
          <a:bodyPr>
            <a:normAutofit/>
          </a:bodyPr>
          <a:lstStyle/>
          <a:p>
            <a:r>
              <a:rPr lang="en-US" dirty="0"/>
              <a:t>contents</a:t>
            </a:r>
          </a:p>
        </p:txBody>
      </p:sp>
      <p:sp>
        <p:nvSpPr>
          <p:cNvPr id="3" name="Content Placeholder 2">
            <a:extLst>
              <a:ext uri="{FF2B5EF4-FFF2-40B4-BE49-F238E27FC236}">
                <a16:creationId xmlns:a16="http://schemas.microsoft.com/office/drawing/2014/main" id="{40DEFFC1-9D06-C14E-BE80-F6254033A258}"/>
              </a:ext>
            </a:extLst>
          </p:cNvPr>
          <p:cNvSpPr>
            <a:spLocks noGrp="1"/>
          </p:cNvSpPr>
          <p:nvPr>
            <p:ph idx="1"/>
          </p:nvPr>
        </p:nvSpPr>
        <p:spPr/>
        <p:txBody>
          <a:bodyPr>
            <a:normAutofit/>
          </a:bodyPr>
          <a:lstStyle/>
          <a:p>
            <a:r>
              <a:rPr lang="en-GB" dirty="0"/>
              <a:t>1. State the different modelling approaches that you will compare to address the business opportunity.</a:t>
            </a:r>
          </a:p>
          <a:p>
            <a:r>
              <a:rPr lang="en-GB" dirty="0"/>
              <a:t>2. Iterate on your suite of possible models by modifying data transformations, pipeline architectures, hyperparameters and other relevant factors.</a:t>
            </a:r>
          </a:p>
          <a:p>
            <a:r>
              <a:rPr lang="en-GB" dirty="0"/>
              <a:t>3. Re-train your model on all of the data using the selected approach and prepare it for deployment.</a:t>
            </a:r>
          </a:p>
        </p:txBody>
      </p:sp>
    </p:spTree>
    <p:extLst>
      <p:ext uri="{BB962C8B-B14F-4D97-AF65-F5344CB8AC3E}">
        <p14:creationId xmlns:p14="http://schemas.microsoft.com/office/powerpoint/2010/main" val="1216014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B3DE0-2AC6-AF40-A178-4C3B7EE762FB}"/>
              </a:ext>
            </a:extLst>
          </p:cNvPr>
          <p:cNvSpPr>
            <a:spLocks noGrp="1"/>
          </p:cNvSpPr>
          <p:nvPr>
            <p:ph type="title"/>
          </p:nvPr>
        </p:nvSpPr>
        <p:spPr>
          <a:xfrm>
            <a:off x="2231136" y="617838"/>
            <a:ext cx="7729728" cy="1535574"/>
          </a:xfrm>
        </p:spPr>
        <p:txBody>
          <a:bodyPr>
            <a:normAutofit fontScale="90000"/>
          </a:bodyPr>
          <a:lstStyle/>
          <a:p>
            <a:r>
              <a:rPr lang="en-GB" dirty="0"/>
              <a:t>1. State the different modelling approaches that you will compare to address the business opportunity.</a:t>
            </a:r>
            <a:br>
              <a:rPr lang="en-GB" dirty="0"/>
            </a:br>
            <a:r>
              <a:rPr lang="en-GB" dirty="0"/>
              <a:t>- Base model</a:t>
            </a:r>
            <a:endParaRPr lang="en-US" dirty="0"/>
          </a:p>
        </p:txBody>
      </p:sp>
      <p:sp>
        <p:nvSpPr>
          <p:cNvPr id="3" name="Content Placeholder 2">
            <a:extLst>
              <a:ext uri="{FF2B5EF4-FFF2-40B4-BE49-F238E27FC236}">
                <a16:creationId xmlns:a16="http://schemas.microsoft.com/office/drawing/2014/main" id="{0755BD8C-6177-4143-ACA8-D16CE13CA82A}"/>
              </a:ext>
            </a:extLst>
          </p:cNvPr>
          <p:cNvSpPr>
            <a:spLocks noGrp="1"/>
          </p:cNvSpPr>
          <p:nvPr>
            <p:ph idx="1"/>
          </p:nvPr>
        </p:nvSpPr>
        <p:spPr>
          <a:xfrm>
            <a:off x="321275" y="2310714"/>
            <a:ext cx="11578281" cy="4374292"/>
          </a:xfrm>
        </p:spPr>
        <p:txBody>
          <a:bodyPr>
            <a:normAutofit fontScale="92500" lnSpcReduction="10000"/>
          </a:bodyPr>
          <a:lstStyle/>
          <a:p>
            <a:r>
              <a:rPr lang="en-US" sz="1200" dirty="0"/>
              <a:t>Available tools:</a:t>
            </a:r>
          </a:p>
          <a:p>
            <a:pPr lvl="1"/>
            <a:r>
              <a:rPr lang="en-US" sz="1200" dirty="0"/>
              <a:t>FB Prophet</a:t>
            </a:r>
          </a:p>
          <a:p>
            <a:pPr lvl="1"/>
            <a:r>
              <a:rPr lang="en-US" sz="1200" dirty="0" err="1"/>
              <a:t>StatsModels</a:t>
            </a:r>
            <a:r>
              <a:rPr lang="en-US" sz="1200" dirty="0"/>
              <a:t> TSA (Time Series Analysis) package</a:t>
            </a:r>
          </a:p>
          <a:p>
            <a:pPr lvl="1"/>
            <a:r>
              <a:rPr lang="en-US" sz="1200" dirty="0"/>
              <a:t>Scikit-learn packages e.g.:</a:t>
            </a:r>
          </a:p>
          <a:p>
            <a:pPr lvl="2"/>
            <a:r>
              <a:rPr lang="en-US" sz="1200" dirty="0"/>
              <a:t>Multi-Output Regressor, Gaussian Processes Regressor, Time Series Train-Test Split</a:t>
            </a:r>
          </a:p>
          <a:p>
            <a:r>
              <a:rPr lang="en-US" sz="1200" dirty="0"/>
              <a:t>Approaches:</a:t>
            </a:r>
          </a:p>
          <a:p>
            <a:pPr lvl="1"/>
            <a:r>
              <a:rPr lang="en-US" sz="1200" dirty="0"/>
              <a:t>Given the business scenario expects users to be able to make a future revenue prediction per top 10 revenue country, for each training step, 10 different models will have to be generated, 1 per country. Therefore, firstly, the training datasets will be split into 1 per country before modelling is implemented.</a:t>
            </a:r>
          </a:p>
          <a:p>
            <a:pPr lvl="1"/>
            <a:r>
              <a:rPr lang="en-US" sz="1200" dirty="0"/>
              <a:t>Secondly, I will train a base model to compare more advanced approaches to.  The base model will implement FB Prophet. 3 base models, labelled ‘A-C’ will be trained as per the below training and test data splits. The final base model (A, B, or C) will be chosen chosen through evaluation and visual inspection of forecast graphs, and comparison (likely, the sum of) the Mean Absolute Error (MAE) evaluation metrics for each of the top 10 countries. </a:t>
            </a:r>
            <a:r>
              <a:rPr lang="en-US" sz="1200" b="1" dirty="0"/>
              <a:t>The selected base model will be saved and persisted - TODO</a:t>
            </a:r>
          </a:p>
          <a:p>
            <a:r>
              <a:rPr lang="en-US" sz="1200" dirty="0"/>
              <a:t>Model A</a:t>
            </a:r>
          </a:p>
          <a:p>
            <a:r>
              <a:rPr lang="en-US" sz="1200" dirty="0"/>
              <a:t>Training data = Nov 17 - Dec 18 , Testing data = Jun 19 - Jul 19</a:t>
            </a:r>
          </a:p>
          <a:p>
            <a:r>
              <a:rPr lang="en-US" sz="1200" dirty="0"/>
              <a:t>Model B</a:t>
            </a:r>
          </a:p>
          <a:p>
            <a:r>
              <a:rPr lang="en-US" sz="1200" dirty="0"/>
              <a:t>Training data = Nov 17 - Jul 18, Testing data = Aug 18 - Jul 19</a:t>
            </a:r>
          </a:p>
          <a:p>
            <a:r>
              <a:rPr lang="en-US" sz="1200" dirty="0"/>
              <a:t>Model C (train and test on all data)</a:t>
            </a:r>
          </a:p>
          <a:p>
            <a:r>
              <a:rPr lang="en-US" sz="1200" dirty="0"/>
              <a:t>Training data = Nov 17 - Jul 19, Testing data = Nov 17 - Jul 19</a:t>
            </a:r>
          </a:p>
          <a:p>
            <a:pPr lvl="1"/>
            <a:endParaRPr lang="en-US" sz="1200" dirty="0"/>
          </a:p>
        </p:txBody>
      </p:sp>
    </p:spTree>
    <p:extLst>
      <p:ext uri="{BB962C8B-B14F-4D97-AF65-F5344CB8AC3E}">
        <p14:creationId xmlns:p14="http://schemas.microsoft.com/office/powerpoint/2010/main" val="2516725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20EF6-5DEF-B441-AFE5-2A580F5EC2E9}"/>
              </a:ext>
            </a:extLst>
          </p:cNvPr>
          <p:cNvSpPr>
            <a:spLocks noGrp="1"/>
          </p:cNvSpPr>
          <p:nvPr>
            <p:ph type="title"/>
          </p:nvPr>
        </p:nvSpPr>
        <p:spPr>
          <a:xfrm>
            <a:off x="2231136" y="667265"/>
            <a:ext cx="7729728" cy="1486147"/>
          </a:xfrm>
        </p:spPr>
        <p:txBody>
          <a:bodyPr>
            <a:normAutofit fontScale="90000"/>
          </a:bodyPr>
          <a:lstStyle/>
          <a:p>
            <a:r>
              <a:rPr lang="en-GB" dirty="0"/>
              <a:t>1. State the different modelling approaches that you will compare to address the business opportunity.</a:t>
            </a:r>
            <a:br>
              <a:rPr lang="en-GB" dirty="0"/>
            </a:br>
            <a:r>
              <a:rPr lang="en-GB" dirty="0"/>
              <a:t>- cross validation</a:t>
            </a:r>
            <a:endParaRPr lang="en-US" dirty="0"/>
          </a:p>
        </p:txBody>
      </p:sp>
      <p:sp>
        <p:nvSpPr>
          <p:cNvPr id="3" name="Content Placeholder 2">
            <a:extLst>
              <a:ext uri="{FF2B5EF4-FFF2-40B4-BE49-F238E27FC236}">
                <a16:creationId xmlns:a16="http://schemas.microsoft.com/office/drawing/2014/main" id="{C655BFE5-9925-504F-A402-22401906D32B}"/>
              </a:ext>
            </a:extLst>
          </p:cNvPr>
          <p:cNvSpPr>
            <a:spLocks noGrp="1"/>
          </p:cNvSpPr>
          <p:nvPr>
            <p:ph idx="1"/>
          </p:nvPr>
        </p:nvSpPr>
        <p:spPr/>
        <p:txBody>
          <a:bodyPr/>
          <a:lstStyle/>
          <a:p>
            <a:r>
              <a:rPr lang="en-US" dirty="0"/>
              <a:t>Thirdly, I will use cross validation for each country’s dataset to validate the chosen base model with horizon = 30 days (as per to the business scenario), and leave other parameters as default:</a:t>
            </a:r>
          </a:p>
          <a:p>
            <a:r>
              <a:rPr lang="en-US" dirty="0"/>
              <a:t>By default:</a:t>
            </a:r>
          </a:p>
          <a:p>
            <a:pPr lvl="1"/>
            <a:r>
              <a:rPr lang="en-US" i="1" dirty="0"/>
              <a:t>initial</a:t>
            </a:r>
            <a:r>
              <a:rPr lang="en-US" dirty="0"/>
              <a:t> training period is 3 * horizon (90 days in this case)</a:t>
            </a:r>
          </a:p>
          <a:p>
            <a:pPr lvl="1"/>
            <a:r>
              <a:rPr lang="en-US" i="1" dirty="0"/>
              <a:t>period</a:t>
            </a:r>
            <a:r>
              <a:rPr lang="en-US" dirty="0"/>
              <a:t> cutoffs lengths are made every ½ a horizon, which is when a forecast is generated (so, cutoffs every 15 days in this case)</a:t>
            </a:r>
          </a:p>
          <a:p>
            <a:r>
              <a:rPr lang="en-US" dirty="0"/>
              <a:t>The MAE evaluation metric will be plotted and compared to the base model MAEs for each country.</a:t>
            </a:r>
          </a:p>
          <a:p>
            <a:endParaRPr lang="en-US" dirty="0"/>
          </a:p>
        </p:txBody>
      </p:sp>
    </p:spTree>
    <p:extLst>
      <p:ext uri="{BB962C8B-B14F-4D97-AF65-F5344CB8AC3E}">
        <p14:creationId xmlns:p14="http://schemas.microsoft.com/office/powerpoint/2010/main" val="448489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8E686-213E-3B45-81C2-F686FA3BFAE6}"/>
              </a:ext>
            </a:extLst>
          </p:cNvPr>
          <p:cNvSpPr>
            <a:spLocks noGrp="1"/>
          </p:cNvSpPr>
          <p:nvPr>
            <p:ph type="title"/>
          </p:nvPr>
        </p:nvSpPr>
        <p:spPr>
          <a:xfrm>
            <a:off x="2231136" y="98854"/>
            <a:ext cx="7729728" cy="2054558"/>
          </a:xfrm>
        </p:spPr>
        <p:txBody>
          <a:bodyPr>
            <a:normAutofit fontScale="90000"/>
          </a:bodyPr>
          <a:lstStyle/>
          <a:p>
            <a:r>
              <a:rPr lang="en-GB" dirty="0"/>
              <a:t>2. Iterate on your suite of possible models by modifying data transformations, pipeline architectures, hyperparameters and other relevant factors. - </a:t>
            </a:r>
            <a:r>
              <a:rPr lang="en-GB" dirty="0" err="1"/>
              <a:t>cont</a:t>
            </a:r>
            <a:br>
              <a:rPr lang="en-GB" dirty="0"/>
            </a:br>
            <a:endParaRPr lang="en-US" dirty="0"/>
          </a:p>
        </p:txBody>
      </p:sp>
      <p:sp>
        <p:nvSpPr>
          <p:cNvPr id="3" name="Content Placeholder 2">
            <a:extLst>
              <a:ext uri="{FF2B5EF4-FFF2-40B4-BE49-F238E27FC236}">
                <a16:creationId xmlns:a16="http://schemas.microsoft.com/office/drawing/2014/main" id="{10B7A151-82BF-0143-8B14-C9AC3486ADA4}"/>
              </a:ext>
            </a:extLst>
          </p:cNvPr>
          <p:cNvSpPr>
            <a:spLocks noGrp="1"/>
          </p:cNvSpPr>
          <p:nvPr>
            <p:ph idx="1"/>
          </p:nvPr>
        </p:nvSpPr>
        <p:spPr>
          <a:xfrm>
            <a:off x="2231136" y="2638044"/>
            <a:ext cx="7729728" cy="3911037"/>
          </a:xfrm>
        </p:spPr>
        <p:txBody>
          <a:bodyPr>
            <a:normAutofit fontScale="85000" lnSpcReduction="10000"/>
          </a:bodyPr>
          <a:lstStyle/>
          <a:p>
            <a:r>
              <a:rPr lang="en-US" dirty="0"/>
              <a:t>Unfortunately I had ran out of time for this week’s Coursera course, so will proceed with implementing the base model in Week 4.</a:t>
            </a:r>
          </a:p>
          <a:p>
            <a:r>
              <a:rPr lang="en-US" dirty="0"/>
              <a:t>The evaluation metrics for base model and cross validation of the base model are present on the following. I ran into an assertion error twice for Hong Kong and Singapore models, which I was unable to solve.</a:t>
            </a:r>
          </a:p>
          <a:p>
            <a:r>
              <a:rPr lang="en-US" dirty="0"/>
              <a:t>If I had more time, I would implement pipelines for automation, and use grid searching to tune the following </a:t>
            </a:r>
            <a:r>
              <a:rPr lang="en-US" dirty="0" err="1"/>
              <a:t>FBProphet</a:t>
            </a:r>
            <a:r>
              <a:rPr lang="en-US" dirty="0"/>
              <a:t> hyperparameters:</a:t>
            </a:r>
          </a:p>
          <a:p>
            <a:pPr lvl="1"/>
            <a:r>
              <a:rPr lang="en-GB" dirty="0" err="1"/>
              <a:t>changepoint_prior_scale</a:t>
            </a:r>
            <a:br>
              <a:rPr lang="en-GB" dirty="0"/>
            </a:br>
            <a:r>
              <a:rPr lang="en-GB" dirty="0" err="1"/>
              <a:t>changepoint_range</a:t>
            </a:r>
            <a:br>
              <a:rPr lang="en-GB" dirty="0"/>
            </a:br>
            <a:r>
              <a:rPr lang="en-GB" dirty="0" err="1"/>
              <a:t>seasonality_prior_scale</a:t>
            </a:r>
            <a:br>
              <a:rPr lang="en-GB" dirty="0"/>
            </a:br>
            <a:r>
              <a:rPr lang="en-GB" dirty="0" err="1"/>
              <a:t>holidays_prior_scale</a:t>
            </a:r>
            <a:br>
              <a:rPr lang="en-GB" dirty="0"/>
            </a:br>
            <a:r>
              <a:rPr lang="en-GB" dirty="0" err="1"/>
              <a:t>seasonality_mode</a:t>
            </a:r>
            <a:br>
              <a:rPr lang="en-GB" dirty="0"/>
            </a:br>
            <a:r>
              <a:rPr lang="en-GB" dirty="0"/>
              <a:t>growth</a:t>
            </a:r>
            <a:br>
              <a:rPr lang="en-GB" dirty="0"/>
            </a:br>
            <a:r>
              <a:rPr lang="en-GB" dirty="0" err="1"/>
              <a:t>yearly_seasonality</a:t>
            </a:r>
            <a:endParaRPr lang="en-GB" dirty="0"/>
          </a:p>
          <a:p>
            <a:r>
              <a:rPr lang="en-US" dirty="0"/>
              <a:t>I would also look at building and evaluating models from the stats model and gaussian processes packages and comparing the evaluation metrics to the base model.</a:t>
            </a:r>
          </a:p>
          <a:p>
            <a:endParaRPr lang="en-US" dirty="0"/>
          </a:p>
          <a:p>
            <a:pPr lvl="1"/>
            <a:endParaRPr lang="en-US" dirty="0"/>
          </a:p>
          <a:p>
            <a:endParaRPr lang="en-US" dirty="0"/>
          </a:p>
        </p:txBody>
      </p:sp>
    </p:spTree>
    <p:extLst>
      <p:ext uri="{BB962C8B-B14F-4D97-AF65-F5344CB8AC3E}">
        <p14:creationId xmlns:p14="http://schemas.microsoft.com/office/powerpoint/2010/main" val="218015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34422-BCE7-6F4C-A381-E0F3676AEADF}"/>
              </a:ext>
            </a:extLst>
          </p:cNvPr>
          <p:cNvSpPr>
            <a:spLocks noGrp="1"/>
          </p:cNvSpPr>
          <p:nvPr>
            <p:ph type="title"/>
          </p:nvPr>
        </p:nvSpPr>
        <p:spPr>
          <a:xfrm>
            <a:off x="2231136" y="111211"/>
            <a:ext cx="7729728" cy="2042201"/>
          </a:xfrm>
        </p:spPr>
        <p:txBody>
          <a:bodyPr>
            <a:normAutofit fontScale="90000"/>
          </a:bodyPr>
          <a:lstStyle/>
          <a:p>
            <a:r>
              <a:rPr lang="en-GB" dirty="0"/>
              <a:t>2. Iterate on your suite of possible models by modifying data transformations, pipeline architectures, hyperparameters and other relevant factors – evaluation metrics</a:t>
            </a:r>
            <a:endParaRPr lang="en-US" dirty="0"/>
          </a:p>
        </p:txBody>
      </p:sp>
      <p:graphicFrame>
        <p:nvGraphicFramePr>
          <p:cNvPr id="4" name="Table 4">
            <a:extLst>
              <a:ext uri="{FF2B5EF4-FFF2-40B4-BE49-F238E27FC236}">
                <a16:creationId xmlns:a16="http://schemas.microsoft.com/office/drawing/2014/main" id="{117DC870-AB44-1549-BD88-38C62E8FB6F2}"/>
              </a:ext>
            </a:extLst>
          </p:cNvPr>
          <p:cNvGraphicFramePr>
            <a:graphicFrameLocks noGrp="1"/>
          </p:cNvGraphicFramePr>
          <p:nvPr>
            <p:ph idx="1"/>
            <p:extLst>
              <p:ext uri="{D42A27DB-BD31-4B8C-83A1-F6EECF244321}">
                <p14:modId xmlns:p14="http://schemas.microsoft.com/office/powerpoint/2010/main" val="2070141073"/>
              </p:ext>
            </p:extLst>
          </p:nvPr>
        </p:nvGraphicFramePr>
        <p:xfrm>
          <a:off x="172995" y="2285999"/>
          <a:ext cx="11763636" cy="2124716"/>
        </p:xfrm>
        <a:graphic>
          <a:graphicData uri="http://schemas.openxmlformats.org/drawingml/2006/table">
            <a:tbl>
              <a:tblPr firstRow="1" bandRow="1">
                <a:tableStyleId>{5C22544A-7EE6-4342-B048-85BDC9FD1C3A}</a:tableStyleId>
              </a:tblPr>
              <a:tblGrid>
                <a:gridCol w="1136821">
                  <a:extLst>
                    <a:ext uri="{9D8B030D-6E8A-4147-A177-3AD203B41FA5}">
                      <a16:colId xmlns:a16="http://schemas.microsoft.com/office/drawing/2014/main" val="2403164350"/>
                    </a:ext>
                  </a:extLst>
                </a:gridCol>
                <a:gridCol w="823785">
                  <a:extLst>
                    <a:ext uri="{9D8B030D-6E8A-4147-A177-3AD203B41FA5}">
                      <a16:colId xmlns:a16="http://schemas.microsoft.com/office/drawing/2014/main" val="4262511491"/>
                    </a:ext>
                  </a:extLst>
                </a:gridCol>
                <a:gridCol w="980303">
                  <a:extLst>
                    <a:ext uri="{9D8B030D-6E8A-4147-A177-3AD203B41FA5}">
                      <a16:colId xmlns:a16="http://schemas.microsoft.com/office/drawing/2014/main" val="3154396247"/>
                    </a:ext>
                  </a:extLst>
                </a:gridCol>
                <a:gridCol w="980303">
                  <a:extLst>
                    <a:ext uri="{9D8B030D-6E8A-4147-A177-3AD203B41FA5}">
                      <a16:colId xmlns:a16="http://schemas.microsoft.com/office/drawing/2014/main" val="245840505"/>
                    </a:ext>
                  </a:extLst>
                </a:gridCol>
                <a:gridCol w="980303">
                  <a:extLst>
                    <a:ext uri="{9D8B030D-6E8A-4147-A177-3AD203B41FA5}">
                      <a16:colId xmlns:a16="http://schemas.microsoft.com/office/drawing/2014/main" val="4018422120"/>
                    </a:ext>
                  </a:extLst>
                </a:gridCol>
                <a:gridCol w="980303">
                  <a:extLst>
                    <a:ext uri="{9D8B030D-6E8A-4147-A177-3AD203B41FA5}">
                      <a16:colId xmlns:a16="http://schemas.microsoft.com/office/drawing/2014/main" val="2400412108"/>
                    </a:ext>
                  </a:extLst>
                </a:gridCol>
                <a:gridCol w="980303">
                  <a:extLst>
                    <a:ext uri="{9D8B030D-6E8A-4147-A177-3AD203B41FA5}">
                      <a16:colId xmlns:a16="http://schemas.microsoft.com/office/drawing/2014/main" val="400575602"/>
                    </a:ext>
                  </a:extLst>
                </a:gridCol>
                <a:gridCol w="980303">
                  <a:extLst>
                    <a:ext uri="{9D8B030D-6E8A-4147-A177-3AD203B41FA5}">
                      <a16:colId xmlns:a16="http://schemas.microsoft.com/office/drawing/2014/main" val="1678064927"/>
                    </a:ext>
                  </a:extLst>
                </a:gridCol>
                <a:gridCol w="980303">
                  <a:extLst>
                    <a:ext uri="{9D8B030D-6E8A-4147-A177-3AD203B41FA5}">
                      <a16:colId xmlns:a16="http://schemas.microsoft.com/office/drawing/2014/main" val="1241510378"/>
                    </a:ext>
                  </a:extLst>
                </a:gridCol>
                <a:gridCol w="980303">
                  <a:extLst>
                    <a:ext uri="{9D8B030D-6E8A-4147-A177-3AD203B41FA5}">
                      <a16:colId xmlns:a16="http://schemas.microsoft.com/office/drawing/2014/main" val="751275810"/>
                    </a:ext>
                  </a:extLst>
                </a:gridCol>
                <a:gridCol w="980303">
                  <a:extLst>
                    <a:ext uri="{9D8B030D-6E8A-4147-A177-3AD203B41FA5}">
                      <a16:colId xmlns:a16="http://schemas.microsoft.com/office/drawing/2014/main" val="2996921659"/>
                    </a:ext>
                  </a:extLst>
                </a:gridCol>
                <a:gridCol w="980303">
                  <a:extLst>
                    <a:ext uri="{9D8B030D-6E8A-4147-A177-3AD203B41FA5}">
                      <a16:colId xmlns:a16="http://schemas.microsoft.com/office/drawing/2014/main" val="3958483095"/>
                    </a:ext>
                  </a:extLst>
                </a:gridCol>
              </a:tblGrid>
              <a:tr h="556833">
                <a:tc>
                  <a:txBody>
                    <a:bodyPr/>
                    <a:lstStyle/>
                    <a:p>
                      <a:r>
                        <a:rPr lang="en-US" sz="700" dirty="0"/>
                        <a:t>Base Model</a:t>
                      </a:r>
                    </a:p>
                  </a:txBody>
                  <a:tcPr/>
                </a:tc>
                <a:tc>
                  <a:txBody>
                    <a:bodyPr/>
                    <a:lstStyle/>
                    <a:p>
                      <a:r>
                        <a:rPr lang="en-US" sz="700" dirty="0"/>
                        <a:t>MAE sum of all 10 countries. MAEs rounded to the  nearest integer</a:t>
                      </a:r>
                    </a:p>
                  </a:txBody>
                  <a:tcPr/>
                </a:tc>
                <a:tc>
                  <a:txBody>
                    <a:bodyPr/>
                    <a:lstStyle/>
                    <a:p>
                      <a:r>
                        <a:rPr lang="en-US" sz="700" dirty="0"/>
                        <a:t>UK</a:t>
                      </a:r>
                    </a:p>
                  </a:txBody>
                  <a:tcPr/>
                </a:tc>
                <a:tc>
                  <a:txBody>
                    <a:bodyPr/>
                    <a:lstStyle/>
                    <a:p>
                      <a:r>
                        <a:rPr lang="en-US" sz="700" dirty="0"/>
                        <a:t>Ireland</a:t>
                      </a:r>
                    </a:p>
                  </a:txBody>
                  <a:tcPr/>
                </a:tc>
                <a:tc>
                  <a:txBody>
                    <a:bodyPr/>
                    <a:lstStyle/>
                    <a:p>
                      <a:r>
                        <a:rPr lang="en-US" sz="700" dirty="0"/>
                        <a:t>Germany</a:t>
                      </a:r>
                    </a:p>
                  </a:txBody>
                  <a:tcPr/>
                </a:tc>
                <a:tc>
                  <a:txBody>
                    <a:bodyPr/>
                    <a:lstStyle/>
                    <a:p>
                      <a:r>
                        <a:rPr lang="en-US" sz="700" dirty="0"/>
                        <a:t>France</a:t>
                      </a:r>
                    </a:p>
                  </a:txBody>
                  <a:tcPr/>
                </a:tc>
                <a:tc>
                  <a:txBody>
                    <a:bodyPr/>
                    <a:lstStyle/>
                    <a:p>
                      <a:r>
                        <a:rPr lang="en-US" sz="700" dirty="0"/>
                        <a:t>Norway</a:t>
                      </a:r>
                    </a:p>
                  </a:txBody>
                  <a:tcPr/>
                </a:tc>
                <a:tc>
                  <a:txBody>
                    <a:bodyPr/>
                    <a:lstStyle/>
                    <a:p>
                      <a:r>
                        <a:rPr lang="en-US" sz="700" dirty="0"/>
                        <a:t>Spain</a:t>
                      </a:r>
                    </a:p>
                  </a:txBody>
                  <a:tcPr/>
                </a:tc>
                <a:tc>
                  <a:txBody>
                    <a:bodyPr/>
                    <a:lstStyle/>
                    <a:p>
                      <a:r>
                        <a:rPr lang="en-US" sz="700" dirty="0"/>
                        <a:t>Hong Kong</a:t>
                      </a:r>
                    </a:p>
                  </a:txBody>
                  <a:tcPr/>
                </a:tc>
                <a:tc>
                  <a:txBody>
                    <a:bodyPr/>
                    <a:lstStyle/>
                    <a:p>
                      <a:r>
                        <a:rPr lang="en-US" sz="700" dirty="0"/>
                        <a:t>Portugal</a:t>
                      </a:r>
                    </a:p>
                  </a:txBody>
                  <a:tcPr/>
                </a:tc>
                <a:tc>
                  <a:txBody>
                    <a:bodyPr/>
                    <a:lstStyle/>
                    <a:p>
                      <a:r>
                        <a:rPr lang="en-US" sz="700" dirty="0"/>
                        <a:t>Singapore</a:t>
                      </a:r>
                    </a:p>
                  </a:txBody>
                  <a:tcPr/>
                </a:tc>
                <a:tc>
                  <a:txBody>
                    <a:bodyPr/>
                    <a:lstStyle/>
                    <a:p>
                      <a:r>
                        <a:rPr lang="en-US" sz="700" dirty="0"/>
                        <a:t>Netherlands</a:t>
                      </a:r>
                    </a:p>
                  </a:txBody>
                  <a:tcPr/>
                </a:tc>
                <a:extLst>
                  <a:ext uri="{0D108BD9-81ED-4DB2-BD59-A6C34878D82A}">
                    <a16:rowId xmlns:a16="http://schemas.microsoft.com/office/drawing/2014/main" val="1560616682"/>
                  </a:ext>
                </a:extLst>
              </a:tr>
              <a:tr h="363702">
                <a:tc>
                  <a:txBody>
                    <a:bodyPr/>
                    <a:lstStyle/>
                    <a:p>
                      <a:r>
                        <a:rPr lang="en-US" sz="1050" dirty="0"/>
                        <a:t>A</a:t>
                      </a:r>
                    </a:p>
                  </a:txBody>
                  <a:tcPr/>
                </a:tc>
                <a:tc>
                  <a:txBody>
                    <a:bodyPr/>
                    <a:lstStyle/>
                    <a:p>
                      <a:r>
                        <a:rPr lang="en-US" sz="1050" dirty="0"/>
                        <a:t>17,683</a:t>
                      </a:r>
                    </a:p>
                  </a:txBody>
                  <a:tcPr/>
                </a:tc>
                <a:tc>
                  <a:txBody>
                    <a:bodyPr/>
                    <a:lstStyle/>
                    <a:p>
                      <a:r>
                        <a:rPr lang="en-US" sz="1050" dirty="0"/>
                        <a:t>16,522</a:t>
                      </a:r>
                    </a:p>
                  </a:txBody>
                  <a:tcPr/>
                </a:tc>
                <a:tc>
                  <a:txBody>
                    <a:bodyPr/>
                    <a:lstStyle/>
                    <a:p>
                      <a:r>
                        <a:rPr lang="en-US" sz="1050" dirty="0"/>
                        <a:t>373</a:t>
                      </a:r>
                    </a:p>
                  </a:txBody>
                  <a:tcPr/>
                </a:tc>
                <a:tc>
                  <a:txBody>
                    <a:bodyPr/>
                    <a:lstStyle/>
                    <a:p>
                      <a:r>
                        <a:rPr lang="en-US" sz="1050" dirty="0"/>
                        <a:t>118</a:t>
                      </a:r>
                    </a:p>
                  </a:txBody>
                  <a:tcPr/>
                </a:tc>
                <a:tc>
                  <a:txBody>
                    <a:bodyPr/>
                    <a:lstStyle/>
                    <a:p>
                      <a:r>
                        <a:rPr lang="en-US" sz="1050" dirty="0"/>
                        <a:t>107</a:t>
                      </a:r>
                    </a:p>
                  </a:txBody>
                  <a:tcPr/>
                </a:tc>
                <a:tc>
                  <a:txBody>
                    <a:bodyPr/>
                    <a:lstStyle/>
                    <a:p>
                      <a:r>
                        <a:rPr lang="en-US" sz="1050" dirty="0"/>
                        <a:t>286</a:t>
                      </a:r>
                    </a:p>
                  </a:txBody>
                  <a:tcPr/>
                </a:tc>
                <a:tc>
                  <a:txBody>
                    <a:bodyPr/>
                    <a:lstStyle/>
                    <a:p>
                      <a:r>
                        <a:rPr lang="en-US" sz="1050" dirty="0"/>
                        <a:t>52</a:t>
                      </a:r>
                    </a:p>
                  </a:txBody>
                  <a:tcPr/>
                </a:tc>
                <a:tc>
                  <a:txBody>
                    <a:bodyPr/>
                    <a:lstStyle/>
                    <a:p>
                      <a:r>
                        <a:rPr lang="en-US" sz="1050" dirty="0"/>
                        <a:t>57</a:t>
                      </a:r>
                    </a:p>
                  </a:txBody>
                  <a:tcPr/>
                </a:tc>
                <a:tc>
                  <a:txBody>
                    <a:bodyPr/>
                    <a:lstStyle/>
                    <a:p>
                      <a:r>
                        <a:rPr lang="en-US" sz="1050" dirty="0"/>
                        <a:t>71</a:t>
                      </a:r>
                    </a:p>
                  </a:txBody>
                  <a:tcPr/>
                </a:tc>
                <a:tc>
                  <a:txBody>
                    <a:bodyPr/>
                    <a:lstStyle/>
                    <a:p>
                      <a:r>
                        <a:rPr lang="en-US" sz="1050" dirty="0"/>
                        <a:t>62</a:t>
                      </a:r>
                    </a:p>
                  </a:txBody>
                  <a:tcPr/>
                </a:tc>
                <a:tc>
                  <a:txBody>
                    <a:bodyPr/>
                    <a:lstStyle/>
                    <a:p>
                      <a:r>
                        <a:rPr lang="en-US" sz="1050" dirty="0"/>
                        <a:t>35</a:t>
                      </a:r>
                    </a:p>
                  </a:txBody>
                  <a:tcPr/>
                </a:tc>
                <a:extLst>
                  <a:ext uri="{0D108BD9-81ED-4DB2-BD59-A6C34878D82A}">
                    <a16:rowId xmlns:a16="http://schemas.microsoft.com/office/drawing/2014/main" val="985224752"/>
                  </a:ext>
                </a:extLst>
              </a:tr>
              <a:tr h="362347">
                <a:tc>
                  <a:txBody>
                    <a:bodyPr/>
                    <a:lstStyle/>
                    <a:p>
                      <a:r>
                        <a:rPr lang="en-US" sz="1050" dirty="0"/>
                        <a:t>B</a:t>
                      </a:r>
                    </a:p>
                  </a:txBody>
                  <a:tcPr/>
                </a:tc>
                <a:tc>
                  <a:txBody>
                    <a:bodyPr/>
                    <a:lstStyle/>
                    <a:p>
                      <a:r>
                        <a:rPr lang="en-US" sz="1050" dirty="0"/>
                        <a:t>6,084</a:t>
                      </a:r>
                    </a:p>
                  </a:txBody>
                  <a:tcPr/>
                </a:tc>
                <a:tc>
                  <a:txBody>
                    <a:bodyPr/>
                    <a:lstStyle/>
                    <a:p>
                      <a:r>
                        <a:rPr lang="en-US" sz="1050" dirty="0"/>
                        <a:t>4,662</a:t>
                      </a:r>
                    </a:p>
                  </a:txBody>
                  <a:tcPr/>
                </a:tc>
                <a:tc>
                  <a:txBody>
                    <a:bodyPr/>
                    <a:lstStyle/>
                    <a:p>
                      <a:r>
                        <a:rPr lang="en-US" sz="1050" dirty="0"/>
                        <a:t>338</a:t>
                      </a:r>
                    </a:p>
                  </a:txBody>
                  <a:tcPr/>
                </a:tc>
                <a:tc>
                  <a:txBody>
                    <a:bodyPr/>
                    <a:lstStyle/>
                    <a:p>
                      <a:r>
                        <a:rPr lang="en-US" sz="1050" dirty="0"/>
                        <a:t>117</a:t>
                      </a:r>
                    </a:p>
                  </a:txBody>
                  <a:tcPr/>
                </a:tc>
                <a:tc>
                  <a:txBody>
                    <a:bodyPr/>
                    <a:lstStyle/>
                    <a:p>
                      <a:r>
                        <a:rPr lang="en-US" sz="1050" dirty="0"/>
                        <a:t>246</a:t>
                      </a:r>
                    </a:p>
                  </a:txBody>
                  <a:tcPr/>
                </a:tc>
                <a:tc>
                  <a:txBody>
                    <a:bodyPr/>
                    <a:lstStyle/>
                    <a:p>
                      <a:r>
                        <a:rPr lang="en-US" sz="1050" dirty="0"/>
                        <a:t>379</a:t>
                      </a:r>
                    </a:p>
                  </a:txBody>
                  <a:tcPr/>
                </a:tc>
                <a:tc>
                  <a:txBody>
                    <a:bodyPr/>
                    <a:lstStyle/>
                    <a:p>
                      <a:r>
                        <a:rPr lang="en-US" sz="1050" dirty="0"/>
                        <a:t>109</a:t>
                      </a:r>
                    </a:p>
                  </a:txBody>
                  <a:tcPr/>
                </a:tc>
                <a:tc>
                  <a:txBody>
                    <a:bodyPr/>
                    <a:lstStyle/>
                    <a:p>
                      <a:r>
                        <a:rPr lang="en-US" sz="1050" dirty="0"/>
                        <a:t>125</a:t>
                      </a:r>
                    </a:p>
                  </a:txBody>
                  <a:tcPr/>
                </a:tc>
                <a:tc>
                  <a:txBody>
                    <a:bodyPr/>
                    <a:lstStyle/>
                    <a:p>
                      <a:r>
                        <a:rPr lang="en-US" sz="1050" dirty="0"/>
                        <a:t>39</a:t>
                      </a:r>
                    </a:p>
                  </a:txBody>
                  <a:tcPr/>
                </a:tc>
                <a:tc>
                  <a:txBody>
                    <a:bodyPr/>
                    <a:lstStyle/>
                    <a:p>
                      <a:r>
                        <a:rPr lang="en-US" sz="1050" dirty="0"/>
                        <a:t>37</a:t>
                      </a:r>
                    </a:p>
                  </a:txBody>
                  <a:tcPr/>
                </a:tc>
                <a:tc>
                  <a:txBody>
                    <a:bodyPr/>
                    <a:lstStyle/>
                    <a:p>
                      <a:r>
                        <a:rPr lang="en-US" sz="1050" dirty="0"/>
                        <a:t>32</a:t>
                      </a:r>
                    </a:p>
                  </a:txBody>
                  <a:tcPr/>
                </a:tc>
                <a:extLst>
                  <a:ext uri="{0D108BD9-81ED-4DB2-BD59-A6C34878D82A}">
                    <a16:rowId xmlns:a16="http://schemas.microsoft.com/office/drawing/2014/main" val="1816413096"/>
                  </a:ext>
                </a:extLst>
              </a:tr>
              <a:tr h="362347">
                <a:tc>
                  <a:txBody>
                    <a:bodyPr/>
                    <a:lstStyle/>
                    <a:p>
                      <a:r>
                        <a:rPr lang="en-US" sz="1050" dirty="0"/>
                        <a:t>C</a:t>
                      </a:r>
                    </a:p>
                  </a:txBody>
                  <a:tcPr/>
                </a:tc>
                <a:tc>
                  <a:txBody>
                    <a:bodyPr/>
                    <a:lstStyle/>
                    <a:p>
                      <a:r>
                        <a:rPr lang="en-US" sz="1050" dirty="0"/>
                        <a:t>5,129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t>4,231</a:t>
                      </a:r>
                    </a:p>
                  </a:txBody>
                  <a:tcPr/>
                </a:tc>
                <a:tc>
                  <a:txBody>
                    <a:bodyPr/>
                    <a:lstStyle/>
                    <a:p>
                      <a:r>
                        <a:rPr lang="en-US" sz="1050" dirty="0"/>
                        <a:t>256</a:t>
                      </a:r>
                    </a:p>
                  </a:txBody>
                  <a:tcPr/>
                </a:tc>
                <a:tc>
                  <a:txBody>
                    <a:bodyPr/>
                    <a:lstStyle/>
                    <a:p>
                      <a:r>
                        <a:rPr lang="en-US" sz="1050" dirty="0"/>
                        <a:t>91</a:t>
                      </a:r>
                    </a:p>
                  </a:txBody>
                  <a:tcPr/>
                </a:tc>
                <a:tc>
                  <a:txBody>
                    <a:bodyPr/>
                    <a:lstStyle/>
                    <a:p>
                      <a:r>
                        <a:rPr lang="en-US" sz="1050" dirty="0"/>
                        <a:t>93</a:t>
                      </a:r>
                    </a:p>
                  </a:txBody>
                  <a:tcPr/>
                </a:tc>
                <a:tc>
                  <a:txBody>
                    <a:bodyPr/>
                    <a:lstStyle/>
                    <a:p>
                      <a:r>
                        <a:rPr lang="en-US" sz="1050" dirty="0"/>
                        <a:t>191</a:t>
                      </a:r>
                    </a:p>
                  </a:txBody>
                  <a:tcPr/>
                </a:tc>
                <a:tc>
                  <a:txBody>
                    <a:bodyPr/>
                    <a:lstStyle/>
                    <a:p>
                      <a:r>
                        <a:rPr lang="en-US" sz="1050" dirty="0"/>
                        <a:t>52</a:t>
                      </a:r>
                    </a:p>
                  </a:txBody>
                  <a:tcPr/>
                </a:tc>
                <a:tc>
                  <a:txBody>
                    <a:bodyPr/>
                    <a:lstStyle/>
                    <a:p>
                      <a:r>
                        <a:rPr lang="en-US" sz="1050" dirty="0"/>
                        <a:t>57</a:t>
                      </a:r>
                    </a:p>
                  </a:txBody>
                  <a:tcPr/>
                </a:tc>
                <a:tc>
                  <a:txBody>
                    <a:bodyPr/>
                    <a:lstStyle/>
                    <a:p>
                      <a:r>
                        <a:rPr lang="en-US" sz="1050" dirty="0"/>
                        <a:t>52</a:t>
                      </a:r>
                    </a:p>
                  </a:txBody>
                  <a:tcPr/>
                </a:tc>
                <a:tc>
                  <a:txBody>
                    <a:bodyPr/>
                    <a:lstStyle/>
                    <a:p>
                      <a:r>
                        <a:rPr lang="en-US" sz="1050" dirty="0"/>
                        <a:t>69</a:t>
                      </a:r>
                    </a:p>
                  </a:txBody>
                  <a:tcPr/>
                </a:tc>
                <a:tc>
                  <a:txBody>
                    <a:bodyPr/>
                    <a:lstStyle/>
                    <a:p>
                      <a:r>
                        <a:rPr lang="en-US" sz="1050" dirty="0"/>
                        <a:t>37</a:t>
                      </a:r>
                    </a:p>
                  </a:txBody>
                  <a:tcPr/>
                </a:tc>
                <a:extLst>
                  <a:ext uri="{0D108BD9-81ED-4DB2-BD59-A6C34878D82A}">
                    <a16:rowId xmlns:a16="http://schemas.microsoft.com/office/drawing/2014/main" val="863307941"/>
                  </a:ext>
                </a:extLst>
              </a:tr>
              <a:tr h="366695">
                <a:tc>
                  <a:txBody>
                    <a:bodyPr/>
                    <a:lstStyle/>
                    <a:p>
                      <a:r>
                        <a:rPr lang="en-US" sz="1050" dirty="0"/>
                        <a:t>Cross Validation of C</a:t>
                      </a:r>
                    </a:p>
                  </a:txBody>
                  <a:tcPr/>
                </a:tc>
                <a:tc>
                  <a:txBody>
                    <a:bodyPr/>
                    <a:lstStyle/>
                    <a:p>
                      <a:r>
                        <a:rPr lang="en-US" sz="1050" dirty="0"/>
                        <a:t>*est. 6,121</a:t>
                      </a:r>
                    </a:p>
                  </a:txBody>
                  <a:tcPr/>
                </a:tc>
                <a:tc>
                  <a:txBody>
                    <a:bodyPr/>
                    <a:lstStyle/>
                    <a:p>
                      <a:r>
                        <a:rPr lang="en-US" sz="1050" dirty="0"/>
                        <a:t>5,032</a:t>
                      </a:r>
                    </a:p>
                  </a:txBody>
                  <a:tcPr/>
                </a:tc>
                <a:tc>
                  <a:txBody>
                    <a:bodyPr/>
                    <a:lstStyle/>
                    <a:p>
                      <a:r>
                        <a:rPr lang="en-US" sz="1050" dirty="0"/>
                        <a:t>269</a:t>
                      </a:r>
                    </a:p>
                  </a:txBody>
                  <a:tcPr/>
                </a:tc>
                <a:tc>
                  <a:txBody>
                    <a:bodyPr/>
                    <a:lstStyle/>
                    <a:p>
                      <a:r>
                        <a:rPr lang="en-US" sz="1050" dirty="0"/>
                        <a:t>97</a:t>
                      </a:r>
                    </a:p>
                  </a:txBody>
                  <a:tcPr/>
                </a:tc>
                <a:tc>
                  <a:txBody>
                    <a:bodyPr/>
                    <a:lstStyle/>
                    <a:p>
                      <a:r>
                        <a:rPr lang="en-US" sz="1050" dirty="0"/>
                        <a:t>102</a:t>
                      </a:r>
                    </a:p>
                  </a:txBody>
                  <a:tcPr/>
                </a:tc>
                <a:tc>
                  <a:txBody>
                    <a:bodyPr/>
                    <a:lstStyle/>
                    <a:p>
                      <a:r>
                        <a:rPr lang="en-US" sz="1050" dirty="0"/>
                        <a:t>344</a:t>
                      </a:r>
                    </a:p>
                  </a:txBody>
                  <a:tcPr/>
                </a:tc>
                <a:tc>
                  <a:txBody>
                    <a:bodyPr/>
                    <a:lstStyle/>
                    <a:p>
                      <a:r>
                        <a:rPr lang="en-US" sz="1050" dirty="0"/>
                        <a:t>57</a:t>
                      </a:r>
                    </a:p>
                  </a:txBody>
                  <a:tcPr/>
                </a:tc>
                <a:tc>
                  <a:txBody>
                    <a:bodyPr/>
                    <a:lstStyle/>
                    <a:p>
                      <a:r>
                        <a:rPr lang="en-US" sz="1050" dirty="0"/>
                        <a:t>*est. 75</a:t>
                      </a:r>
                    </a:p>
                  </a:txBody>
                  <a:tcPr/>
                </a:tc>
                <a:tc>
                  <a:txBody>
                    <a:bodyPr/>
                    <a:lstStyle/>
                    <a:p>
                      <a:r>
                        <a:rPr lang="en-US" sz="1050" dirty="0"/>
                        <a:t>55</a:t>
                      </a:r>
                    </a:p>
                  </a:txBody>
                  <a:tcPr/>
                </a:tc>
                <a:tc>
                  <a:txBody>
                    <a:bodyPr/>
                    <a:lstStyle/>
                    <a:p>
                      <a:r>
                        <a:rPr lang="en-US" sz="1050" dirty="0"/>
                        <a:t>*est. 50</a:t>
                      </a:r>
                    </a:p>
                  </a:txBody>
                  <a:tcPr/>
                </a:tc>
                <a:tc>
                  <a:txBody>
                    <a:bodyPr/>
                    <a:lstStyle/>
                    <a:p>
                      <a:r>
                        <a:rPr lang="en-US" sz="1050" dirty="0"/>
                        <a:t>40</a:t>
                      </a:r>
                    </a:p>
                  </a:txBody>
                  <a:tcPr/>
                </a:tc>
                <a:extLst>
                  <a:ext uri="{0D108BD9-81ED-4DB2-BD59-A6C34878D82A}">
                    <a16:rowId xmlns:a16="http://schemas.microsoft.com/office/drawing/2014/main" val="1463675655"/>
                  </a:ext>
                </a:extLst>
              </a:tr>
            </a:tbl>
          </a:graphicData>
        </a:graphic>
      </p:graphicFrame>
      <p:sp>
        <p:nvSpPr>
          <p:cNvPr id="6" name="Rectangle 5">
            <a:extLst>
              <a:ext uri="{FF2B5EF4-FFF2-40B4-BE49-F238E27FC236}">
                <a16:creationId xmlns:a16="http://schemas.microsoft.com/office/drawing/2014/main" id="{47BDF679-4FC7-6246-9FB4-4CA01B81B775}"/>
              </a:ext>
            </a:extLst>
          </p:cNvPr>
          <p:cNvSpPr/>
          <p:nvPr/>
        </p:nvSpPr>
        <p:spPr>
          <a:xfrm>
            <a:off x="43249" y="4654965"/>
            <a:ext cx="12105502" cy="2462213"/>
          </a:xfrm>
          <a:prstGeom prst="rect">
            <a:avLst/>
          </a:prstGeom>
        </p:spPr>
        <p:txBody>
          <a:bodyPr wrap="square">
            <a:spAutoFit/>
          </a:bodyPr>
          <a:lstStyle/>
          <a:p>
            <a:r>
              <a:rPr lang="en-US" sz="1400" dirty="0"/>
              <a:t>Model A Training data = Nov 17 - Dec 18 , Testing data = Jun 19 - Jul 19</a:t>
            </a:r>
          </a:p>
          <a:p>
            <a:r>
              <a:rPr lang="en-US" sz="1400" dirty="0"/>
              <a:t>Model B Training data = Nov 17 - Jul 18, Testing data = Aug 18 - Jul 19</a:t>
            </a:r>
          </a:p>
          <a:p>
            <a:r>
              <a:rPr lang="en-US" sz="1400" dirty="0"/>
              <a:t>Model C (train and test on all data) Training data = Nov 17 - Jul 19, Testing data = Nov 17 - Jul 19</a:t>
            </a:r>
          </a:p>
          <a:p>
            <a:r>
              <a:rPr lang="en-US" sz="1400" dirty="0"/>
              <a:t>Cross Validation hyperparameters: Horizon=30 days. Initial (90 days) and Period(15 days)=defaults. Meaning, retraining and forecasts every 15 days after an initial 90 days training, so MAEs were calculated from 33 </a:t>
            </a:r>
            <a:r>
              <a:rPr lang="en-US" sz="1400" dirty="0" err="1"/>
              <a:t>forecasts.The</a:t>
            </a:r>
            <a:r>
              <a:rPr lang="en-US" sz="1400" dirty="0"/>
              <a:t> MAEs in the last row of the table are the mean MAE all for 30 horizon days.</a:t>
            </a:r>
          </a:p>
          <a:p>
            <a:r>
              <a:rPr lang="en-US" sz="1400" dirty="0"/>
              <a:t>* - when calling </a:t>
            </a:r>
            <a:r>
              <a:rPr lang="en-US" sz="1400" dirty="0" err="1"/>
              <a:t>Fbprophet’s</a:t>
            </a:r>
            <a:r>
              <a:rPr lang="en-US" sz="1400" dirty="0"/>
              <a:t> </a:t>
            </a:r>
            <a:r>
              <a:rPr lang="en-US" sz="1400" dirty="0" err="1"/>
              <a:t>performance_metrics</a:t>
            </a:r>
            <a:r>
              <a:rPr lang="en-US" sz="1400" dirty="0"/>
              <a:t>() to get average MAE for cross validated metrics for Hong Kong and Singapore, an assertion error was returned and I was unable to resolve this in the time given. So, these have been estimated from inspection of their MAE vs horizon day graphs.</a:t>
            </a:r>
          </a:p>
          <a:p>
            <a:endParaRPr lang="en-US" sz="1400" dirty="0"/>
          </a:p>
          <a:p>
            <a:r>
              <a:rPr lang="en-US" sz="1400" b="1" dirty="0"/>
              <a:t>Model C is selected for deployment given it has the lowest MAE, and cross validation of this model shows similar performance.</a:t>
            </a:r>
            <a:endParaRPr lang="en-US" sz="1400" dirty="0"/>
          </a:p>
          <a:p>
            <a:r>
              <a:rPr lang="en-US" sz="1400" dirty="0"/>
              <a:t>Forecasts and evaluation graphs can be found for all base models in the folder ‘Part 2 Model Building and Investigation’.</a:t>
            </a:r>
          </a:p>
          <a:p>
            <a:endParaRPr lang="en-US" sz="1400" b="1" dirty="0"/>
          </a:p>
        </p:txBody>
      </p:sp>
    </p:spTree>
    <p:extLst>
      <p:ext uri="{BB962C8B-B14F-4D97-AF65-F5344CB8AC3E}">
        <p14:creationId xmlns:p14="http://schemas.microsoft.com/office/powerpoint/2010/main" val="3518284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A57C3-3231-F648-AA69-10B4299979B0}"/>
              </a:ext>
            </a:extLst>
          </p:cNvPr>
          <p:cNvSpPr>
            <a:spLocks noGrp="1"/>
          </p:cNvSpPr>
          <p:nvPr>
            <p:ph type="title"/>
          </p:nvPr>
        </p:nvSpPr>
        <p:spPr>
          <a:xfrm>
            <a:off x="2231136" y="667265"/>
            <a:ext cx="7729728" cy="1486147"/>
          </a:xfrm>
        </p:spPr>
        <p:txBody>
          <a:bodyPr>
            <a:normAutofit fontScale="90000"/>
          </a:bodyPr>
          <a:lstStyle/>
          <a:p>
            <a:r>
              <a:rPr lang="en-GB" dirty="0"/>
              <a:t>3. Re-train your model on all of the data using the selected approach and prepare it for deployment.</a:t>
            </a:r>
            <a:br>
              <a:rPr lang="en-GB" dirty="0"/>
            </a:br>
            <a:endParaRPr lang="en-US" dirty="0"/>
          </a:p>
        </p:txBody>
      </p:sp>
      <p:sp>
        <p:nvSpPr>
          <p:cNvPr id="3" name="Content Placeholder 2">
            <a:extLst>
              <a:ext uri="{FF2B5EF4-FFF2-40B4-BE49-F238E27FC236}">
                <a16:creationId xmlns:a16="http://schemas.microsoft.com/office/drawing/2014/main" id="{62ED1D14-D5A4-7846-B65F-A7F23B1D397B}"/>
              </a:ext>
            </a:extLst>
          </p:cNvPr>
          <p:cNvSpPr>
            <a:spLocks noGrp="1"/>
          </p:cNvSpPr>
          <p:nvPr>
            <p:ph idx="1"/>
          </p:nvPr>
        </p:nvSpPr>
        <p:spPr/>
        <p:txBody>
          <a:bodyPr/>
          <a:lstStyle/>
          <a:p>
            <a:r>
              <a:rPr lang="en-US" dirty="0"/>
              <a:t>Models for each of the 10 countries were retrained and serialized into JSON, saved into the </a:t>
            </a:r>
            <a:r>
              <a:rPr lang="en-US" i="1" dirty="0"/>
              <a:t>models</a:t>
            </a:r>
            <a:r>
              <a:rPr lang="en-US" dirty="0"/>
              <a:t> folder, and uploaded into Watson Studio.</a:t>
            </a:r>
          </a:p>
          <a:p>
            <a:r>
              <a:rPr lang="en-US" dirty="0"/>
              <a:t>Further code was developed to test out loading the JSON models, and using these to predict a 30 day forecast output for August 2019, and monthly and weekly trends per country’s model.</a:t>
            </a:r>
          </a:p>
          <a:p>
            <a:r>
              <a:rPr lang="en-US" dirty="0"/>
              <a:t>The 30 day forecasts and trends per country can be found in a .docx file in the </a:t>
            </a:r>
            <a:r>
              <a:rPr lang="en-US" i="1" dirty="0" err="1"/>
              <a:t>initial_model_predictions_trends</a:t>
            </a:r>
            <a:r>
              <a:rPr lang="en-US" dirty="0"/>
              <a:t> folder.</a:t>
            </a:r>
          </a:p>
        </p:txBody>
      </p:sp>
    </p:spTree>
    <p:extLst>
      <p:ext uri="{BB962C8B-B14F-4D97-AF65-F5344CB8AC3E}">
        <p14:creationId xmlns:p14="http://schemas.microsoft.com/office/powerpoint/2010/main" val="357308394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4201</TotalTime>
  <Words>1102</Words>
  <Application>Microsoft Macintosh PowerPoint</Application>
  <PresentationFormat>Widescreen</PresentationFormat>
  <Paragraphs>108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Gill Sans MT</vt:lpstr>
      <vt:lpstr>Parcel</vt:lpstr>
      <vt:lpstr>AAVAiL revenue projection – part 2 model building and selection report</vt:lpstr>
      <vt:lpstr>contents</vt:lpstr>
      <vt:lpstr>1. State the different modelling approaches that you will compare to address the business opportunity. - Base model</vt:lpstr>
      <vt:lpstr>1. State the different modelling approaches that you will compare to address the business opportunity. - cross validation</vt:lpstr>
      <vt:lpstr>2. Iterate on your suite of possible models by modifying data transformations, pipeline architectures, hyperparameters and other relevant factors. - cont </vt:lpstr>
      <vt:lpstr>2. Iterate on your suite of possible models by modifying data transformations, pipeline architectures, hyperparameters and other relevant factors – evaluation metrics</vt:lpstr>
      <vt:lpstr>3. Re-train your model on all of the data using the selected approach and prepare it for deployment.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Cure</dc:creator>
  <cp:lastModifiedBy>Richard Cure</cp:lastModifiedBy>
  <cp:revision>56</cp:revision>
  <dcterms:created xsi:type="dcterms:W3CDTF">2021-03-12T16:40:12Z</dcterms:created>
  <dcterms:modified xsi:type="dcterms:W3CDTF">2021-04-02T17:01:51Z</dcterms:modified>
</cp:coreProperties>
</file>