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3/19/21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76669-CF56-364A-B01E-79F7D7D79FFE}" type="slidenum">
              <a:rPr lang="en-US" smtClean="0"/>
              <a:t>3</a:t>
            </a:fld>
            <a:endParaRPr lang="en-US"/>
          </a:p>
        </p:txBody>
      </p:sp>
    </p:spTree>
    <p:extLst>
      <p:ext uri="{BB962C8B-B14F-4D97-AF65-F5344CB8AC3E}">
        <p14:creationId xmlns:p14="http://schemas.microsoft.com/office/powerpoint/2010/main" val="173229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3/19/21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3/19/21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3/19/21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3/19/21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3/19/21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3/19/21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a:bodyPr>
          <a:lstStyle/>
          <a:p>
            <a:r>
              <a:rPr lang="en-US" dirty="0"/>
              <a:t>1. </a:t>
            </a:r>
            <a:r>
              <a:rPr lang="en-GB" dirty="0"/>
              <a:t>Assimilate the business </a:t>
            </a:r>
            <a:r>
              <a:rPr lang="en-GB" dirty="0" err="1"/>
              <a:t>scenariO</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75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stabilise</a:t>
            </a:r>
            <a:r>
              <a:rPr lang="en-US" dirty="0"/>
              <a:t> counts of staff members, and will generate a ‘ripple effect’ drawn from budget projections.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D0E6BFD-B4BB-6B41-9B2B-AF589B9901CD}"/>
              </a:ext>
            </a:extLst>
          </p:cNvPr>
          <p:cNvSpPr>
            <a:spLocks noGrp="1"/>
          </p:cNvSpPr>
          <p:nvPr>
            <p:ph type="title"/>
          </p:nvPr>
        </p:nvSpPr>
        <p:spPr>
          <a:xfrm>
            <a:off x="1792287" y="1327499"/>
            <a:ext cx="8624887" cy="927328"/>
          </a:xfrm>
          <a:noFill/>
          <a:ln>
            <a:noFill/>
          </a:ln>
        </p:spPr>
        <p:txBody>
          <a:bodyPr>
            <a:normAutofit/>
          </a:bodyPr>
          <a:lstStyle/>
          <a:p>
            <a:r>
              <a:rPr lang="en-GB" dirty="0"/>
              <a:t>1. articulate testable hypotheses.</a:t>
            </a: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90DAD4B4-5008-C541-9F17-61DB6105D67A}"/>
              </a:ext>
            </a:extLst>
          </p:cNvPr>
          <p:cNvGraphicFramePr>
            <a:graphicFrameLocks noGrp="1"/>
          </p:cNvGraphicFramePr>
          <p:nvPr>
            <p:ph idx="1"/>
            <p:extLst>
              <p:ext uri="{D42A27DB-BD31-4B8C-83A1-F6EECF244321}">
                <p14:modId xmlns:p14="http://schemas.microsoft.com/office/powerpoint/2010/main" val="2923225936"/>
              </p:ext>
            </p:extLst>
          </p:nvPr>
        </p:nvGraphicFramePr>
        <p:xfrm>
          <a:off x="1225551" y="2159000"/>
          <a:ext cx="9501188" cy="3922657"/>
        </p:xfrm>
        <a:graphic>
          <a:graphicData uri="http://schemas.openxmlformats.org/drawingml/2006/table">
            <a:tbl>
              <a:tblPr firstRow="1" firstCol="1" bandRow="1">
                <a:tableStyleId>{E929F9F4-4A8F-4326-A1B4-22849713DDAB}</a:tableStyleId>
              </a:tblPr>
              <a:tblGrid>
                <a:gridCol w="1865608">
                  <a:extLst>
                    <a:ext uri="{9D8B030D-6E8A-4147-A177-3AD203B41FA5}">
                      <a16:colId xmlns:a16="http://schemas.microsoft.com/office/drawing/2014/main" val="1122335417"/>
                    </a:ext>
                  </a:extLst>
                </a:gridCol>
                <a:gridCol w="1851392">
                  <a:extLst>
                    <a:ext uri="{9D8B030D-6E8A-4147-A177-3AD203B41FA5}">
                      <a16:colId xmlns:a16="http://schemas.microsoft.com/office/drawing/2014/main" val="3344235593"/>
                    </a:ext>
                  </a:extLst>
                </a:gridCol>
                <a:gridCol w="2813946">
                  <a:extLst>
                    <a:ext uri="{9D8B030D-6E8A-4147-A177-3AD203B41FA5}">
                      <a16:colId xmlns:a16="http://schemas.microsoft.com/office/drawing/2014/main" val="1332358591"/>
                    </a:ext>
                  </a:extLst>
                </a:gridCol>
                <a:gridCol w="2970242">
                  <a:extLst>
                    <a:ext uri="{9D8B030D-6E8A-4147-A177-3AD203B41FA5}">
                      <a16:colId xmlns:a16="http://schemas.microsoft.com/office/drawing/2014/main" val="572803438"/>
                    </a:ext>
                  </a:extLst>
                </a:gridCol>
              </a:tblGrid>
              <a:tr h="143137">
                <a:tc>
                  <a:txBody>
                    <a:bodyPr/>
                    <a:lstStyle/>
                    <a:p>
                      <a:r>
                        <a:rPr lang="en-GB" sz="900">
                          <a:effectLst/>
                        </a:rPr>
                        <a:t>Business Question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Hypothesis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Ideal Data needed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Data Descriptions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900595349"/>
                  </a:ext>
                </a:extLst>
              </a:tr>
              <a:tr h="1782332">
                <a:tc>
                  <a:txBody>
                    <a:bodyPr/>
                    <a:lstStyle/>
                    <a:p>
                      <a:r>
                        <a:rPr lang="en-GB" sz="800" b="0">
                          <a:effectLst/>
                        </a:rPr>
                        <a:t>Does use of the new model save </a:t>
                      </a:r>
                      <a:r>
                        <a:rPr lang="en-GB" sz="800" b="0" err="1">
                          <a:effectLst/>
                        </a:rPr>
                        <a:t>AAVAiL</a:t>
                      </a:r>
                      <a:r>
                        <a:rPr lang="en-GB" sz="800" b="0">
                          <a:effectLst/>
                        </a:rPr>
                        <a:t> Product Managers time when projecting future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Use of the new model to generate a revenue projections is faster than use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of projection</a:t>
                      </a:r>
                    </a:p>
                    <a:p>
                      <a:r>
                        <a:rPr lang="en-GB" sz="800" b="0" dirty="0">
                          <a:effectLst/>
                        </a:rPr>
                        <a:t>Country of projection</a:t>
                      </a:r>
                    </a:p>
                    <a:p>
                      <a:r>
                        <a:rPr lang="en-GB" sz="800" b="0" dirty="0">
                          <a:effectLst/>
                        </a:rPr>
                        <a:t>Model version</a:t>
                      </a:r>
                    </a:p>
                    <a:p>
                      <a:r>
                        <a:rPr lang="en-GB" sz="800" b="0" dirty="0">
                          <a:effectLst/>
                        </a:rPr>
                        <a:t>Model output/revenue projection(s)</a:t>
                      </a:r>
                    </a:p>
                    <a:p>
                      <a:r>
                        <a:rPr lang="en-GB" sz="800" b="0" dirty="0">
                          <a:effectLst/>
                        </a:rPr>
                        <a:t>Time to execute projection</a:t>
                      </a:r>
                    </a:p>
                  </a:txBody>
                  <a:tcPr marL="36718" marR="36718" marT="0" marB="0"/>
                </a:tc>
                <a:tc>
                  <a:txBody>
                    <a:bodyPr/>
                    <a:lstStyle/>
                    <a:p>
                      <a:r>
                        <a:rPr lang="en-GB" sz="800" b="0" dirty="0">
                          <a:effectLst/>
                        </a:rPr>
                        <a:t> Projection id – uniquely identifies a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Date/Time of projection – when the projection was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Product Manager ID/Name – uniquely identifies 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Month of projection - month which the projection is for</a:t>
                      </a:r>
                    </a:p>
                    <a:p>
                      <a:r>
                        <a:rPr lang="en-GB" sz="800" b="0" dirty="0">
                          <a:effectLst/>
                        </a:rPr>
                        <a:t>Country of projection – country which the projection is for</a:t>
                      </a:r>
                    </a:p>
                    <a:p>
                      <a:r>
                        <a:rPr lang="en-GB" sz="800" b="0" dirty="0">
                          <a:effectLst/>
                        </a:rPr>
                        <a:t>Model version – version of model for which the projections was derived from</a:t>
                      </a:r>
                    </a:p>
                    <a:p>
                      <a:r>
                        <a:rPr lang="en-GB" sz="800" b="0" dirty="0">
                          <a:effectLst/>
                        </a:rPr>
                        <a:t>Model output/revenue projection(s) -  output of the model</a:t>
                      </a:r>
                    </a:p>
                    <a:p>
                      <a:r>
                        <a:rPr lang="en-GB" sz="800" b="0" dirty="0">
                          <a:effectLst/>
                        </a:rPr>
                        <a:t>Time to execute projection – How long it took the user to execute the projection</a:t>
                      </a:r>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579729182"/>
                  </a:ext>
                </a:extLst>
              </a:tr>
              <a:tr h="1782332">
                <a:tc>
                  <a:txBody>
                    <a:bodyPr/>
                    <a:lstStyle/>
                    <a:p>
                      <a:r>
                        <a:rPr lang="en-GB" sz="800" b="0">
                          <a:effectLst/>
                        </a:rPr>
                        <a:t>Does the new model enable </a:t>
                      </a:r>
                      <a:r>
                        <a:rPr lang="en-GB" sz="800" b="0" err="1">
                          <a:effectLst/>
                        </a:rPr>
                        <a:t>AAVAiL</a:t>
                      </a:r>
                      <a:r>
                        <a:rPr lang="en-GB" sz="800" b="0">
                          <a:effectLst/>
                        </a:rPr>
                        <a:t> Product Managers to more accurately project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The new model projects more accurate revenue predictions than the predictions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2 tables containing the below rows and columns, for pre- new model (existing process) and post-new model</a:t>
                      </a:r>
                    </a:p>
                    <a:p>
                      <a:endParaRPr lang="en-GB" sz="800" b="0">
                        <a:effectLst/>
                      </a:endParaRPr>
                    </a:p>
                    <a:p>
                      <a:r>
                        <a:rPr lang="en-GB" sz="800" b="0">
                          <a:effectLst/>
                        </a:rPr>
                        <a:t>Rows:</a:t>
                      </a:r>
                    </a:p>
                    <a:p>
                      <a:r>
                        <a:rPr lang="en-GB" sz="800" b="0">
                          <a:effectLst/>
                        </a:rPr>
                        <a:t>A single revenue projection made by an </a:t>
                      </a:r>
                      <a:r>
                        <a:rPr lang="en-GB" sz="800" b="0" err="1">
                          <a:effectLst/>
                        </a:rPr>
                        <a:t>AAVAiL</a:t>
                      </a:r>
                      <a:r>
                        <a:rPr lang="en-GB" sz="800" b="0">
                          <a:effectLst/>
                        </a:rPr>
                        <a:t> Product Manager</a:t>
                      </a:r>
                    </a:p>
                    <a:p>
                      <a:endParaRPr lang="en-GB" sz="800" b="0">
                        <a:effectLst/>
                      </a:endParaRPr>
                    </a:p>
                    <a:p>
                      <a:r>
                        <a:rPr lang="en-GB" sz="800" b="0">
                          <a:effectLst/>
                        </a:rPr>
                        <a:t>Columns:</a:t>
                      </a:r>
                    </a:p>
                    <a:p>
                      <a:r>
                        <a:rPr lang="en-GB" sz="800" b="0">
                          <a:effectLst/>
                        </a:rPr>
                        <a:t>Projection id</a:t>
                      </a:r>
                    </a:p>
                    <a:p>
                      <a:r>
                        <a:rPr lang="en-GB" sz="800" b="0">
                          <a:effectLst/>
                        </a:rPr>
                        <a:t>Date/time of projection</a:t>
                      </a:r>
                    </a:p>
                    <a:p>
                      <a:r>
                        <a:rPr lang="en-GB" sz="800" b="0">
                          <a:effectLst/>
                        </a:rPr>
                        <a:t>Product Manager ID/Name</a:t>
                      </a:r>
                    </a:p>
                    <a:p>
                      <a:r>
                        <a:rPr lang="en-GB" sz="800" b="0">
                          <a:effectLst/>
                        </a:rPr>
                        <a:t>Month which the projection is for</a:t>
                      </a:r>
                    </a:p>
                    <a:p>
                      <a:r>
                        <a:rPr lang="en-GB" sz="800" b="0">
                          <a:effectLst/>
                        </a:rPr>
                        <a:t>Country for which the projection is for</a:t>
                      </a:r>
                    </a:p>
                    <a:p>
                      <a:r>
                        <a:rPr lang="en-GB" sz="800" b="0">
                          <a:effectLst/>
                        </a:rPr>
                        <a:t>Model version</a:t>
                      </a:r>
                    </a:p>
                    <a:p>
                      <a:r>
                        <a:rPr lang="en-GB" sz="800" b="0">
                          <a:effectLst/>
                        </a:rPr>
                        <a:t>Model output/revenue projection(s)</a:t>
                      </a:r>
                    </a:p>
                    <a:p>
                      <a:r>
                        <a:rPr lang="en-GB" sz="800" b="0">
                          <a:effectLst/>
                        </a:rPr>
                        <a:t>Actual revenue</a:t>
                      </a:r>
                    </a:p>
                    <a:p>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See above row for existing descriptions</a:t>
                      </a:r>
                    </a:p>
                    <a:p>
                      <a:endParaRPr lang="en-GB" sz="800" b="0" dirty="0">
                        <a:effectLst/>
                      </a:endParaRPr>
                    </a:p>
                    <a:p>
                      <a:endParaRPr lang="en-GB" sz="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Actual revenue – actual revenue for the month and country</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406378645"/>
                  </a:ext>
                </a:extLst>
              </a:tr>
            </a:tbl>
          </a:graphicData>
        </a:graphic>
      </p:graphicFrame>
    </p:spTree>
    <p:extLst>
      <p:ext uri="{BB962C8B-B14F-4D97-AF65-F5344CB8AC3E}">
        <p14:creationId xmlns:p14="http://schemas.microsoft.com/office/powerpoint/2010/main" val="34620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C06-29E7-5C41-BB00-CBE844139868}"/>
              </a:ext>
            </a:extLst>
          </p:cNvPr>
          <p:cNvSpPr>
            <a:spLocks noGrp="1"/>
          </p:cNvSpPr>
          <p:nvPr>
            <p:ph type="title"/>
          </p:nvPr>
        </p:nvSpPr>
        <p:spPr/>
        <p:txBody>
          <a:bodyPr>
            <a:normAutofit fontScale="90000"/>
          </a:bodyPr>
          <a:lstStyle/>
          <a:p>
            <a:r>
              <a:rPr lang="en-GB" sz="2200" dirty="0"/>
              <a:t>2. State the ideal data to address the business opportunity and clarify the rationale for needing specific data.</a:t>
            </a:r>
            <a:br>
              <a:rPr lang="en-GB" dirty="0"/>
            </a:br>
            <a:endParaRPr lang="en-US" dirty="0"/>
          </a:p>
        </p:txBody>
      </p:sp>
      <p:sp>
        <p:nvSpPr>
          <p:cNvPr id="3" name="Content Placeholder 2">
            <a:extLst>
              <a:ext uri="{FF2B5EF4-FFF2-40B4-BE49-F238E27FC236}">
                <a16:creationId xmlns:a16="http://schemas.microsoft.com/office/drawing/2014/main" id="{4FE7BEA3-B7AB-1143-B2DE-4C09B8E63AF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743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r>
              <a:rPr lang="en-US" dirty="0"/>
              <a:t>See </a:t>
            </a:r>
            <a:r>
              <a:rPr lang="en-US" dirty="0" err="1"/>
              <a:t>github</a:t>
            </a:r>
            <a:r>
              <a:rPr lang="en-US" dirty="0"/>
              <a:t> </a:t>
            </a:r>
            <a:r>
              <a:rPr lang="en-US" dirty="0" err="1"/>
              <a:t>repositotry</a:t>
            </a:r>
            <a:r>
              <a:rPr lang="en-US" dirty="0"/>
              <a:t> for data-</a:t>
            </a:r>
            <a:r>
              <a:rPr lang="en-US" dirty="0" err="1"/>
              <a:t>ingestor.py</a:t>
            </a:r>
            <a:r>
              <a:rPr lang="en-US" dirty="0"/>
              <a:t> script</a:t>
            </a:r>
          </a:p>
          <a:p>
            <a:r>
              <a:rPr lang="en-US" dirty="0" err="1"/>
              <a:t>Psuedo</a:t>
            </a:r>
            <a:r>
              <a:rPr lang="en-US" dirty="0"/>
              <a:t> code:</a:t>
            </a:r>
          </a:p>
          <a:p>
            <a:r>
              <a:rPr lang="en-US" dirty="0"/>
              <a:t>For each json file in the current directory</a:t>
            </a:r>
          </a:p>
          <a:p>
            <a:pPr lvl="1"/>
            <a:r>
              <a:rPr lang="en-US" dirty="0"/>
              <a:t>Read the file into a pandas </a:t>
            </a:r>
            <a:r>
              <a:rPr lang="en-US" dirty="0" err="1"/>
              <a:t>dataframe</a:t>
            </a:r>
            <a:endParaRPr lang="en-US" dirty="0"/>
          </a:p>
          <a:p>
            <a:pPr lvl="1"/>
            <a:r>
              <a:rPr lang="en-US" dirty="0"/>
              <a:t>Combine </a:t>
            </a:r>
            <a:r>
              <a:rPr lang="en-US" dirty="0" err="1"/>
              <a:t>dataframes</a:t>
            </a:r>
            <a:r>
              <a:rPr lang="en-US" dirty="0"/>
              <a:t> into one</a:t>
            </a:r>
          </a:p>
          <a:p>
            <a:pPr lvl="1"/>
            <a:r>
              <a:rPr lang="en-US" dirty="0"/>
              <a:t>Fill </a:t>
            </a:r>
            <a:r>
              <a:rPr lang="en-US" dirty="0" err="1"/>
              <a:t>NaN</a:t>
            </a:r>
            <a:r>
              <a:rPr lang="en-US" dirty="0"/>
              <a:t> values from duplicate columns e.g. </a:t>
            </a:r>
            <a:r>
              <a:rPr lang="en-US" dirty="0" err="1"/>
              <a:t>times_viewed</a:t>
            </a:r>
            <a:r>
              <a:rPr lang="en-US" dirty="0"/>
              <a:t> vs </a:t>
            </a:r>
            <a:r>
              <a:rPr lang="en-US" dirty="0" err="1"/>
              <a:t>TimesViewed</a:t>
            </a:r>
            <a:endParaRPr lang="en-US" dirty="0"/>
          </a:p>
          <a:p>
            <a:pPr lvl="1"/>
            <a:r>
              <a:rPr lang="en-US" dirty="0"/>
              <a:t>Check </a:t>
            </a:r>
            <a:r>
              <a:rPr lang="en-US" dirty="0" err="1"/>
              <a:t>NaN</a:t>
            </a:r>
            <a:r>
              <a:rPr lang="en-US" dirty="0"/>
              <a:t> values are filled – if so, drop duplicate columns</a:t>
            </a:r>
          </a:p>
          <a:p>
            <a:pPr lvl="1"/>
            <a:r>
              <a:rPr lang="en-US" dirty="0"/>
              <a:t>Save </a:t>
            </a:r>
            <a:r>
              <a:rPr lang="en-US" dirty="0" err="1"/>
              <a:t>dataframe</a:t>
            </a:r>
            <a:r>
              <a:rPr lang="en-US" dirty="0"/>
              <a:t> as csv file</a:t>
            </a:r>
          </a:p>
        </p:txBody>
      </p:sp>
    </p:spTree>
    <p:extLst>
      <p:ext uri="{BB962C8B-B14F-4D97-AF65-F5344CB8AC3E}">
        <p14:creationId xmlns:p14="http://schemas.microsoft.com/office/powerpoint/2010/main" val="202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27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31554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652</Words>
  <Application>Microsoft Macintosh PowerPoint</Application>
  <PresentationFormat>Widescreen</PresentationFormat>
  <Paragraphs>73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AAVAiL revenue projection – part 1 data investigation summary</vt:lpstr>
      <vt:lpstr>contents</vt:lpstr>
      <vt:lpstr>1. Assimilate the business scenariO </vt:lpstr>
      <vt:lpstr>1. articulate testable hypotheses.</vt:lpstr>
      <vt:lpstr>2. State the ideal data to address the business opportunity and clarify the rationale for needing specific data. </vt:lpstr>
      <vt:lpstr>3. Create a python script to extract relevant data from multiple data sources, automating the process of data ingestion. </vt:lpstr>
      <vt:lpstr>4. Investigate the relationship between the relevant data, the target and the business metric.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13</cp:revision>
  <dcterms:created xsi:type="dcterms:W3CDTF">2021-03-12T16:40:12Z</dcterms:created>
  <dcterms:modified xsi:type="dcterms:W3CDTF">2021-03-19T15:32:36Z</dcterms:modified>
</cp:coreProperties>
</file>