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1463"/>
  </p:normalViewPr>
  <p:slideViewPr>
    <p:cSldViewPr snapToGrid="0" snapToObjects="1">
      <p:cViewPr varScale="1">
        <p:scale>
          <a:sx n="103" d="100"/>
          <a:sy n="103" d="100"/>
        </p:scale>
        <p:origin x="8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72669-857D-BB4A-A249-2A6DFC7030D3}" type="datetimeFigureOut">
              <a:rPr lang="en-US" smtClean="0"/>
              <a:t>3/30/21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76669-CF56-364A-B01E-79F7D7D79FFE}" type="slidenum">
              <a:rPr lang="en-US" smtClean="0"/>
              <a:t>‹#›</a:t>
            </a:fld>
            <a:endParaRPr lang="en-US"/>
          </a:p>
        </p:txBody>
      </p:sp>
    </p:spTree>
    <p:extLst>
      <p:ext uri="{BB962C8B-B14F-4D97-AF65-F5344CB8AC3E}">
        <p14:creationId xmlns:p14="http://schemas.microsoft.com/office/powerpoint/2010/main" val="2529094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494076E2-43EB-7D4D-9539-7B25001E7176}" type="datetimeFigureOut">
              <a:rPr lang="en-US" smtClean="0"/>
              <a:t>3/30/21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8818933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4076E2-43EB-7D4D-9539-7B25001E7176}" type="datetimeFigureOut">
              <a:rPr lang="en-US" smtClean="0"/>
              <a:t>3/30/21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399604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4076E2-43EB-7D4D-9539-7B25001E7176}" type="datetimeFigureOut">
              <a:rPr lang="en-US" smtClean="0"/>
              <a:t>3/30/21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714695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94076E2-43EB-7D4D-9539-7B25001E7176}" type="datetimeFigureOut">
              <a:rPr lang="en-US" smtClean="0"/>
              <a:t>3/30/21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11063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494076E2-43EB-7D4D-9539-7B25001E7176}" type="datetimeFigureOut">
              <a:rPr lang="en-US" smtClean="0"/>
              <a:t>3/30/21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0912493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494076E2-43EB-7D4D-9539-7B25001E7176}" type="datetimeFigureOut">
              <a:rPr lang="en-US" smtClean="0"/>
              <a:t>3/30/21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508820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94076E2-43EB-7D4D-9539-7B25001E7176}" type="datetimeFigureOut">
              <a:rPr lang="en-US" smtClean="0"/>
              <a:t>3/30/21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95290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94076E2-43EB-7D4D-9539-7B25001E7176}" type="datetimeFigureOut">
              <a:rPr lang="en-US" smtClean="0"/>
              <a:t>3/30/21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133042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4076E2-43EB-7D4D-9539-7B25001E7176}" type="datetimeFigureOut">
              <a:rPr lang="en-US" smtClean="0"/>
              <a:t>3/30/21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66393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494076E2-43EB-7D4D-9539-7B25001E7176}" type="datetimeFigureOut">
              <a:rPr lang="en-US" smtClean="0"/>
              <a:t>3/30/21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55241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94076E2-43EB-7D4D-9539-7B25001E7176}" type="datetimeFigureOut">
              <a:rPr lang="en-US" smtClean="0"/>
              <a:t>3/30/21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24596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94076E2-43EB-7D4D-9539-7B25001E7176}" type="datetimeFigureOut">
              <a:rPr lang="en-US" smtClean="0"/>
              <a:t>3/30/21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BF3A673-BFA8-944A-8AB1-5A7006358E9B}" type="slidenum">
              <a:rPr lang="en-US" smtClean="0"/>
              <a:t>‹#›</a:t>
            </a:fld>
            <a:endParaRPr lang="en-US"/>
          </a:p>
        </p:txBody>
      </p:sp>
    </p:spTree>
    <p:extLst>
      <p:ext uri="{BB962C8B-B14F-4D97-AF65-F5344CB8AC3E}">
        <p14:creationId xmlns:p14="http://schemas.microsoft.com/office/powerpoint/2010/main" val="10333852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4DA9-88A4-C041-B481-F651E2200A02}"/>
              </a:ext>
            </a:extLst>
          </p:cNvPr>
          <p:cNvSpPr>
            <a:spLocks noGrp="1"/>
          </p:cNvSpPr>
          <p:nvPr>
            <p:ph type="ctrTitle"/>
          </p:nvPr>
        </p:nvSpPr>
        <p:spPr/>
        <p:txBody>
          <a:bodyPr>
            <a:normAutofit fontScale="90000"/>
          </a:bodyPr>
          <a:lstStyle/>
          <a:p>
            <a:r>
              <a:rPr lang="en-US" dirty="0" err="1"/>
              <a:t>AAVAiL</a:t>
            </a:r>
            <a:r>
              <a:rPr lang="en-US" dirty="0"/>
              <a:t> revenue projection – part 2 model building and selection report</a:t>
            </a:r>
          </a:p>
        </p:txBody>
      </p:sp>
      <p:sp>
        <p:nvSpPr>
          <p:cNvPr id="3" name="Subtitle 2">
            <a:extLst>
              <a:ext uri="{FF2B5EF4-FFF2-40B4-BE49-F238E27FC236}">
                <a16:creationId xmlns:a16="http://schemas.microsoft.com/office/drawing/2014/main" id="{50A64EF5-79EA-7944-8184-1D2FD556DA3C}"/>
              </a:ext>
            </a:extLst>
          </p:cNvPr>
          <p:cNvSpPr>
            <a:spLocks noGrp="1"/>
          </p:cNvSpPr>
          <p:nvPr>
            <p:ph type="subTitle" idx="1"/>
          </p:nvPr>
        </p:nvSpPr>
        <p:spPr/>
        <p:txBody>
          <a:bodyPr/>
          <a:lstStyle/>
          <a:p>
            <a:r>
              <a:rPr lang="en-US" dirty="0"/>
              <a:t>RICHARD CURE</a:t>
            </a:r>
          </a:p>
          <a:p>
            <a:r>
              <a:rPr lang="en-US" dirty="0"/>
              <a:t>March-April 2021</a:t>
            </a:r>
          </a:p>
        </p:txBody>
      </p:sp>
    </p:spTree>
    <p:extLst>
      <p:ext uri="{BB962C8B-B14F-4D97-AF65-F5344CB8AC3E}">
        <p14:creationId xmlns:p14="http://schemas.microsoft.com/office/powerpoint/2010/main" val="2347454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C3AE7-8979-5040-B63C-286214375805}"/>
              </a:ext>
            </a:extLst>
          </p:cNvPr>
          <p:cNvSpPr>
            <a:spLocks noGrp="1"/>
          </p:cNvSpPr>
          <p:nvPr>
            <p:ph type="title"/>
          </p:nvPr>
        </p:nvSpPr>
        <p:spPr/>
        <p:txBody>
          <a:bodyPr>
            <a:normAutofit/>
          </a:bodyPr>
          <a:lstStyle/>
          <a:p>
            <a:r>
              <a:rPr lang="en-US" dirty="0"/>
              <a:t>contents</a:t>
            </a:r>
          </a:p>
        </p:txBody>
      </p:sp>
      <p:sp>
        <p:nvSpPr>
          <p:cNvPr id="3" name="Content Placeholder 2">
            <a:extLst>
              <a:ext uri="{FF2B5EF4-FFF2-40B4-BE49-F238E27FC236}">
                <a16:creationId xmlns:a16="http://schemas.microsoft.com/office/drawing/2014/main" id="{40DEFFC1-9D06-C14E-BE80-F6254033A258}"/>
              </a:ext>
            </a:extLst>
          </p:cNvPr>
          <p:cNvSpPr>
            <a:spLocks noGrp="1"/>
          </p:cNvSpPr>
          <p:nvPr>
            <p:ph idx="1"/>
          </p:nvPr>
        </p:nvSpPr>
        <p:spPr/>
        <p:txBody>
          <a:bodyPr>
            <a:normAutofit/>
          </a:bodyPr>
          <a:lstStyle/>
          <a:p>
            <a:r>
              <a:rPr lang="en-GB" dirty="0"/>
              <a:t>1. State the different modelling approaches that you will compare to address the business opportunity.</a:t>
            </a:r>
          </a:p>
          <a:p>
            <a:r>
              <a:rPr lang="en-GB" dirty="0"/>
              <a:t>2. Iterate on your suite of possible models by modifying data transformations, pipeline architectures, hyperparameters and other relevant factors.</a:t>
            </a:r>
          </a:p>
          <a:p>
            <a:r>
              <a:rPr lang="en-GB" dirty="0"/>
              <a:t>3. Re-train your model on all of the data using the selected approach and prepare it for deployment.</a:t>
            </a:r>
          </a:p>
        </p:txBody>
      </p:sp>
    </p:spTree>
    <p:extLst>
      <p:ext uri="{BB962C8B-B14F-4D97-AF65-F5344CB8AC3E}">
        <p14:creationId xmlns:p14="http://schemas.microsoft.com/office/powerpoint/2010/main" val="1216014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B3DE0-2AC6-AF40-A178-4C3B7EE762FB}"/>
              </a:ext>
            </a:extLst>
          </p:cNvPr>
          <p:cNvSpPr>
            <a:spLocks noGrp="1"/>
          </p:cNvSpPr>
          <p:nvPr>
            <p:ph type="title"/>
          </p:nvPr>
        </p:nvSpPr>
        <p:spPr>
          <a:xfrm>
            <a:off x="2231136" y="617838"/>
            <a:ext cx="7729728" cy="1535574"/>
          </a:xfrm>
        </p:spPr>
        <p:txBody>
          <a:bodyPr>
            <a:normAutofit fontScale="90000"/>
          </a:bodyPr>
          <a:lstStyle/>
          <a:p>
            <a:r>
              <a:rPr lang="en-GB" dirty="0"/>
              <a:t>1. State the different modelling approaches that you will compare to address the business opportunity.</a:t>
            </a:r>
            <a:br>
              <a:rPr lang="en-GB" dirty="0"/>
            </a:br>
            <a:r>
              <a:rPr lang="en-GB" dirty="0"/>
              <a:t>- Base model</a:t>
            </a:r>
            <a:endParaRPr lang="en-US" dirty="0"/>
          </a:p>
        </p:txBody>
      </p:sp>
      <p:sp>
        <p:nvSpPr>
          <p:cNvPr id="3" name="Content Placeholder 2">
            <a:extLst>
              <a:ext uri="{FF2B5EF4-FFF2-40B4-BE49-F238E27FC236}">
                <a16:creationId xmlns:a16="http://schemas.microsoft.com/office/drawing/2014/main" id="{0755BD8C-6177-4143-ACA8-D16CE13CA82A}"/>
              </a:ext>
            </a:extLst>
          </p:cNvPr>
          <p:cNvSpPr>
            <a:spLocks noGrp="1"/>
          </p:cNvSpPr>
          <p:nvPr>
            <p:ph idx="1"/>
          </p:nvPr>
        </p:nvSpPr>
        <p:spPr>
          <a:xfrm>
            <a:off x="321275" y="2310714"/>
            <a:ext cx="11578281" cy="4374292"/>
          </a:xfrm>
        </p:spPr>
        <p:txBody>
          <a:bodyPr>
            <a:normAutofit fontScale="92500" lnSpcReduction="10000"/>
          </a:bodyPr>
          <a:lstStyle/>
          <a:p>
            <a:r>
              <a:rPr lang="en-US" sz="1200" dirty="0"/>
              <a:t>Available tools:</a:t>
            </a:r>
          </a:p>
          <a:p>
            <a:pPr lvl="1"/>
            <a:r>
              <a:rPr lang="en-US" sz="1200" dirty="0"/>
              <a:t>FB Prophet</a:t>
            </a:r>
          </a:p>
          <a:p>
            <a:pPr lvl="1"/>
            <a:r>
              <a:rPr lang="en-US" sz="1200" dirty="0" err="1"/>
              <a:t>StatsModels</a:t>
            </a:r>
            <a:r>
              <a:rPr lang="en-US" sz="1200" dirty="0"/>
              <a:t> TSA (Time Series Analysis) package</a:t>
            </a:r>
          </a:p>
          <a:p>
            <a:pPr lvl="1"/>
            <a:r>
              <a:rPr lang="en-US" sz="1200" dirty="0"/>
              <a:t>Scikit-learn packages e.g.:</a:t>
            </a:r>
          </a:p>
          <a:p>
            <a:pPr lvl="2"/>
            <a:r>
              <a:rPr lang="en-US" sz="1200" dirty="0"/>
              <a:t>Multi-Output Regressor, Gaussian Processes Regressor, Time Series Train-Test Split</a:t>
            </a:r>
          </a:p>
          <a:p>
            <a:r>
              <a:rPr lang="en-US" sz="1200" dirty="0"/>
              <a:t>Approaches:</a:t>
            </a:r>
          </a:p>
          <a:p>
            <a:pPr lvl="1"/>
            <a:r>
              <a:rPr lang="en-US" sz="1200" dirty="0"/>
              <a:t>Given the business scenario expects users to be able to make a future revenue prediction per top 10 revenue country, for each training step, 10 different models will have to be generated, 1 per country. Therefore, firstly, the training datasets will be split into 1 per country before modelling is implemented.</a:t>
            </a:r>
          </a:p>
          <a:p>
            <a:pPr lvl="1"/>
            <a:r>
              <a:rPr lang="en-US" sz="1200" dirty="0"/>
              <a:t>Secondly, I will train a base model to compare more advanced approaches to.  The base model will implement FB Prophet. 3 base models, labelled ‘A-C’ will be trained as per the below training and test data splits. The final base model (A, B, or C) will be chosen chosen through evaluation and visual inspection of forecast graphs, and comparison (likely, the sum of) the Mean Absolute Error (MAE) evaluation metrics for each of the top 10 countries. </a:t>
            </a:r>
            <a:r>
              <a:rPr lang="en-US" sz="1200" b="1" dirty="0"/>
              <a:t>The selected base model will be saved </a:t>
            </a:r>
            <a:r>
              <a:rPr lang="en-US" sz="1200" b="1"/>
              <a:t>and persisted - TODO</a:t>
            </a:r>
            <a:endParaRPr lang="en-US" sz="1200" b="1" dirty="0"/>
          </a:p>
          <a:p>
            <a:r>
              <a:rPr lang="en-US" sz="1200" dirty="0"/>
              <a:t>Model A</a:t>
            </a:r>
          </a:p>
          <a:p>
            <a:r>
              <a:rPr lang="en-US" sz="1200" dirty="0"/>
              <a:t>Training data = Nov 17 - Dec 18 , Testing data = Jun 19 - Jul 19</a:t>
            </a:r>
          </a:p>
          <a:p>
            <a:r>
              <a:rPr lang="en-US" sz="1200" dirty="0"/>
              <a:t>Model B</a:t>
            </a:r>
          </a:p>
          <a:p>
            <a:r>
              <a:rPr lang="en-US" sz="1200" dirty="0"/>
              <a:t>Training data = Nov 17 - Jul 18, Testing data = Aug 18 - Jul 19</a:t>
            </a:r>
          </a:p>
          <a:p>
            <a:r>
              <a:rPr lang="en-US" sz="1200" dirty="0"/>
              <a:t>Model C (train and test on all data)</a:t>
            </a:r>
          </a:p>
          <a:p>
            <a:r>
              <a:rPr lang="en-US" sz="1200" dirty="0"/>
              <a:t>Training data = Nov 17 - Jul 19, Testing data = Nov 17 - Jul 19</a:t>
            </a:r>
          </a:p>
          <a:p>
            <a:pPr lvl="1"/>
            <a:endParaRPr lang="en-US" sz="1200" dirty="0"/>
          </a:p>
        </p:txBody>
      </p:sp>
    </p:spTree>
    <p:extLst>
      <p:ext uri="{BB962C8B-B14F-4D97-AF65-F5344CB8AC3E}">
        <p14:creationId xmlns:p14="http://schemas.microsoft.com/office/powerpoint/2010/main" val="2516725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20EF6-5DEF-B441-AFE5-2A580F5EC2E9}"/>
              </a:ext>
            </a:extLst>
          </p:cNvPr>
          <p:cNvSpPr>
            <a:spLocks noGrp="1"/>
          </p:cNvSpPr>
          <p:nvPr>
            <p:ph type="title"/>
          </p:nvPr>
        </p:nvSpPr>
        <p:spPr>
          <a:xfrm>
            <a:off x="2231136" y="667265"/>
            <a:ext cx="7729728" cy="1486147"/>
          </a:xfrm>
        </p:spPr>
        <p:txBody>
          <a:bodyPr>
            <a:normAutofit fontScale="90000"/>
          </a:bodyPr>
          <a:lstStyle/>
          <a:p>
            <a:r>
              <a:rPr lang="en-GB" dirty="0"/>
              <a:t>1. State the different modelling approaches that you will compare to address the business opportunity.</a:t>
            </a:r>
            <a:br>
              <a:rPr lang="en-GB" dirty="0"/>
            </a:br>
            <a:r>
              <a:rPr lang="en-GB" dirty="0"/>
              <a:t>- more complex models</a:t>
            </a:r>
            <a:endParaRPr lang="en-US" dirty="0"/>
          </a:p>
        </p:txBody>
      </p:sp>
      <p:sp>
        <p:nvSpPr>
          <p:cNvPr id="3" name="Content Placeholder 2">
            <a:extLst>
              <a:ext uri="{FF2B5EF4-FFF2-40B4-BE49-F238E27FC236}">
                <a16:creationId xmlns:a16="http://schemas.microsoft.com/office/drawing/2014/main" id="{C655BFE5-9925-504F-A402-22401906D32B}"/>
              </a:ext>
            </a:extLst>
          </p:cNvPr>
          <p:cNvSpPr>
            <a:spLocks noGrp="1"/>
          </p:cNvSpPr>
          <p:nvPr>
            <p:ph idx="1"/>
          </p:nvPr>
        </p:nvSpPr>
        <p:spPr/>
        <p:txBody>
          <a:bodyPr/>
          <a:lstStyle/>
          <a:p>
            <a:r>
              <a:rPr lang="en-US" dirty="0"/>
              <a:t>Thirdly, I will train FB Prophet using cross validation and grid search for the optimal hyperparameters</a:t>
            </a:r>
          </a:p>
        </p:txBody>
      </p:sp>
    </p:spTree>
    <p:extLst>
      <p:ext uri="{BB962C8B-B14F-4D97-AF65-F5344CB8AC3E}">
        <p14:creationId xmlns:p14="http://schemas.microsoft.com/office/powerpoint/2010/main" val="44848975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2537</TotalTime>
  <Words>397</Words>
  <Application>Microsoft Macintosh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Gill Sans MT</vt:lpstr>
      <vt:lpstr>Parcel</vt:lpstr>
      <vt:lpstr>AAVAiL revenue projection – part 2 model building and selection report</vt:lpstr>
      <vt:lpstr>contents</vt:lpstr>
      <vt:lpstr>1. State the different modelling approaches that you will compare to address the business opportunity. - Base model</vt:lpstr>
      <vt:lpstr>1. State the different modelling approaches that you will compare to address the business opportunity. - more complex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Cure</dc:creator>
  <cp:lastModifiedBy>Richard Cure</cp:lastModifiedBy>
  <cp:revision>45</cp:revision>
  <dcterms:created xsi:type="dcterms:W3CDTF">2021-03-12T16:40:12Z</dcterms:created>
  <dcterms:modified xsi:type="dcterms:W3CDTF">2021-03-30T16:38:10Z</dcterms:modified>
</cp:coreProperties>
</file>