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63" r:id="rId5"/>
    <p:sldId id="259" r:id="rId6"/>
    <p:sldId id="260" r:id="rId7"/>
    <p:sldId id="261" r:id="rId8"/>
    <p:sldId id="262" r:id="rId9"/>
    <p:sldId id="264" r:id="rId10"/>
    <p:sldId id="274" r:id="rId11"/>
    <p:sldId id="265" r:id="rId12"/>
    <p:sldId id="266" r:id="rId13"/>
    <p:sldId id="267" r:id="rId14"/>
    <p:sldId id="269" r:id="rId15"/>
    <p:sldId id="270" r:id="rId16"/>
    <p:sldId id="271" r:id="rId17"/>
    <p:sldId id="272" r:id="rId18"/>
    <p:sldId id="273"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463"/>
  </p:normalViewPr>
  <p:slideViewPr>
    <p:cSldViewPr snapToGrid="0" snapToObjects="1">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72669-857D-BB4A-A249-2A6DFC7030D3}" type="datetimeFigureOut">
              <a:rPr lang="en-US" smtClean="0"/>
              <a:t>4/26/21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76669-CF56-364A-B01E-79F7D7D79FFE}" type="slidenum">
              <a:rPr lang="en-US" smtClean="0"/>
              <a:t>‹#›</a:t>
            </a:fld>
            <a:endParaRPr lang="en-US"/>
          </a:p>
        </p:txBody>
      </p:sp>
    </p:spTree>
    <p:extLst>
      <p:ext uri="{BB962C8B-B14F-4D97-AF65-F5344CB8AC3E}">
        <p14:creationId xmlns:p14="http://schemas.microsoft.com/office/powerpoint/2010/main" val="252909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76669-CF56-364A-B01E-79F7D7D79FFE}" type="slidenum">
              <a:rPr lang="en-US" smtClean="0"/>
              <a:t>3</a:t>
            </a:fld>
            <a:endParaRPr lang="en-US"/>
          </a:p>
        </p:txBody>
      </p:sp>
    </p:spTree>
    <p:extLst>
      <p:ext uri="{BB962C8B-B14F-4D97-AF65-F5344CB8AC3E}">
        <p14:creationId xmlns:p14="http://schemas.microsoft.com/office/powerpoint/2010/main" val="173229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4/26/21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881893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4/26/21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39960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4/26/21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71469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4/26/21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11063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4/26/21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0912493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94076E2-43EB-7D4D-9539-7B25001E7176}" type="datetimeFigureOut">
              <a:rPr lang="en-US" smtClean="0"/>
              <a:t>4/26/21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50882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4/26/21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95290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94076E2-43EB-7D4D-9539-7B25001E7176}" type="datetimeFigureOut">
              <a:rPr lang="en-US" smtClean="0"/>
              <a:t>4/26/21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133042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076E2-43EB-7D4D-9539-7B25001E7176}" type="datetimeFigureOut">
              <a:rPr lang="en-US" smtClean="0"/>
              <a:t>4/26/21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6639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94076E2-43EB-7D4D-9539-7B25001E7176}" type="datetimeFigureOut">
              <a:rPr lang="en-US" smtClean="0"/>
              <a:t>4/26/21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55241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4076E2-43EB-7D4D-9539-7B25001E7176}" type="datetimeFigureOut">
              <a:rPr lang="en-US" smtClean="0"/>
              <a:t>4/26/21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24596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94076E2-43EB-7D4D-9539-7B25001E7176}" type="datetimeFigureOut">
              <a:rPr lang="en-US" smtClean="0"/>
              <a:t>4/26/21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F3A673-BFA8-944A-8AB1-5A7006358E9B}" type="slidenum">
              <a:rPr lang="en-US" smtClean="0"/>
              <a:t>‹#›</a:t>
            </a:fld>
            <a:endParaRPr lang="en-US"/>
          </a:p>
        </p:txBody>
      </p:sp>
    </p:spTree>
    <p:extLst>
      <p:ext uri="{BB962C8B-B14F-4D97-AF65-F5344CB8AC3E}">
        <p14:creationId xmlns:p14="http://schemas.microsoft.com/office/powerpoint/2010/main" val="1033385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4DA9-88A4-C041-B481-F651E2200A02}"/>
              </a:ext>
            </a:extLst>
          </p:cNvPr>
          <p:cNvSpPr>
            <a:spLocks noGrp="1"/>
          </p:cNvSpPr>
          <p:nvPr>
            <p:ph type="ctrTitle"/>
          </p:nvPr>
        </p:nvSpPr>
        <p:spPr/>
        <p:txBody>
          <a:bodyPr>
            <a:normAutofit fontScale="90000"/>
          </a:bodyPr>
          <a:lstStyle/>
          <a:p>
            <a:r>
              <a:rPr lang="en-US" dirty="0" err="1"/>
              <a:t>AAVAiL</a:t>
            </a:r>
            <a:r>
              <a:rPr lang="en-US" dirty="0"/>
              <a:t> revenue projection – part 1 data investigation summary</a:t>
            </a:r>
          </a:p>
        </p:txBody>
      </p:sp>
      <p:sp>
        <p:nvSpPr>
          <p:cNvPr id="3" name="Subtitle 2">
            <a:extLst>
              <a:ext uri="{FF2B5EF4-FFF2-40B4-BE49-F238E27FC236}">
                <a16:creationId xmlns:a16="http://schemas.microsoft.com/office/drawing/2014/main" id="{50A64EF5-79EA-7944-8184-1D2FD556DA3C}"/>
              </a:ext>
            </a:extLst>
          </p:cNvPr>
          <p:cNvSpPr>
            <a:spLocks noGrp="1"/>
          </p:cNvSpPr>
          <p:nvPr>
            <p:ph type="subTitle" idx="1"/>
          </p:nvPr>
        </p:nvSpPr>
        <p:spPr/>
        <p:txBody>
          <a:bodyPr/>
          <a:lstStyle/>
          <a:p>
            <a:r>
              <a:rPr lang="en-US" dirty="0"/>
              <a:t>RICHARD CURE</a:t>
            </a:r>
          </a:p>
          <a:p>
            <a:r>
              <a:rPr lang="en-US" dirty="0"/>
              <a:t>March-April 2021</a:t>
            </a:r>
          </a:p>
        </p:txBody>
      </p:sp>
    </p:spTree>
    <p:extLst>
      <p:ext uri="{BB962C8B-B14F-4D97-AF65-F5344CB8AC3E}">
        <p14:creationId xmlns:p14="http://schemas.microsoft.com/office/powerpoint/2010/main" val="2347454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5A934-0F9F-8D46-87F0-F900005693D3}"/>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400">
                <a:solidFill>
                  <a:schemeClr val="bg1"/>
                </a:solidFill>
              </a:rPr>
              <a:t>4.b) data shape, missing data and descriptive statistics</a:t>
            </a:r>
          </a:p>
        </p:txBody>
      </p:sp>
      <p:sp>
        <p:nvSpPr>
          <p:cNvPr id="3" name="Content Placeholder 2">
            <a:extLst>
              <a:ext uri="{FF2B5EF4-FFF2-40B4-BE49-F238E27FC236}">
                <a16:creationId xmlns:a16="http://schemas.microsoft.com/office/drawing/2014/main" id="{716A9DA9-5F72-5F4E-84DC-B448EA329BF1}"/>
              </a:ext>
            </a:extLst>
          </p:cNvPr>
          <p:cNvSpPr>
            <a:spLocks noGrp="1"/>
          </p:cNvSpPr>
          <p:nvPr>
            <p:ph idx="1"/>
          </p:nvPr>
        </p:nvSpPr>
        <p:spPr>
          <a:xfrm>
            <a:off x="643468" y="2638044"/>
            <a:ext cx="3363974" cy="4048506"/>
          </a:xfrm>
        </p:spPr>
        <p:txBody>
          <a:bodyPr>
            <a:normAutofit lnSpcReduction="10000"/>
          </a:bodyPr>
          <a:lstStyle/>
          <a:p>
            <a:pPr>
              <a:lnSpc>
                <a:spcPct val="90000"/>
              </a:lnSpc>
            </a:pPr>
            <a:r>
              <a:rPr lang="en-US" sz="1000" dirty="0">
                <a:solidFill>
                  <a:schemeClr val="bg1"/>
                </a:solidFill>
              </a:rPr>
              <a:t>Data was assessed for structure, missing data, and descriptive statistics.</a:t>
            </a:r>
          </a:p>
          <a:p>
            <a:pPr>
              <a:lnSpc>
                <a:spcPct val="90000"/>
              </a:lnSpc>
            </a:pPr>
            <a:r>
              <a:rPr lang="en-US" sz="1000" dirty="0">
                <a:solidFill>
                  <a:schemeClr val="bg1"/>
                </a:solidFill>
              </a:rPr>
              <a:t>The data shape was </a:t>
            </a:r>
            <a:r>
              <a:rPr lang="en-GB" sz="1000" dirty="0">
                <a:solidFill>
                  <a:schemeClr val="bg1"/>
                </a:solidFill>
              </a:rPr>
              <a:t>(815011 rows by 11 columns).</a:t>
            </a:r>
          </a:p>
          <a:p>
            <a:pPr>
              <a:lnSpc>
                <a:spcPct val="90000"/>
              </a:lnSpc>
            </a:pPr>
            <a:r>
              <a:rPr lang="en-GB" sz="1000" dirty="0" err="1">
                <a:solidFill>
                  <a:schemeClr val="bg1"/>
                </a:solidFill>
              </a:rPr>
              <a:t>Times_viewed</a:t>
            </a:r>
            <a:r>
              <a:rPr lang="en-GB" sz="1000" dirty="0">
                <a:solidFill>
                  <a:schemeClr val="bg1"/>
                </a:solidFill>
              </a:rPr>
              <a:t> IQR is between 1 and 8, the mean value is 5 and the median value is 3 (rounded).</a:t>
            </a:r>
          </a:p>
          <a:p>
            <a:pPr>
              <a:lnSpc>
                <a:spcPct val="90000"/>
              </a:lnSpc>
            </a:pPr>
            <a:r>
              <a:rPr lang="en-GB" sz="1000" dirty="0">
                <a:solidFill>
                  <a:schemeClr val="bg1"/>
                </a:solidFill>
              </a:rPr>
              <a:t>Price IQR is between 1.25 and 4.21, the mean value is 5 and the median value is 2 (rounded).</a:t>
            </a:r>
          </a:p>
          <a:p>
            <a:pPr>
              <a:lnSpc>
                <a:spcPct val="90000"/>
              </a:lnSpc>
            </a:pPr>
            <a:endParaRPr lang="en-GB" sz="1000" dirty="0">
              <a:solidFill>
                <a:schemeClr val="bg1"/>
              </a:solidFill>
            </a:endParaRPr>
          </a:p>
          <a:p>
            <a:pPr>
              <a:lnSpc>
                <a:spcPct val="90000"/>
              </a:lnSpc>
            </a:pPr>
            <a:r>
              <a:rPr lang="en-GB" sz="1000" dirty="0">
                <a:solidFill>
                  <a:srgbClr val="00B0F0"/>
                </a:solidFill>
              </a:rPr>
              <a:t>Takeaways:</a:t>
            </a:r>
          </a:p>
          <a:p>
            <a:pPr>
              <a:lnSpc>
                <a:spcPct val="90000"/>
              </a:lnSpc>
            </a:pPr>
            <a:r>
              <a:rPr lang="en-GB" sz="1000" u="sng" dirty="0">
                <a:solidFill>
                  <a:srgbClr val="00B0F0"/>
                </a:solidFill>
              </a:rPr>
              <a:t>The total number of individual transactions is 815,011.</a:t>
            </a:r>
          </a:p>
          <a:p>
            <a:pPr>
              <a:lnSpc>
                <a:spcPct val="90000"/>
              </a:lnSpc>
            </a:pPr>
            <a:r>
              <a:rPr lang="en-GB" sz="1000" dirty="0">
                <a:solidFill>
                  <a:srgbClr val="00B0F0"/>
                </a:solidFill>
              </a:rPr>
              <a:t>There were 189k missing customer ids (~25%/1 in 4 transactions).</a:t>
            </a:r>
          </a:p>
          <a:p>
            <a:pPr>
              <a:lnSpc>
                <a:spcPct val="90000"/>
              </a:lnSpc>
            </a:pPr>
            <a:r>
              <a:rPr lang="en-GB" sz="1000" dirty="0">
                <a:solidFill>
                  <a:srgbClr val="00B0F0"/>
                </a:solidFill>
              </a:rPr>
              <a:t>The middle 50% of all transactions have customers viewing the stream between 1 and 8 times, and the average transaction has 3 or 5 views depending if mean or median is used.</a:t>
            </a:r>
          </a:p>
          <a:p>
            <a:pPr>
              <a:lnSpc>
                <a:spcPct val="90000"/>
              </a:lnSpc>
            </a:pPr>
            <a:r>
              <a:rPr lang="en-GB" sz="1000" dirty="0">
                <a:solidFill>
                  <a:srgbClr val="00B0F0"/>
                </a:solidFill>
              </a:rPr>
              <a:t>The middle 50% of all transactions are priced between 1.25 and 4.21, and the average price of a purchased stream is 4.8 or 2.1, depending if mean or median is used.</a:t>
            </a:r>
          </a:p>
          <a:p>
            <a:pPr>
              <a:lnSpc>
                <a:spcPct val="90000"/>
              </a:lnSpc>
            </a:pPr>
            <a:r>
              <a:rPr lang="en-GB" sz="1000" dirty="0">
                <a:solidFill>
                  <a:srgbClr val="00B0F0"/>
                </a:solidFill>
              </a:rPr>
              <a:t>The difference between median and mean shows that the data for both variables is likely skewed.</a:t>
            </a:r>
          </a:p>
          <a:p>
            <a:pPr>
              <a:lnSpc>
                <a:spcPct val="90000"/>
              </a:lnSpc>
            </a:pPr>
            <a:endParaRPr lang="en-GB" sz="1000" dirty="0">
              <a:solidFill>
                <a:schemeClr val="bg1"/>
              </a:solidFill>
            </a:endParaRPr>
          </a:p>
        </p:txBody>
      </p:sp>
      <p:pic>
        <p:nvPicPr>
          <p:cNvPr id="5" name="Picture 4" descr="Table&#10;&#10;Description automatically generated">
            <a:extLst>
              <a:ext uri="{FF2B5EF4-FFF2-40B4-BE49-F238E27FC236}">
                <a16:creationId xmlns:a16="http://schemas.microsoft.com/office/drawing/2014/main" id="{473AA46C-74C9-4547-AFB5-7E42AC5B90EE}"/>
              </a:ext>
            </a:extLst>
          </p:cNvPr>
          <p:cNvPicPr>
            <a:picLocks noChangeAspect="1"/>
          </p:cNvPicPr>
          <p:nvPr/>
        </p:nvPicPr>
        <p:blipFill>
          <a:blip r:embed="rId2"/>
          <a:stretch>
            <a:fillRect/>
          </a:stretch>
        </p:blipFill>
        <p:spPr>
          <a:xfrm>
            <a:off x="4925460" y="1216555"/>
            <a:ext cx="4444383" cy="4424890"/>
          </a:xfrm>
          <a:prstGeom prst="rect">
            <a:avLst/>
          </a:prstGeom>
        </p:spPr>
      </p:pic>
      <p:pic>
        <p:nvPicPr>
          <p:cNvPr id="7" name="Picture 6" descr="Table&#10;&#10;Description automatically generated">
            <a:extLst>
              <a:ext uri="{FF2B5EF4-FFF2-40B4-BE49-F238E27FC236}">
                <a16:creationId xmlns:a16="http://schemas.microsoft.com/office/drawing/2014/main" id="{690753AA-E2C8-324D-9969-839EAE1CC1C0}"/>
              </a:ext>
            </a:extLst>
          </p:cNvPr>
          <p:cNvPicPr>
            <a:picLocks noChangeAspect="1"/>
          </p:cNvPicPr>
          <p:nvPr/>
        </p:nvPicPr>
        <p:blipFill>
          <a:blip r:embed="rId3"/>
          <a:stretch>
            <a:fillRect/>
          </a:stretch>
        </p:blipFill>
        <p:spPr>
          <a:xfrm>
            <a:off x="9641007" y="2371511"/>
            <a:ext cx="2324100" cy="2146300"/>
          </a:xfrm>
          <a:prstGeom prst="rect">
            <a:avLst/>
          </a:prstGeom>
        </p:spPr>
      </p:pic>
      <p:sp>
        <p:nvSpPr>
          <p:cNvPr id="8" name="TextBox 7">
            <a:extLst>
              <a:ext uri="{FF2B5EF4-FFF2-40B4-BE49-F238E27FC236}">
                <a16:creationId xmlns:a16="http://schemas.microsoft.com/office/drawing/2014/main" id="{45CC24C3-CBE0-994C-B9CB-5344FFE25BBA}"/>
              </a:ext>
            </a:extLst>
          </p:cNvPr>
          <p:cNvSpPr txBox="1"/>
          <p:nvPr/>
        </p:nvSpPr>
        <p:spPr>
          <a:xfrm>
            <a:off x="5083107" y="770772"/>
            <a:ext cx="4129088" cy="369332"/>
          </a:xfrm>
          <a:prstGeom prst="rect">
            <a:avLst/>
          </a:prstGeom>
          <a:noFill/>
        </p:spPr>
        <p:txBody>
          <a:bodyPr wrap="square" rtlCol="0">
            <a:spAutoFit/>
          </a:bodyPr>
          <a:lstStyle/>
          <a:p>
            <a:r>
              <a:rPr lang="en-US" dirty="0"/>
              <a:t>Descriptive statistics</a:t>
            </a:r>
          </a:p>
        </p:txBody>
      </p:sp>
      <p:sp>
        <p:nvSpPr>
          <p:cNvPr id="11" name="TextBox 10">
            <a:extLst>
              <a:ext uri="{FF2B5EF4-FFF2-40B4-BE49-F238E27FC236}">
                <a16:creationId xmlns:a16="http://schemas.microsoft.com/office/drawing/2014/main" id="{FAB1B55B-781C-E645-AD3D-236572B501FC}"/>
              </a:ext>
            </a:extLst>
          </p:cNvPr>
          <p:cNvSpPr txBox="1"/>
          <p:nvPr/>
        </p:nvSpPr>
        <p:spPr>
          <a:xfrm>
            <a:off x="9641007" y="1846815"/>
            <a:ext cx="4129088" cy="369332"/>
          </a:xfrm>
          <a:prstGeom prst="rect">
            <a:avLst/>
          </a:prstGeom>
          <a:noFill/>
        </p:spPr>
        <p:txBody>
          <a:bodyPr wrap="square" rtlCol="0">
            <a:spAutoFit/>
          </a:bodyPr>
          <a:lstStyle/>
          <a:p>
            <a:r>
              <a:rPr lang="en-US" dirty="0"/>
              <a:t>Missing data counts</a:t>
            </a:r>
          </a:p>
        </p:txBody>
      </p:sp>
    </p:spTree>
    <p:extLst>
      <p:ext uri="{BB962C8B-B14F-4D97-AF65-F5344CB8AC3E}">
        <p14:creationId xmlns:p14="http://schemas.microsoft.com/office/powerpoint/2010/main" val="126552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F934-EF30-2A4B-8677-2325DAD028EF}"/>
              </a:ext>
            </a:extLst>
          </p:cNvPr>
          <p:cNvSpPr>
            <a:spLocks noGrp="1"/>
          </p:cNvSpPr>
          <p:nvPr>
            <p:ph type="title"/>
          </p:nvPr>
        </p:nvSpPr>
        <p:spPr>
          <a:xfrm>
            <a:off x="804671" y="964692"/>
            <a:ext cx="5928637" cy="1188720"/>
          </a:xfrm>
        </p:spPr>
        <p:txBody>
          <a:bodyPr>
            <a:normAutofit/>
          </a:bodyPr>
          <a:lstStyle/>
          <a:p>
            <a:r>
              <a:rPr lang="en-US" dirty="0"/>
              <a:t>4.c) </a:t>
            </a:r>
            <a:r>
              <a:rPr lang="en-US" dirty="0" err="1"/>
              <a:t>groupbys</a:t>
            </a:r>
            <a:endParaRPr lang="en-US" dirty="0"/>
          </a:p>
        </p:txBody>
      </p:sp>
      <p:sp>
        <p:nvSpPr>
          <p:cNvPr id="3" name="Content Placeholder 2">
            <a:extLst>
              <a:ext uri="{FF2B5EF4-FFF2-40B4-BE49-F238E27FC236}">
                <a16:creationId xmlns:a16="http://schemas.microsoft.com/office/drawing/2014/main" id="{C62E2F2B-CE4C-804E-B2F7-D240146BD9D6}"/>
              </a:ext>
            </a:extLst>
          </p:cNvPr>
          <p:cNvSpPr>
            <a:spLocks noGrp="1"/>
          </p:cNvSpPr>
          <p:nvPr>
            <p:ph idx="1"/>
          </p:nvPr>
        </p:nvSpPr>
        <p:spPr>
          <a:xfrm>
            <a:off x="804672" y="2638044"/>
            <a:ext cx="5925312" cy="4084032"/>
          </a:xfrm>
        </p:spPr>
        <p:txBody>
          <a:bodyPr>
            <a:normAutofit/>
          </a:bodyPr>
          <a:lstStyle/>
          <a:p>
            <a:r>
              <a:rPr lang="en-US" dirty="0"/>
              <a:t>The data was grouped by date, year, and month to allow aggregation of price(revenue) over time</a:t>
            </a:r>
          </a:p>
          <a:p>
            <a:r>
              <a:rPr lang="en-US" dirty="0"/>
              <a:t>The </a:t>
            </a:r>
            <a:r>
              <a:rPr lang="en-US" dirty="0" err="1"/>
              <a:t>groupby</a:t>
            </a:r>
            <a:r>
              <a:rPr lang="en-US" dirty="0"/>
              <a:t> of date was saved as ‘</a:t>
            </a:r>
            <a:r>
              <a:rPr lang="en-US" i="1" dirty="0" err="1"/>
              <a:t>transactions_date_index.csv</a:t>
            </a:r>
            <a:r>
              <a:rPr lang="en-US" i="1" dirty="0"/>
              <a:t>’</a:t>
            </a:r>
          </a:p>
          <a:p>
            <a:r>
              <a:rPr lang="en-US" dirty="0"/>
              <a:t>Total revenue company wide (across all countries) was visualized per year and month</a:t>
            </a:r>
          </a:p>
          <a:p>
            <a:r>
              <a:rPr lang="en-US" dirty="0">
                <a:solidFill>
                  <a:srgbClr val="00B0F0"/>
                </a:solidFill>
              </a:rPr>
              <a:t>Takeaways:</a:t>
            </a:r>
          </a:p>
          <a:p>
            <a:pPr lvl="1"/>
            <a:r>
              <a:rPr lang="en-US" dirty="0">
                <a:solidFill>
                  <a:srgbClr val="00B0F0"/>
                </a:solidFill>
              </a:rPr>
              <a:t>Most of the revenue came in 2018. The least revenue came in 2017, but expected as there was only 2 months data from 2017</a:t>
            </a:r>
          </a:p>
          <a:p>
            <a:pPr lvl="1"/>
            <a:r>
              <a:rPr lang="en-US" dirty="0">
                <a:solidFill>
                  <a:srgbClr val="00B0F0"/>
                </a:solidFill>
              </a:rPr>
              <a:t>Revenue peaked in the run up towards Christmas in 2018</a:t>
            </a:r>
          </a:p>
          <a:p>
            <a:pPr lvl="1"/>
            <a:r>
              <a:rPr lang="en-US" dirty="0">
                <a:solidFill>
                  <a:srgbClr val="00B0F0"/>
                </a:solidFill>
              </a:rPr>
              <a:t>Excluding Nov-17, Oct-18, Nov-18 and Dec-18 , monthly revenue for </a:t>
            </a:r>
            <a:r>
              <a:rPr lang="en-US" dirty="0" err="1">
                <a:solidFill>
                  <a:srgbClr val="00B0F0"/>
                </a:solidFill>
              </a:rPr>
              <a:t>AAVAiL</a:t>
            </a:r>
            <a:r>
              <a:rPr lang="en-US" dirty="0">
                <a:solidFill>
                  <a:srgbClr val="00B0F0"/>
                </a:solidFill>
              </a:rPr>
              <a:t> fluctuates between 100,000 and 275,000</a:t>
            </a:r>
          </a:p>
          <a:p>
            <a:pPr lvl="1"/>
            <a:endParaRPr lang="en-US" dirty="0"/>
          </a:p>
        </p:txBody>
      </p:sp>
      <p:sp>
        <p:nvSpPr>
          <p:cNvPr id="34" name="Rectangle 33">
            <a:extLst>
              <a:ext uri="{FF2B5EF4-FFF2-40B4-BE49-F238E27FC236}">
                <a16:creationId xmlns:a16="http://schemas.microsoft.com/office/drawing/2014/main" id="{E3BC0364-4B58-4841-A227-00A6A59E0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029A1F4-D02D-48E4-9331-6870B23B4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0813" y="479893"/>
            <a:ext cx="3685031"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06A8CF3-711E-4C63-9DD5-53A2696C0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6411" y="644485"/>
            <a:ext cx="3353835"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5BF41F1F-27A4-C349-9CAD-65E3990C8161}"/>
              </a:ext>
            </a:extLst>
          </p:cNvPr>
          <p:cNvPicPr>
            <a:picLocks noChangeAspect="1"/>
          </p:cNvPicPr>
          <p:nvPr/>
        </p:nvPicPr>
        <p:blipFill rotWithShape="1">
          <a:blip r:embed="rId2"/>
          <a:srcRect l="1823" r="3" b="3"/>
          <a:stretch/>
        </p:blipFill>
        <p:spPr>
          <a:xfrm>
            <a:off x="8340435" y="822036"/>
            <a:ext cx="3026664" cy="2348100"/>
          </a:xfrm>
          <a:prstGeom prst="rect">
            <a:avLst/>
          </a:prstGeom>
        </p:spPr>
      </p:pic>
      <p:pic>
        <p:nvPicPr>
          <p:cNvPr id="5" name="Picture 4" descr="Chart, bar chart&#10;&#10;Description automatically generated">
            <a:extLst>
              <a:ext uri="{FF2B5EF4-FFF2-40B4-BE49-F238E27FC236}">
                <a16:creationId xmlns:a16="http://schemas.microsoft.com/office/drawing/2014/main" id="{EF5B9977-BE54-8D4E-B162-42DDA1AD1202}"/>
              </a:ext>
            </a:extLst>
          </p:cNvPr>
          <p:cNvPicPr>
            <a:picLocks noChangeAspect="1"/>
          </p:cNvPicPr>
          <p:nvPr/>
        </p:nvPicPr>
        <p:blipFill rotWithShape="1">
          <a:blip r:embed="rId3"/>
          <a:srcRect r="13021" b="-5"/>
          <a:stretch/>
        </p:blipFill>
        <p:spPr>
          <a:xfrm>
            <a:off x="8340435" y="3255097"/>
            <a:ext cx="3026664" cy="2348100"/>
          </a:xfrm>
          <a:prstGeom prst="rect">
            <a:avLst/>
          </a:prstGeom>
        </p:spPr>
      </p:pic>
    </p:spTree>
    <p:extLst>
      <p:ext uri="{BB962C8B-B14F-4D97-AF65-F5344CB8AC3E}">
        <p14:creationId xmlns:p14="http://schemas.microsoft.com/office/powerpoint/2010/main" val="2891126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F4DF6-13E0-2347-A9BD-0E0A8E155D43}"/>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1"/>
                </a:solidFill>
              </a:rPr>
              <a:t>4.c) </a:t>
            </a:r>
            <a:r>
              <a:rPr lang="en-US" dirty="0" err="1">
                <a:solidFill>
                  <a:schemeClr val="bg1"/>
                </a:solidFill>
              </a:rPr>
              <a:t>groupbys</a:t>
            </a:r>
            <a:r>
              <a:rPr lang="en-US" dirty="0">
                <a:solidFill>
                  <a:schemeClr val="bg1"/>
                </a:solidFill>
              </a:rPr>
              <a:t> cont.</a:t>
            </a:r>
          </a:p>
        </p:txBody>
      </p:sp>
      <p:sp>
        <p:nvSpPr>
          <p:cNvPr id="3" name="Content Placeholder 2">
            <a:extLst>
              <a:ext uri="{FF2B5EF4-FFF2-40B4-BE49-F238E27FC236}">
                <a16:creationId xmlns:a16="http://schemas.microsoft.com/office/drawing/2014/main" id="{A0FF83F6-BAE3-AC46-A470-4434E8925B31}"/>
              </a:ext>
            </a:extLst>
          </p:cNvPr>
          <p:cNvSpPr>
            <a:spLocks noGrp="1"/>
          </p:cNvSpPr>
          <p:nvPr>
            <p:ph idx="1"/>
          </p:nvPr>
        </p:nvSpPr>
        <p:spPr>
          <a:xfrm>
            <a:off x="643468" y="2638044"/>
            <a:ext cx="3363974" cy="4105656"/>
          </a:xfrm>
        </p:spPr>
        <p:txBody>
          <a:bodyPr>
            <a:normAutofit fontScale="92500"/>
          </a:bodyPr>
          <a:lstStyle/>
          <a:p>
            <a:pPr>
              <a:lnSpc>
                <a:spcPct val="90000"/>
              </a:lnSpc>
            </a:pPr>
            <a:r>
              <a:rPr lang="en-US" sz="1000" dirty="0">
                <a:solidFill>
                  <a:schemeClr val="bg1"/>
                </a:solidFill>
              </a:rPr>
              <a:t>Data was also grouped by country, to find the top 10 revenue countries as specified in the business opportunity</a:t>
            </a:r>
          </a:p>
          <a:p>
            <a:pPr>
              <a:lnSpc>
                <a:spcPct val="90000"/>
              </a:lnSpc>
            </a:pPr>
            <a:r>
              <a:rPr lang="en-US" sz="1000" dirty="0">
                <a:solidFill>
                  <a:schemeClr val="bg1"/>
                </a:solidFill>
              </a:rPr>
              <a:t>Total revenue per country was calculated and ordered to produce this list of top 10 countries:</a:t>
            </a:r>
          </a:p>
          <a:p>
            <a:pPr>
              <a:lnSpc>
                <a:spcPct val="90000"/>
              </a:lnSpc>
            </a:pPr>
            <a:r>
              <a:rPr lang="en-GB" sz="1000" dirty="0">
                <a:solidFill>
                  <a:schemeClr val="bg1"/>
                </a:solidFill>
              </a:rPr>
              <a:t>United Kingdom 3521513.51</a:t>
            </a:r>
          </a:p>
          <a:p>
            <a:pPr>
              <a:lnSpc>
                <a:spcPct val="90000"/>
              </a:lnSpc>
            </a:pPr>
            <a:r>
              <a:rPr lang="en-GB" sz="1000" dirty="0">
                <a:solidFill>
                  <a:schemeClr val="bg1"/>
                </a:solidFill>
              </a:rPr>
              <a:t>EIRE 107069.21</a:t>
            </a:r>
          </a:p>
          <a:p>
            <a:pPr>
              <a:lnSpc>
                <a:spcPct val="90000"/>
              </a:lnSpc>
            </a:pPr>
            <a:r>
              <a:rPr lang="en-GB" sz="1000" dirty="0">
                <a:solidFill>
                  <a:schemeClr val="bg1"/>
                </a:solidFill>
              </a:rPr>
              <a:t>Germany 49271.82</a:t>
            </a:r>
          </a:p>
          <a:p>
            <a:pPr>
              <a:lnSpc>
                <a:spcPct val="90000"/>
              </a:lnSpc>
            </a:pPr>
            <a:r>
              <a:rPr lang="en-GB" sz="1000" dirty="0">
                <a:solidFill>
                  <a:schemeClr val="bg1"/>
                </a:solidFill>
              </a:rPr>
              <a:t>France 40565.14</a:t>
            </a:r>
          </a:p>
          <a:p>
            <a:pPr>
              <a:lnSpc>
                <a:spcPct val="90000"/>
              </a:lnSpc>
            </a:pPr>
            <a:r>
              <a:rPr lang="en-GB" sz="1000" dirty="0">
                <a:solidFill>
                  <a:schemeClr val="bg1"/>
                </a:solidFill>
              </a:rPr>
              <a:t>Norway 38494.75</a:t>
            </a:r>
          </a:p>
          <a:p>
            <a:pPr>
              <a:lnSpc>
                <a:spcPct val="90000"/>
              </a:lnSpc>
            </a:pPr>
            <a:r>
              <a:rPr lang="en-GB" sz="1000" dirty="0">
                <a:solidFill>
                  <a:schemeClr val="bg1"/>
                </a:solidFill>
              </a:rPr>
              <a:t>Spain 16040.99</a:t>
            </a:r>
          </a:p>
          <a:p>
            <a:pPr>
              <a:lnSpc>
                <a:spcPct val="90000"/>
              </a:lnSpc>
            </a:pPr>
            <a:r>
              <a:rPr lang="en-GB" sz="1000" dirty="0">
                <a:solidFill>
                  <a:schemeClr val="bg1"/>
                </a:solidFill>
              </a:rPr>
              <a:t>Hong Kong 14452.57</a:t>
            </a:r>
          </a:p>
          <a:p>
            <a:pPr>
              <a:lnSpc>
                <a:spcPct val="90000"/>
              </a:lnSpc>
            </a:pPr>
            <a:r>
              <a:rPr lang="en-GB" sz="1000" dirty="0">
                <a:solidFill>
                  <a:schemeClr val="bg1"/>
                </a:solidFill>
              </a:rPr>
              <a:t>Portugal 13528.6</a:t>
            </a:r>
          </a:p>
          <a:p>
            <a:pPr>
              <a:lnSpc>
                <a:spcPct val="90000"/>
              </a:lnSpc>
            </a:pPr>
            <a:r>
              <a:rPr lang="en-GB" sz="1000" dirty="0">
                <a:solidFill>
                  <a:schemeClr val="bg1"/>
                </a:solidFill>
              </a:rPr>
              <a:t> Singapore 13175.92</a:t>
            </a:r>
          </a:p>
          <a:p>
            <a:pPr>
              <a:lnSpc>
                <a:spcPct val="90000"/>
              </a:lnSpc>
            </a:pPr>
            <a:r>
              <a:rPr lang="en-GB" sz="1000" dirty="0">
                <a:solidFill>
                  <a:schemeClr val="bg1"/>
                </a:solidFill>
              </a:rPr>
              <a:t>Netherlands 12322.80</a:t>
            </a:r>
          </a:p>
          <a:p>
            <a:pPr>
              <a:lnSpc>
                <a:spcPct val="90000"/>
              </a:lnSpc>
            </a:pPr>
            <a:r>
              <a:rPr lang="en-GB" sz="1000" dirty="0">
                <a:solidFill>
                  <a:schemeClr val="bg1"/>
                </a:solidFill>
              </a:rPr>
              <a:t>Revenue per country was visualised twice, excluding UK the second time to be able to compare countries 2-10.</a:t>
            </a:r>
          </a:p>
          <a:p>
            <a:pPr>
              <a:lnSpc>
                <a:spcPct val="90000"/>
              </a:lnSpc>
            </a:pPr>
            <a:r>
              <a:rPr lang="en-GB" sz="1000" dirty="0">
                <a:solidFill>
                  <a:srgbClr val="00B0F0"/>
                </a:solidFill>
              </a:rPr>
              <a:t>Takeaway: UK has 32 times the total revenue than second highest Ireland (“EIRE”). Ireland has roughly double revenue of third place country Germany</a:t>
            </a:r>
            <a:endParaRPr lang="en-US" sz="1000" dirty="0">
              <a:solidFill>
                <a:srgbClr val="00B0F0"/>
              </a:solidFill>
            </a:endParaRPr>
          </a:p>
        </p:txBody>
      </p:sp>
      <p:pic>
        <p:nvPicPr>
          <p:cNvPr id="5" name="Picture 4" descr="A picture containing icon&#10;&#10;Description automatically generated">
            <a:extLst>
              <a:ext uri="{FF2B5EF4-FFF2-40B4-BE49-F238E27FC236}">
                <a16:creationId xmlns:a16="http://schemas.microsoft.com/office/drawing/2014/main" id="{7D0D7957-B49D-D440-82BE-B86C73F6BE5F}"/>
              </a:ext>
            </a:extLst>
          </p:cNvPr>
          <p:cNvPicPr>
            <a:picLocks noChangeAspect="1"/>
          </p:cNvPicPr>
          <p:nvPr/>
        </p:nvPicPr>
        <p:blipFill rotWithShape="1">
          <a:blip r:embed="rId2"/>
          <a:srcRect r="49211"/>
          <a:stretch/>
        </p:blipFill>
        <p:spPr>
          <a:xfrm>
            <a:off x="4869038" y="200025"/>
            <a:ext cx="7206900" cy="3121750"/>
          </a:xfrm>
          <a:prstGeom prst="rect">
            <a:avLst/>
          </a:prstGeom>
        </p:spPr>
      </p:pic>
      <p:pic>
        <p:nvPicPr>
          <p:cNvPr id="18" name="Picture 17" descr="A picture containing icon&#10;&#10;Description automatically generated">
            <a:extLst>
              <a:ext uri="{FF2B5EF4-FFF2-40B4-BE49-F238E27FC236}">
                <a16:creationId xmlns:a16="http://schemas.microsoft.com/office/drawing/2014/main" id="{47859D11-1CCA-BF46-A317-5CE3CD4B2D2A}"/>
              </a:ext>
            </a:extLst>
          </p:cNvPr>
          <p:cNvPicPr>
            <a:picLocks noChangeAspect="1"/>
          </p:cNvPicPr>
          <p:nvPr/>
        </p:nvPicPr>
        <p:blipFill rotWithShape="1">
          <a:blip r:embed="rId2"/>
          <a:srcRect l="50789"/>
          <a:stretch/>
        </p:blipFill>
        <p:spPr>
          <a:xfrm>
            <a:off x="4869038" y="3521800"/>
            <a:ext cx="7206904" cy="3221900"/>
          </a:xfrm>
          <a:prstGeom prst="rect">
            <a:avLst/>
          </a:prstGeom>
        </p:spPr>
      </p:pic>
    </p:spTree>
    <p:extLst>
      <p:ext uri="{BB962C8B-B14F-4D97-AF65-F5344CB8AC3E}">
        <p14:creationId xmlns:p14="http://schemas.microsoft.com/office/powerpoint/2010/main" val="3970431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6892-5781-9B44-89C4-15592A554296}"/>
              </a:ext>
            </a:extLst>
          </p:cNvPr>
          <p:cNvSpPr>
            <a:spLocks noGrp="1"/>
          </p:cNvSpPr>
          <p:nvPr>
            <p:ph type="title"/>
          </p:nvPr>
        </p:nvSpPr>
        <p:spPr>
          <a:xfrm>
            <a:off x="804672" y="964692"/>
            <a:ext cx="3066937" cy="1188720"/>
          </a:xfrm>
        </p:spPr>
        <p:txBody>
          <a:bodyPr>
            <a:normAutofit/>
          </a:bodyPr>
          <a:lstStyle/>
          <a:p>
            <a:r>
              <a:rPr lang="en-US" sz="2600" dirty="0"/>
              <a:t>4.c) </a:t>
            </a:r>
            <a:r>
              <a:rPr lang="en-US" sz="2600" dirty="0" err="1"/>
              <a:t>groupbys</a:t>
            </a:r>
            <a:r>
              <a:rPr lang="en-US" sz="2600" dirty="0"/>
              <a:t> cont.</a:t>
            </a:r>
          </a:p>
        </p:txBody>
      </p:sp>
      <p:sp>
        <p:nvSpPr>
          <p:cNvPr id="3" name="Content Placeholder 2">
            <a:extLst>
              <a:ext uri="{FF2B5EF4-FFF2-40B4-BE49-F238E27FC236}">
                <a16:creationId xmlns:a16="http://schemas.microsoft.com/office/drawing/2014/main" id="{9C6FE584-3FD0-B348-A608-012DBC7AF36A}"/>
              </a:ext>
            </a:extLst>
          </p:cNvPr>
          <p:cNvSpPr>
            <a:spLocks noGrp="1"/>
          </p:cNvSpPr>
          <p:nvPr>
            <p:ph idx="1"/>
          </p:nvPr>
        </p:nvSpPr>
        <p:spPr>
          <a:xfrm>
            <a:off x="803244" y="2638044"/>
            <a:ext cx="3063765" cy="3263206"/>
          </a:xfrm>
        </p:spPr>
        <p:txBody>
          <a:bodyPr>
            <a:normAutofit/>
          </a:bodyPr>
          <a:lstStyle/>
          <a:p>
            <a:r>
              <a:rPr lang="en-US" dirty="0"/>
              <a:t>Data for these top 10 countries was grouped by country again, and indexed on month, to provide the monthly revenue totals per country.</a:t>
            </a:r>
          </a:p>
          <a:p>
            <a:r>
              <a:rPr lang="en-US" dirty="0"/>
              <a:t>This was saved as </a:t>
            </a:r>
            <a:r>
              <a:rPr lang="en-US" i="1" dirty="0"/>
              <a:t>‘monthly_revenue_totals_per_top10_country.csv’</a:t>
            </a:r>
          </a:p>
          <a:p>
            <a:endParaRPr lang="en-US" dirty="0"/>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C7AAB5C0-214E-E041-880D-03FBA45275BD}"/>
              </a:ext>
            </a:extLst>
          </p:cNvPr>
          <p:cNvPicPr>
            <a:picLocks noChangeAspect="1"/>
          </p:cNvPicPr>
          <p:nvPr/>
        </p:nvPicPr>
        <p:blipFill>
          <a:blip r:embed="rId2"/>
          <a:stretch>
            <a:fillRect/>
          </a:stretch>
        </p:blipFill>
        <p:spPr>
          <a:xfrm>
            <a:off x="5270610" y="1293275"/>
            <a:ext cx="5332576" cy="4279392"/>
          </a:xfrm>
          <a:prstGeom prst="rect">
            <a:avLst/>
          </a:prstGeom>
        </p:spPr>
      </p:pic>
    </p:spTree>
    <p:extLst>
      <p:ext uri="{BB962C8B-B14F-4D97-AF65-F5344CB8AC3E}">
        <p14:creationId xmlns:p14="http://schemas.microsoft.com/office/powerpoint/2010/main" val="2906211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C33B1-E1A1-6042-B0B7-90D937D7487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4.d) top 10 countries revenue per month </a:t>
            </a:r>
            <a:r>
              <a:rPr lang="en-US" sz="3200" dirty="0" err="1"/>
              <a:t>visualised</a:t>
            </a:r>
            <a:endParaRPr lang="en-US" sz="3200" dirty="0"/>
          </a:p>
        </p:txBody>
      </p:sp>
      <p:pic>
        <p:nvPicPr>
          <p:cNvPr id="5" name="Content Placeholder 4" descr="A picture containing graphical user interface&#10;&#10;Description automatically generated">
            <a:extLst>
              <a:ext uri="{FF2B5EF4-FFF2-40B4-BE49-F238E27FC236}">
                <a16:creationId xmlns:a16="http://schemas.microsoft.com/office/drawing/2014/main" id="{1A04AB9D-7DF3-1D41-A7A1-3EAC4EE888DA}"/>
              </a:ext>
            </a:extLst>
          </p:cNvPr>
          <p:cNvPicPr>
            <a:picLocks noGrp="1" noChangeAspect="1"/>
          </p:cNvPicPr>
          <p:nvPr>
            <p:ph idx="1"/>
          </p:nvPr>
        </p:nvPicPr>
        <p:blipFill>
          <a:blip r:embed="rId2"/>
          <a:stretch>
            <a:fillRect/>
          </a:stretch>
        </p:blipFill>
        <p:spPr>
          <a:xfrm>
            <a:off x="106988" y="442913"/>
            <a:ext cx="11671893" cy="3472387"/>
          </a:xfrm>
          <a:prstGeom prst="rect">
            <a:avLst/>
          </a:prstGeom>
        </p:spPr>
      </p:pic>
      <p:sp>
        <p:nvSpPr>
          <p:cNvPr id="6" name="TextBox 5">
            <a:extLst>
              <a:ext uri="{FF2B5EF4-FFF2-40B4-BE49-F238E27FC236}">
                <a16:creationId xmlns:a16="http://schemas.microsoft.com/office/drawing/2014/main" id="{C49D5BC5-DE4F-1441-BCE0-800C2886439F}"/>
              </a:ext>
            </a:extLst>
          </p:cNvPr>
          <p:cNvSpPr txBox="1"/>
          <p:nvPr/>
        </p:nvSpPr>
        <p:spPr>
          <a:xfrm>
            <a:off x="106988" y="5700713"/>
            <a:ext cx="12085012" cy="1384995"/>
          </a:xfrm>
          <a:prstGeom prst="rect">
            <a:avLst/>
          </a:prstGeom>
          <a:noFill/>
        </p:spPr>
        <p:txBody>
          <a:bodyPr wrap="square" rtlCol="0">
            <a:spAutoFit/>
          </a:bodyPr>
          <a:lstStyle/>
          <a:p>
            <a:r>
              <a:rPr lang="en-US" sz="1400" dirty="0">
                <a:solidFill>
                  <a:schemeClr val="bg1"/>
                </a:solidFill>
              </a:rPr>
              <a:t>This table was used to visualize revenues per top 10 countries over time as a time series/line graph.</a:t>
            </a:r>
          </a:p>
          <a:p>
            <a:r>
              <a:rPr lang="en-US" sz="1400" dirty="0">
                <a:solidFill>
                  <a:srgbClr val="FFFF00"/>
                </a:solidFill>
              </a:rPr>
              <a:t>Takeaways: Revenue for the UK peaks yearly around Christmas, and is between 100k and 250k outside of Christmas . This clearly shows month on month, </a:t>
            </a:r>
            <a:r>
              <a:rPr lang="en-US" sz="1400" u="sng" dirty="0">
                <a:solidFill>
                  <a:srgbClr val="FFFF00"/>
                </a:solidFill>
              </a:rPr>
              <a:t>the UK is the biggest market for </a:t>
            </a:r>
            <a:r>
              <a:rPr lang="en-US" sz="1400" u="sng" dirty="0" err="1">
                <a:solidFill>
                  <a:srgbClr val="FFFF00"/>
                </a:solidFill>
              </a:rPr>
              <a:t>AAVAiL</a:t>
            </a:r>
            <a:r>
              <a:rPr lang="en-US" sz="1400" u="sng" dirty="0">
                <a:solidFill>
                  <a:srgbClr val="FFFF00"/>
                </a:solidFill>
              </a:rPr>
              <a:t>. </a:t>
            </a:r>
          </a:p>
          <a:p>
            <a:r>
              <a:rPr lang="en-US" sz="1400" dirty="0">
                <a:solidFill>
                  <a:srgbClr val="FFFF00"/>
                </a:solidFill>
              </a:rPr>
              <a:t>Ireland’s revenue also peaks in December in 2017 &amp; 2018. There are further spikes in March 2019 and June 2019, but outside of these peaks, stays below 5k / month.</a:t>
            </a:r>
          </a:p>
          <a:p>
            <a:r>
              <a:rPr lang="en-US" sz="1400" dirty="0">
                <a:solidFill>
                  <a:srgbClr val="FFFF00"/>
                </a:solidFill>
              </a:rPr>
              <a:t>Revenue for the other 8 countries doesn’t vary much and generally, stays below 5k a month.</a:t>
            </a:r>
          </a:p>
          <a:p>
            <a:endParaRPr lang="en-US" sz="1400" dirty="0">
              <a:solidFill>
                <a:schemeClr val="bg1"/>
              </a:solidFill>
            </a:endParaRPr>
          </a:p>
        </p:txBody>
      </p:sp>
    </p:spTree>
    <p:extLst>
      <p:ext uri="{BB962C8B-B14F-4D97-AF65-F5344CB8AC3E}">
        <p14:creationId xmlns:p14="http://schemas.microsoft.com/office/powerpoint/2010/main" val="2516270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C33B1-E1A1-6042-B0B7-90D937D7487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4.d) top 10 countries revenue per month visualized cont.</a:t>
            </a:r>
          </a:p>
        </p:txBody>
      </p:sp>
      <p:sp>
        <p:nvSpPr>
          <p:cNvPr id="6" name="TextBox 5">
            <a:extLst>
              <a:ext uri="{FF2B5EF4-FFF2-40B4-BE49-F238E27FC236}">
                <a16:creationId xmlns:a16="http://schemas.microsoft.com/office/drawing/2014/main" id="{C49D5BC5-DE4F-1441-BCE0-800C2886439F}"/>
              </a:ext>
            </a:extLst>
          </p:cNvPr>
          <p:cNvSpPr txBox="1"/>
          <p:nvPr/>
        </p:nvSpPr>
        <p:spPr>
          <a:xfrm>
            <a:off x="106988" y="5700713"/>
            <a:ext cx="12085012" cy="738664"/>
          </a:xfrm>
          <a:prstGeom prst="rect">
            <a:avLst/>
          </a:prstGeom>
          <a:noFill/>
        </p:spPr>
        <p:txBody>
          <a:bodyPr wrap="square" rtlCol="0">
            <a:spAutoFit/>
          </a:bodyPr>
          <a:lstStyle/>
          <a:p>
            <a:r>
              <a:rPr lang="en-US" sz="1400" dirty="0">
                <a:solidFill>
                  <a:schemeClr val="bg1"/>
                </a:solidFill>
              </a:rPr>
              <a:t>This table was also used to visualize revenues per top 10 countries over time as a stacked horizontal bar chart,</a:t>
            </a:r>
          </a:p>
          <a:p>
            <a:r>
              <a:rPr lang="en-US" sz="1400" dirty="0">
                <a:solidFill>
                  <a:srgbClr val="FFFF00"/>
                </a:solidFill>
              </a:rPr>
              <a:t>Takeaways: This graph shows what we learn from the previous slide, with the addition that Norway had 30k worth of transactions in March 2018.</a:t>
            </a:r>
          </a:p>
          <a:p>
            <a:r>
              <a:rPr lang="en-US" sz="1400" dirty="0">
                <a:solidFill>
                  <a:srgbClr val="FFFF00"/>
                </a:solidFill>
              </a:rPr>
              <a:t>The other notable points are Singapore’s large share of the company revenue in April 2019, and Portugal in May 2019.</a:t>
            </a:r>
          </a:p>
        </p:txBody>
      </p:sp>
      <p:pic>
        <p:nvPicPr>
          <p:cNvPr id="8" name="Content Placeholder 7" descr="A picture containing text, screenshot, writing implement&#10;&#10;Description automatically generated">
            <a:extLst>
              <a:ext uri="{FF2B5EF4-FFF2-40B4-BE49-F238E27FC236}">
                <a16:creationId xmlns:a16="http://schemas.microsoft.com/office/drawing/2014/main" id="{89F96C9A-0131-6F45-BA9A-321550A51D6D}"/>
              </a:ext>
            </a:extLst>
          </p:cNvPr>
          <p:cNvPicPr>
            <a:picLocks noGrp="1" noChangeAspect="1"/>
          </p:cNvPicPr>
          <p:nvPr>
            <p:ph idx="1"/>
          </p:nvPr>
        </p:nvPicPr>
        <p:blipFill>
          <a:blip r:embed="rId2"/>
          <a:stretch>
            <a:fillRect/>
          </a:stretch>
        </p:blipFill>
        <p:spPr>
          <a:xfrm>
            <a:off x="106988" y="403737"/>
            <a:ext cx="11869165" cy="3531515"/>
          </a:xfrm>
        </p:spPr>
      </p:pic>
    </p:spTree>
    <p:extLst>
      <p:ext uri="{BB962C8B-B14F-4D97-AF65-F5344CB8AC3E}">
        <p14:creationId xmlns:p14="http://schemas.microsoft.com/office/powerpoint/2010/main" val="228200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0F8EE-7ACD-0342-BD26-1C29FB771CBB}"/>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400" dirty="0">
                <a:solidFill>
                  <a:schemeClr val="bg1"/>
                </a:solidFill>
              </a:rPr>
              <a:t>4.e) distributions of price and </a:t>
            </a:r>
            <a:r>
              <a:rPr lang="en-US" sz="2400" dirty="0" err="1">
                <a:solidFill>
                  <a:schemeClr val="bg1"/>
                </a:solidFill>
              </a:rPr>
              <a:t>times_viewed</a:t>
            </a:r>
            <a:endParaRPr lang="en-US" sz="2400" dirty="0">
              <a:solidFill>
                <a:schemeClr val="bg1"/>
              </a:solidFill>
            </a:endParaRPr>
          </a:p>
        </p:txBody>
      </p:sp>
      <p:sp>
        <p:nvSpPr>
          <p:cNvPr id="3" name="Content Placeholder 2">
            <a:extLst>
              <a:ext uri="{FF2B5EF4-FFF2-40B4-BE49-F238E27FC236}">
                <a16:creationId xmlns:a16="http://schemas.microsoft.com/office/drawing/2014/main" id="{4D68E0E9-66A5-2941-AB59-49052C6E5296}"/>
              </a:ext>
            </a:extLst>
          </p:cNvPr>
          <p:cNvSpPr>
            <a:spLocks noGrp="1"/>
          </p:cNvSpPr>
          <p:nvPr>
            <p:ph idx="1"/>
          </p:nvPr>
        </p:nvSpPr>
        <p:spPr>
          <a:xfrm>
            <a:off x="643468" y="2638044"/>
            <a:ext cx="3363974" cy="3415622"/>
          </a:xfrm>
        </p:spPr>
        <p:txBody>
          <a:bodyPr>
            <a:normAutofit fontScale="70000" lnSpcReduction="20000"/>
          </a:bodyPr>
          <a:lstStyle/>
          <a:p>
            <a:r>
              <a:rPr lang="en-US" dirty="0">
                <a:solidFill>
                  <a:schemeClr val="bg1"/>
                </a:solidFill>
              </a:rPr>
              <a:t>Histograms were plotted for the numeric variables, price and </a:t>
            </a:r>
            <a:r>
              <a:rPr lang="en-US" dirty="0" err="1">
                <a:solidFill>
                  <a:schemeClr val="bg1"/>
                </a:solidFill>
              </a:rPr>
              <a:t>times_viewed</a:t>
            </a:r>
            <a:r>
              <a:rPr lang="en-US" dirty="0">
                <a:solidFill>
                  <a:schemeClr val="bg1"/>
                </a:solidFill>
              </a:rPr>
              <a:t>, to view their distributions.</a:t>
            </a:r>
          </a:p>
          <a:p>
            <a:r>
              <a:rPr lang="en-US" dirty="0">
                <a:solidFill>
                  <a:srgbClr val="00B0F0"/>
                </a:solidFill>
              </a:rPr>
              <a:t>Takeaways:</a:t>
            </a:r>
          </a:p>
          <a:p>
            <a:r>
              <a:rPr lang="en-US" dirty="0">
                <a:solidFill>
                  <a:srgbClr val="00B0F0"/>
                </a:solidFill>
              </a:rPr>
              <a:t>For </a:t>
            </a:r>
            <a:r>
              <a:rPr lang="en-US" dirty="0" err="1">
                <a:solidFill>
                  <a:srgbClr val="00B0F0"/>
                </a:solidFill>
              </a:rPr>
              <a:t>times_viewed</a:t>
            </a:r>
            <a:r>
              <a:rPr lang="en-US" dirty="0">
                <a:solidFill>
                  <a:srgbClr val="00B0F0"/>
                </a:solidFill>
              </a:rPr>
              <a:t>, there was a wide range of streams with the max an individual stream was viewed being 24.</a:t>
            </a:r>
          </a:p>
          <a:p>
            <a:r>
              <a:rPr lang="en-US" dirty="0">
                <a:solidFill>
                  <a:srgbClr val="00B0F0"/>
                </a:solidFill>
              </a:rPr>
              <a:t>The majority was a single stream view (~350k), dropping to around 100k for 2-6 times, </a:t>
            </a:r>
            <a:r>
              <a:rPr lang="en-US" u="sng" dirty="0">
                <a:solidFill>
                  <a:srgbClr val="00B0F0"/>
                </a:solidFill>
              </a:rPr>
              <a:t>showing that most viewers only viewed a stream once after purchasing, and a smaller group of customers viewed up to a max of 6 times.</a:t>
            </a:r>
          </a:p>
          <a:p>
            <a:r>
              <a:rPr lang="en-US" dirty="0">
                <a:solidFill>
                  <a:srgbClr val="00B0F0"/>
                </a:solidFill>
              </a:rPr>
              <a:t>Interestingly, there is a second small peak at 100k for 14 views, suggesting perhaps a specific type, or grouping of streams was viewed 14 times.</a:t>
            </a:r>
          </a:p>
        </p:txBody>
      </p:sp>
      <p:pic>
        <p:nvPicPr>
          <p:cNvPr id="5" name="Picture 4" descr="Chart, histogram&#10;&#10;Description automatically generated">
            <a:extLst>
              <a:ext uri="{FF2B5EF4-FFF2-40B4-BE49-F238E27FC236}">
                <a16:creationId xmlns:a16="http://schemas.microsoft.com/office/drawing/2014/main" id="{1B716B47-CE7E-114E-AA9A-A95C17E68E1D}"/>
              </a:ext>
            </a:extLst>
          </p:cNvPr>
          <p:cNvPicPr>
            <a:picLocks noChangeAspect="1"/>
          </p:cNvPicPr>
          <p:nvPr/>
        </p:nvPicPr>
        <p:blipFill>
          <a:blip r:embed="rId2"/>
          <a:stretch>
            <a:fillRect/>
          </a:stretch>
        </p:blipFill>
        <p:spPr>
          <a:xfrm>
            <a:off x="5297763" y="1239690"/>
            <a:ext cx="6250769" cy="4217752"/>
          </a:xfrm>
          <a:prstGeom prst="rect">
            <a:avLst/>
          </a:prstGeom>
        </p:spPr>
      </p:pic>
    </p:spTree>
    <p:extLst>
      <p:ext uri="{BB962C8B-B14F-4D97-AF65-F5344CB8AC3E}">
        <p14:creationId xmlns:p14="http://schemas.microsoft.com/office/powerpoint/2010/main" val="2662769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3A65-4C6A-2647-82EC-3CE579AD0A52}"/>
              </a:ext>
            </a:extLst>
          </p:cNvPr>
          <p:cNvSpPr>
            <a:spLocks noGrp="1"/>
          </p:cNvSpPr>
          <p:nvPr>
            <p:ph type="title"/>
          </p:nvPr>
        </p:nvSpPr>
        <p:spPr>
          <a:xfrm>
            <a:off x="6022882" y="195428"/>
            <a:ext cx="6092952" cy="1188720"/>
          </a:xfrm>
        </p:spPr>
        <p:txBody>
          <a:bodyPr>
            <a:normAutofit/>
          </a:bodyPr>
          <a:lstStyle/>
          <a:p>
            <a:r>
              <a:rPr lang="en-US" dirty="0"/>
              <a:t>4.e) distribution of price and </a:t>
            </a:r>
            <a:r>
              <a:rPr lang="en-US" dirty="0" err="1"/>
              <a:t>times_viewed</a:t>
            </a:r>
            <a:r>
              <a:rPr lang="en-US" dirty="0"/>
              <a:t> cont.</a:t>
            </a:r>
          </a:p>
        </p:txBody>
      </p:sp>
      <p:sp>
        <p:nvSpPr>
          <p:cNvPr id="3" name="Content Placeholder 2">
            <a:extLst>
              <a:ext uri="{FF2B5EF4-FFF2-40B4-BE49-F238E27FC236}">
                <a16:creationId xmlns:a16="http://schemas.microsoft.com/office/drawing/2014/main" id="{A96C0ADC-7337-3B42-94D5-7993A1876C21}"/>
              </a:ext>
            </a:extLst>
          </p:cNvPr>
          <p:cNvSpPr>
            <a:spLocks noGrp="1"/>
          </p:cNvSpPr>
          <p:nvPr>
            <p:ph idx="1"/>
          </p:nvPr>
        </p:nvSpPr>
        <p:spPr>
          <a:xfrm>
            <a:off x="138080" y="157162"/>
            <a:ext cx="5802682" cy="2353484"/>
          </a:xfrm>
        </p:spPr>
        <p:txBody>
          <a:bodyPr>
            <a:normAutofit fontScale="92500" lnSpcReduction="20000"/>
          </a:bodyPr>
          <a:lstStyle/>
          <a:p>
            <a:pPr>
              <a:lnSpc>
                <a:spcPct val="90000"/>
              </a:lnSpc>
            </a:pPr>
            <a:r>
              <a:rPr lang="en-US" sz="1100" dirty="0"/>
              <a:t>Histograms were then plotted for price. On the first attempt negative transactions were shown. This was investigated further and 3 transactions were present with large negative values for price. The </a:t>
            </a:r>
            <a:r>
              <a:rPr lang="en-US" sz="1100" dirty="0" err="1"/>
              <a:t>dataframe</a:t>
            </a:r>
            <a:r>
              <a:rPr lang="en-US" sz="1100" dirty="0"/>
              <a:t> was </a:t>
            </a:r>
            <a:r>
              <a:rPr lang="en-US" sz="1100" dirty="0" err="1"/>
              <a:t>subsetted</a:t>
            </a:r>
            <a:r>
              <a:rPr lang="en-US" sz="1100" dirty="0"/>
              <a:t> with these values removed, and after multiple attempts to display price histogram, I had to use bins =10,000 and limit data to price &lt; 20 to obtain a meaningful histogram.</a:t>
            </a:r>
          </a:p>
          <a:p>
            <a:pPr>
              <a:lnSpc>
                <a:spcPct val="90000"/>
              </a:lnSpc>
            </a:pPr>
            <a:r>
              <a:rPr lang="en-US" sz="1100" dirty="0"/>
              <a:t>Counts of transaction with price &lt; 20, excluding negative values :  807,082 (99.1%)</a:t>
            </a:r>
          </a:p>
          <a:p>
            <a:pPr>
              <a:lnSpc>
                <a:spcPct val="90000"/>
              </a:lnSpc>
            </a:pPr>
            <a:r>
              <a:rPr lang="en-US" sz="1100" dirty="0"/>
              <a:t>Counts of transaction with price &gt; 20 : 7,194 (0.9%)</a:t>
            </a:r>
          </a:p>
          <a:p>
            <a:pPr>
              <a:lnSpc>
                <a:spcPct val="90000"/>
              </a:lnSpc>
            </a:pPr>
            <a:r>
              <a:rPr lang="en-US" sz="1100" dirty="0">
                <a:solidFill>
                  <a:srgbClr val="00B0F0"/>
                </a:solidFill>
              </a:rPr>
              <a:t>Takeaways:</a:t>
            </a:r>
          </a:p>
          <a:p>
            <a:pPr>
              <a:lnSpc>
                <a:spcPct val="90000"/>
              </a:lnSpc>
            </a:pPr>
            <a:r>
              <a:rPr lang="en-US" sz="1100" dirty="0">
                <a:solidFill>
                  <a:srgbClr val="00B0F0"/>
                </a:solidFill>
              </a:rPr>
              <a:t>About 1 in 100 transactions is over 20 for price</a:t>
            </a:r>
          </a:p>
          <a:p>
            <a:pPr>
              <a:lnSpc>
                <a:spcPct val="90000"/>
              </a:lnSpc>
            </a:pPr>
            <a:r>
              <a:rPr lang="en-US" sz="1100" dirty="0">
                <a:solidFill>
                  <a:srgbClr val="00B0F0"/>
                </a:solidFill>
              </a:rPr>
              <a:t>The remaining 99% are under 20. Just under three-quarters (~75%) are under 3, showing that </a:t>
            </a:r>
            <a:r>
              <a:rPr lang="en-US" sz="1100" u="sng" dirty="0">
                <a:solidFill>
                  <a:srgbClr val="00B0F0"/>
                </a:solidFill>
              </a:rPr>
              <a:t>the majority of transactions are for low-cost streams.</a:t>
            </a:r>
            <a:r>
              <a:rPr lang="en-US" sz="1100" dirty="0">
                <a:solidFill>
                  <a:srgbClr val="00B0F0"/>
                </a:solidFill>
              </a:rPr>
              <a:t> About 20% of these transactions are between 3 and 12. The remaining 4% are between 12 and 20.</a:t>
            </a:r>
          </a:p>
          <a:p>
            <a:pPr>
              <a:lnSpc>
                <a:spcPct val="90000"/>
              </a:lnSpc>
            </a:pPr>
            <a:r>
              <a:rPr lang="en-US" sz="1100" dirty="0">
                <a:solidFill>
                  <a:srgbClr val="00B0F0"/>
                </a:solidFill>
              </a:rPr>
              <a:t>Questions to discuss with </a:t>
            </a:r>
            <a:r>
              <a:rPr lang="en-US" sz="1100" dirty="0" err="1">
                <a:solidFill>
                  <a:srgbClr val="00B0F0"/>
                </a:solidFill>
              </a:rPr>
              <a:t>AAVAiL</a:t>
            </a:r>
            <a:r>
              <a:rPr lang="en-US" sz="1100" dirty="0">
                <a:solidFill>
                  <a:srgbClr val="00B0F0"/>
                </a:solidFill>
              </a:rPr>
              <a:t> data owners that would further help interpretation – what is the currency for price? If there are different currencies used e.g. GBP and EUE are these converted to the same equivalent currency? What do the 3 negative transactions represent?</a:t>
            </a:r>
          </a:p>
          <a:p>
            <a:pPr>
              <a:lnSpc>
                <a:spcPct val="90000"/>
              </a:lnSpc>
            </a:pPr>
            <a:endParaRPr lang="en-US" sz="1100" dirty="0"/>
          </a:p>
          <a:p>
            <a:pPr>
              <a:lnSpc>
                <a:spcPct val="90000"/>
              </a:lnSpc>
            </a:pPr>
            <a:endParaRPr lang="en-US" sz="1100" dirty="0"/>
          </a:p>
        </p:txBody>
      </p:sp>
      <p:pic>
        <p:nvPicPr>
          <p:cNvPr id="7" name="Picture 6" descr="Chart, histogram&#10;&#10;Description automatically generated">
            <a:extLst>
              <a:ext uri="{FF2B5EF4-FFF2-40B4-BE49-F238E27FC236}">
                <a16:creationId xmlns:a16="http://schemas.microsoft.com/office/drawing/2014/main" id="{FEC7FA61-2841-2046-82BB-7DF00BC6B0A1}"/>
              </a:ext>
            </a:extLst>
          </p:cNvPr>
          <p:cNvPicPr>
            <a:picLocks noChangeAspect="1"/>
          </p:cNvPicPr>
          <p:nvPr/>
        </p:nvPicPr>
        <p:blipFill>
          <a:blip r:embed="rId2"/>
          <a:stretch>
            <a:fillRect/>
          </a:stretch>
        </p:blipFill>
        <p:spPr>
          <a:xfrm>
            <a:off x="1578691" y="2510646"/>
            <a:ext cx="10282683" cy="4190192"/>
          </a:xfrm>
          <a:prstGeom prst="rect">
            <a:avLst/>
          </a:prstGeom>
          <a:ln w="31750" cap="sq">
            <a:solidFill>
              <a:srgbClr val="FFFFFF"/>
            </a:solidFill>
            <a:miter lim="800000"/>
          </a:ln>
        </p:spPr>
      </p:pic>
      <p:pic>
        <p:nvPicPr>
          <p:cNvPr id="5" name="Picture 4" descr="Table&#10;&#10;Description automatically generated">
            <a:extLst>
              <a:ext uri="{FF2B5EF4-FFF2-40B4-BE49-F238E27FC236}">
                <a16:creationId xmlns:a16="http://schemas.microsoft.com/office/drawing/2014/main" id="{FEAD3B62-19E0-F943-B217-9235BAD97F96}"/>
              </a:ext>
            </a:extLst>
          </p:cNvPr>
          <p:cNvPicPr>
            <a:picLocks noChangeAspect="1"/>
          </p:cNvPicPr>
          <p:nvPr/>
        </p:nvPicPr>
        <p:blipFill>
          <a:blip r:embed="rId3"/>
          <a:stretch>
            <a:fillRect/>
          </a:stretch>
        </p:blipFill>
        <p:spPr>
          <a:xfrm>
            <a:off x="5429198" y="3429000"/>
            <a:ext cx="5802682" cy="913923"/>
          </a:xfrm>
          <a:prstGeom prst="rect">
            <a:avLst/>
          </a:prstGeom>
          <a:ln w="31750" cap="sq">
            <a:solidFill>
              <a:srgbClr val="FFFFFF"/>
            </a:solidFill>
            <a:miter lim="800000"/>
          </a:ln>
        </p:spPr>
      </p:pic>
      <p:sp>
        <p:nvSpPr>
          <p:cNvPr id="8" name="TextBox 7">
            <a:extLst>
              <a:ext uri="{FF2B5EF4-FFF2-40B4-BE49-F238E27FC236}">
                <a16:creationId xmlns:a16="http://schemas.microsoft.com/office/drawing/2014/main" id="{F57B0770-A2AF-3F4A-AD2E-3F1E992985D4}"/>
              </a:ext>
            </a:extLst>
          </p:cNvPr>
          <p:cNvSpPr txBox="1"/>
          <p:nvPr/>
        </p:nvSpPr>
        <p:spPr>
          <a:xfrm>
            <a:off x="7232225" y="3147703"/>
            <a:ext cx="2196627" cy="369332"/>
          </a:xfrm>
          <a:prstGeom prst="rect">
            <a:avLst/>
          </a:prstGeom>
          <a:noFill/>
        </p:spPr>
        <p:txBody>
          <a:bodyPr wrap="none" rtlCol="0">
            <a:spAutoFit/>
          </a:bodyPr>
          <a:lstStyle/>
          <a:p>
            <a:r>
              <a:rPr lang="en-US" dirty="0"/>
              <a:t>Negative transactions</a:t>
            </a:r>
          </a:p>
        </p:txBody>
      </p:sp>
    </p:spTree>
    <p:extLst>
      <p:ext uri="{BB962C8B-B14F-4D97-AF65-F5344CB8AC3E}">
        <p14:creationId xmlns:p14="http://schemas.microsoft.com/office/powerpoint/2010/main" val="3620883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49968-243F-2D4C-A075-91D7E7E2A052}"/>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400" dirty="0">
                <a:solidFill>
                  <a:schemeClr val="bg1"/>
                </a:solidFill>
              </a:rPr>
              <a:t>4.f) stream id and customer id investigations</a:t>
            </a:r>
          </a:p>
        </p:txBody>
      </p:sp>
      <p:sp>
        <p:nvSpPr>
          <p:cNvPr id="3" name="Content Placeholder 2">
            <a:extLst>
              <a:ext uri="{FF2B5EF4-FFF2-40B4-BE49-F238E27FC236}">
                <a16:creationId xmlns:a16="http://schemas.microsoft.com/office/drawing/2014/main" id="{2BAD94B0-0EAA-FD44-9D52-3A65C0F8FAFE}"/>
              </a:ext>
            </a:extLst>
          </p:cNvPr>
          <p:cNvSpPr>
            <a:spLocks noGrp="1"/>
          </p:cNvSpPr>
          <p:nvPr>
            <p:ph idx="1"/>
          </p:nvPr>
        </p:nvSpPr>
        <p:spPr>
          <a:xfrm>
            <a:off x="643468" y="2638044"/>
            <a:ext cx="3363974" cy="3415622"/>
          </a:xfrm>
        </p:spPr>
        <p:txBody>
          <a:bodyPr>
            <a:normAutofit fontScale="85000" lnSpcReduction="20000"/>
          </a:bodyPr>
          <a:lstStyle/>
          <a:p>
            <a:pPr marL="0" indent="0">
              <a:lnSpc>
                <a:spcPct val="90000"/>
              </a:lnSpc>
              <a:buNone/>
            </a:pPr>
            <a:r>
              <a:rPr lang="en-US" dirty="0">
                <a:solidFill>
                  <a:schemeClr val="bg1"/>
                </a:solidFill>
              </a:rPr>
              <a:t>Stream and customer id columns were investigated to see how many unique streams and customer existed within the ~800k transactions</a:t>
            </a:r>
          </a:p>
          <a:p>
            <a:pPr marL="0" indent="0">
              <a:lnSpc>
                <a:spcPct val="90000"/>
              </a:lnSpc>
              <a:buNone/>
            </a:pPr>
            <a:r>
              <a:rPr lang="en-US" dirty="0">
                <a:solidFill>
                  <a:schemeClr val="bg1"/>
                </a:solidFill>
              </a:rPr>
              <a:t>Unique stream ids: 5,007</a:t>
            </a:r>
          </a:p>
          <a:p>
            <a:pPr marL="0" indent="0">
              <a:lnSpc>
                <a:spcPct val="90000"/>
              </a:lnSpc>
              <a:buNone/>
            </a:pPr>
            <a:r>
              <a:rPr lang="en-US" dirty="0">
                <a:solidFill>
                  <a:schemeClr val="bg1"/>
                </a:solidFill>
              </a:rPr>
              <a:t>Unique customer ids: 5,226</a:t>
            </a:r>
          </a:p>
          <a:p>
            <a:pPr marL="0" indent="0">
              <a:lnSpc>
                <a:spcPct val="90000"/>
              </a:lnSpc>
              <a:buNone/>
            </a:pPr>
            <a:r>
              <a:rPr lang="en-US" dirty="0">
                <a:solidFill>
                  <a:schemeClr val="bg1"/>
                </a:solidFill>
              </a:rPr>
              <a:t>The top 50 streams and customers in terms of number of transactions have been listed for </a:t>
            </a:r>
            <a:r>
              <a:rPr lang="en-US" dirty="0" err="1">
                <a:solidFill>
                  <a:schemeClr val="bg1"/>
                </a:solidFill>
              </a:rPr>
              <a:t>AAVAiL</a:t>
            </a:r>
            <a:r>
              <a:rPr lang="en-US" dirty="0">
                <a:solidFill>
                  <a:schemeClr val="bg1"/>
                </a:solidFill>
              </a:rPr>
              <a:t> stakeholders to be aware of, and to show their most popular streams and most loyal customers.</a:t>
            </a:r>
          </a:p>
          <a:p>
            <a:pPr marL="0" indent="0">
              <a:lnSpc>
                <a:spcPct val="90000"/>
              </a:lnSpc>
              <a:buNone/>
            </a:pPr>
            <a:r>
              <a:rPr lang="en-US" dirty="0">
                <a:solidFill>
                  <a:srgbClr val="00B0F0"/>
                </a:solidFill>
              </a:rPr>
              <a:t>Takeaway: there are only ~5k unique streams and customers across the 800k transactions, suggesting a lot of repeat business from customers</a:t>
            </a:r>
          </a:p>
        </p:txBody>
      </p:sp>
      <p:graphicFrame>
        <p:nvGraphicFramePr>
          <p:cNvPr id="5" name="Table 4">
            <a:extLst>
              <a:ext uri="{FF2B5EF4-FFF2-40B4-BE49-F238E27FC236}">
                <a16:creationId xmlns:a16="http://schemas.microsoft.com/office/drawing/2014/main" id="{4F74118F-D335-2744-AC89-D87EF33D52FF}"/>
              </a:ext>
            </a:extLst>
          </p:cNvPr>
          <p:cNvGraphicFramePr>
            <a:graphicFrameLocks noGrp="1"/>
          </p:cNvGraphicFramePr>
          <p:nvPr>
            <p:extLst>
              <p:ext uri="{D42A27DB-BD31-4B8C-83A1-F6EECF244321}">
                <p14:modId xmlns:p14="http://schemas.microsoft.com/office/powerpoint/2010/main" val="4266173342"/>
              </p:ext>
            </p:extLst>
          </p:nvPr>
        </p:nvGraphicFramePr>
        <p:xfrm>
          <a:off x="5053739" y="320907"/>
          <a:ext cx="2084520" cy="6216186"/>
        </p:xfrm>
        <a:graphic>
          <a:graphicData uri="http://schemas.openxmlformats.org/drawingml/2006/table">
            <a:tbl>
              <a:tblPr/>
              <a:tblGrid>
                <a:gridCol w="1042260">
                  <a:extLst>
                    <a:ext uri="{9D8B030D-6E8A-4147-A177-3AD203B41FA5}">
                      <a16:colId xmlns:a16="http://schemas.microsoft.com/office/drawing/2014/main" val="534471533"/>
                    </a:ext>
                  </a:extLst>
                </a:gridCol>
                <a:gridCol w="1042260">
                  <a:extLst>
                    <a:ext uri="{9D8B030D-6E8A-4147-A177-3AD203B41FA5}">
                      <a16:colId xmlns:a16="http://schemas.microsoft.com/office/drawing/2014/main" val="569172514"/>
                    </a:ext>
                  </a:extLst>
                </a:gridCol>
              </a:tblGrid>
              <a:tr h="104204">
                <a:tc>
                  <a:txBody>
                    <a:bodyPr/>
                    <a:lstStyle/>
                    <a:p>
                      <a:r>
                        <a:rPr lang="en-GB" sz="700" dirty="0" err="1"/>
                        <a:t>Stream_id</a:t>
                      </a:r>
                      <a:endParaRPr lang="en-GB" sz="700" dirty="0"/>
                    </a:p>
                  </a:txBody>
                  <a:tcPr marL="15206" marR="15206" marT="7603" marB="7603" anchor="ctr">
                    <a:lnL>
                      <a:noFill/>
                    </a:lnL>
                    <a:lnR>
                      <a:noFill/>
                    </a:lnR>
                    <a:lnT>
                      <a:noFill/>
                    </a:lnT>
                    <a:lnB>
                      <a:noFill/>
                    </a:lnB>
                  </a:tcPr>
                </a:tc>
                <a:tc>
                  <a:txBody>
                    <a:bodyPr/>
                    <a:lstStyle/>
                    <a:p>
                      <a:r>
                        <a:rPr lang="en-GB" sz="700"/>
                        <a:t>stream transaction count</a:t>
                      </a:r>
                    </a:p>
                  </a:txBody>
                  <a:tcPr marL="15206" marR="15206" marT="7603" marB="7603" anchor="ctr">
                    <a:lnL>
                      <a:noFill/>
                    </a:lnL>
                    <a:lnR>
                      <a:noFill/>
                    </a:lnR>
                    <a:lnT>
                      <a:noFill/>
                    </a:lnT>
                    <a:lnB>
                      <a:noFill/>
                    </a:lnB>
                  </a:tcPr>
                </a:tc>
                <a:extLst>
                  <a:ext uri="{0D108BD9-81ED-4DB2-BD59-A6C34878D82A}">
                    <a16:rowId xmlns:a16="http://schemas.microsoft.com/office/drawing/2014/main" val="2006959560"/>
                  </a:ext>
                </a:extLst>
              </a:tr>
              <a:tr h="104204">
                <a:tc>
                  <a:txBody>
                    <a:bodyPr/>
                    <a:lstStyle/>
                    <a:p>
                      <a:r>
                        <a:rPr lang="en-GB" sz="700"/>
                        <a:t>85123A</a:t>
                      </a:r>
                    </a:p>
                  </a:txBody>
                  <a:tcPr marL="15206" marR="15206" marT="7603" marB="7603" anchor="ctr">
                    <a:lnL>
                      <a:noFill/>
                    </a:lnL>
                    <a:lnR>
                      <a:noFill/>
                    </a:lnR>
                    <a:lnT>
                      <a:noFill/>
                    </a:lnT>
                    <a:lnB>
                      <a:noFill/>
                    </a:lnB>
                  </a:tcPr>
                </a:tc>
                <a:tc>
                  <a:txBody>
                    <a:bodyPr/>
                    <a:lstStyle/>
                    <a:p>
                      <a:r>
                        <a:rPr lang="en-GB" sz="700"/>
                        <a:t>5017</a:t>
                      </a:r>
                    </a:p>
                  </a:txBody>
                  <a:tcPr marL="15206" marR="15206" marT="7603" marB="7603" anchor="ctr">
                    <a:lnL>
                      <a:noFill/>
                    </a:lnL>
                    <a:lnR>
                      <a:noFill/>
                    </a:lnR>
                    <a:lnT>
                      <a:noFill/>
                    </a:lnT>
                    <a:lnB>
                      <a:noFill/>
                    </a:lnB>
                  </a:tcPr>
                </a:tc>
                <a:extLst>
                  <a:ext uri="{0D108BD9-81ED-4DB2-BD59-A6C34878D82A}">
                    <a16:rowId xmlns:a16="http://schemas.microsoft.com/office/drawing/2014/main" val="3034703786"/>
                  </a:ext>
                </a:extLst>
              </a:tr>
              <a:tr h="104204">
                <a:tc>
                  <a:txBody>
                    <a:bodyPr/>
                    <a:lstStyle/>
                    <a:p>
                      <a:r>
                        <a:rPr lang="en-GB" sz="700"/>
                        <a:t>22423</a:t>
                      </a:r>
                    </a:p>
                  </a:txBody>
                  <a:tcPr marL="15206" marR="15206" marT="7603" marB="7603" anchor="ctr">
                    <a:lnL>
                      <a:noFill/>
                    </a:lnL>
                    <a:lnR>
                      <a:noFill/>
                    </a:lnR>
                    <a:lnT>
                      <a:noFill/>
                    </a:lnT>
                    <a:lnB>
                      <a:noFill/>
                    </a:lnB>
                  </a:tcPr>
                </a:tc>
                <a:tc>
                  <a:txBody>
                    <a:bodyPr/>
                    <a:lstStyle/>
                    <a:p>
                      <a:r>
                        <a:rPr lang="en-GB" sz="700"/>
                        <a:t>3661</a:t>
                      </a:r>
                    </a:p>
                  </a:txBody>
                  <a:tcPr marL="15206" marR="15206" marT="7603" marB="7603" anchor="ctr">
                    <a:lnL>
                      <a:noFill/>
                    </a:lnL>
                    <a:lnR>
                      <a:noFill/>
                    </a:lnR>
                    <a:lnT>
                      <a:noFill/>
                    </a:lnT>
                    <a:lnB>
                      <a:noFill/>
                    </a:lnB>
                  </a:tcPr>
                </a:tc>
                <a:extLst>
                  <a:ext uri="{0D108BD9-81ED-4DB2-BD59-A6C34878D82A}">
                    <a16:rowId xmlns:a16="http://schemas.microsoft.com/office/drawing/2014/main" val="96721807"/>
                  </a:ext>
                </a:extLst>
              </a:tr>
              <a:tr h="104204">
                <a:tc>
                  <a:txBody>
                    <a:bodyPr/>
                    <a:lstStyle/>
                    <a:p>
                      <a:r>
                        <a:rPr lang="en-GB" sz="700"/>
                        <a:t>85099B</a:t>
                      </a:r>
                    </a:p>
                  </a:txBody>
                  <a:tcPr marL="15206" marR="15206" marT="7603" marB="7603" anchor="ctr">
                    <a:lnL>
                      <a:noFill/>
                    </a:lnL>
                    <a:lnR>
                      <a:noFill/>
                    </a:lnR>
                    <a:lnT>
                      <a:noFill/>
                    </a:lnT>
                    <a:lnB>
                      <a:noFill/>
                    </a:lnB>
                  </a:tcPr>
                </a:tc>
                <a:tc>
                  <a:txBody>
                    <a:bodyPr/>
                    <a:lstStyle/>
                    <a:p>
                      <a:r>
                        <a:rPr lang="en-GB" sz="700"/>
                        <a:t>3313</a:t>
                      </a:r>
                    </a:p>
                  </a:txBody>
                  <a:tcPr marL="15206" marR="15206" marT="7603" marB="7603" anchor="ctr">
                    <a:lnL>
                      <a:noFill/>
                    </a:lnL>
                    <a:lnR>
                      <a:noFill/>
                    </a:lnR>
                    <a:lnT>
                      <a:noFill/>
                    </a:lnT>
                    <a:lnB>
                      <a:noFill/>
                    </a:lnB>
                  </a:tcPr>
                </a:tc>
                <a:extLst>
                  <a:ext uri="{0D108BD9-81ED-4DB2-BD59-A6C34878D82A}">
                    <a16:rowId xmlns:a16="http://schemas.microsoft.com/office/drawing/2014/main" val="3100184700"/>
                  </a:ext>
                </a:extLst>
              </a:tr>
              <a:tr h="104204">
                <a:tc>
                  <a:txBody>
                    <a:bodyPr/>
                    <a:lstStyle/>
                    <a:p>
                      <a:r>
                        <a:rPr lang="en-GB" sz="700"/>
                        <a:t>21212</a:t>
                      </a:r>
                    </a:p>
                  </a:txBody>
                  <a:tcPr marL="15206" marR="15206" marT="7603" marB="7603" anchor="ctr">
                    <a:lnL>
                      <a:noFill/>
                    </a:lnL>
                    <a:lnR>
                      <a:noFill/>
                    </a:lnR>
                    <a:lnT>
                      <a:noFill/>
                    </a:lnT>
                    <a:lnB>
                      <a:noFill/>
                    </a:lnB>
                  </a:tcPr>
                </a:tc>
                <a:tc>
                  <a:txBody>
                    <a:bodyPr/>
                    <a:lstStyle/>
                    <a:p>
                      <a:r>
                        <a:rPr lang="en-GB" sz="700"/>
                        <a:t>2801</a:t>
                      </a:r>
                    </a:p>
                  </a:txBody>
                  <a:tcPr marL="15206" marR="15206" marT="7603" marB="7603" anchor="ctr">
                    <a:lnL>
                      <a:noFill/>
                    </a:lnL>
                    <a:lnR>
                      <a:noFill/>
                    </a:lnR>
                    <a:lnT>
                      <a:noFill/>
                    </a:lnT>
                    <a:lnB>
                      <a:noFill/>
                    </a:lnB>
                  </a:tcPr>
                </a:tc>
                <a:extLst>
                  <a:ext uri="{0D108BD9-81ED-4DB2-BD59-A6C34878D82A}">
                    <a16:rowId xmlns:a16="http://schemas.microsoft.com/office/drawing/2014/main" val="132572510"/>
                  </a:ext>
                </a:extLst>
              </a:tr>
              <a:tr h="104204">
                <a:tc>
                  <a:txBody>
                    <a:bodyPr/>
                    <a:lstStyle/>
                    <a:p>
                      <a:r>
                        <a:rPr lang="en-GB" sz="700"/>
                        <a:t>20725</a:t>
                      </a:r>
                    </a:p>
                  </a:txBody>
                  <a:tcPr marL="15206" marR="15206" marT="7603" marB="7603" anchor="ctr">
                    <a:lnL>
                      <a:noFill/>
                    </a:lnL>
                    <a:lnR>
                      <a:noFill/>
                    </a:lnR>
                    <a:lnT>
                      <a:noFill/>
                    </a:lnT>
                    <a:lnB>
                      <a:noFill/>
                    </a:lnB>
                  </a:tcPr>
                </a:tc>
                <a:tc>
                  <a:txBody>
                    <a:bodyPr/>
                    <a:lstStyle/>
                    <a:p>
                      <a:r>
                        <a:rPr lang="en-GB" sz="700"/>
                        <a:t>2610</a:t>
                      </a:r>
                    </a:p>
                  </a:txBody>
                  <a:tcPr marL="15206" marR="15206" marT="7603" marB="7603" anchor="ctr">
                    <a:lnL>
                      <a:noFill/>
                    </a:lnL>
                    <a:lnR>
                      <a:noFill/>
                    </a:lnR>
                    <a:lnT>
                      <a:noFill/>
                    </a:lnT>
                    <a:lnB>
                      <a:noFill/>
                    </a:lnB>
                  </a:tcPr>
                </a:tc>
                <a:extLst>
                  <a:ext uri="{0D108BD9-81ED-4DB2-BD59-A6C34878D82A}">
                    <a16:rowId xmlns:a16="http://schemas.microsoft.com/office/drawing/2014/main" val="490224480"/>
                  </a:ext>
                </a:extLst>
              </a:tr>
              <a:tr h="104204">
                <a:tc>
                  <a:txBody>
                    <a:bodyPr/>
                    <a:lstStyle/>
                    <a:p>
                      <a:r>
                        <a:rPr lang="en-GB" sz="700"/>
                        <a:t>21232</a:t>
                      </a:r>
                    </a:p>
                  </a:txBody>
                  <a:tcPr marL="15206" marR="15206" marT="7603" marB="7603" anchor="ctr">
                    <a:lnL>
                      <a:noFill/>
                    </a:lnL>
                    <a:lnR>
                      <a:noFill/>
                    </a:lnR>
                    <a:lnT>
                      <a:noFill/>
                    </a:lnT>
                    <a:lnB>
                      <a:noFill/>
                    </a:lnB>
                  </a:tcPr>
                </a:tc>
                <a:tc>
                  <a:txBody>
                    <a:bodyPr/>
                    <a:lstStyle/>
                    <a:p>
                      <a:r>
                        <a:rPr lang="en-GB" sz="700"/>
                        <a:t>2414</a:t>
                      </a:r>
                    </a:p>
                  </a:txBody>
                  <a:tcPr marL="15206" marR="15206" marT="7603" marB="7603" anchor="ctr">
                    <a:lnL>
                      <a:noFill/>
                    </a:lnL>
                    <a:lnR>
                      <a:noFill/>
                    </a:lnR>
                    <a:lnT>
                      <a:noFill/>
                    </a:lnT>
                    <a:lnB>
                      <a:noFill/>
                    </a:lnB>
                  </a:tcPr>
                </a:tc>
                <a:extLst>
                  <a:ext uri="{0D108BD9-81ED-4DB2-BD59-A6C34878D82A}">
                    <a16:rowId xmlns:a16="http://schemas.microsoft.com/office/drawing/2014/main" val="519140458"/>
                  </a:ext>
                </a:extLst>
              </a:tr>
              <a:tr h="104204">
                <a:tc>
                  <a:txBody>
                    <a:bodyPr/>
                    <a:lstStyle/>
                    <a:p>
                      <a:r>
                        <a:rPr lang="en-GB" sz="700"/>
                        <a:t>84879</a:t>
                      </a:r>
                    </a:p>
                  </a:txBody>
                  <a:tcPr marL="15206" marR="15206" marT="7603" marB="7603" anchor="ctr">
                    <a:lnL>
                      <a:noFill/>
                    </a:lnL>
                    <a:lnR>
                      <a:noFill/>
                    </a:lnR>
                    <a:lnT>
                      <a:noFill/>
                    </a:lnT>
                    <a:lnB>
                      <a:noFill/>
                    </a:lnB>
                  </a:tcPr>
                </a:tc>
                <a:tc>
                  <a:txBody>
                    <a:bodyPr/>
                    <a:lstStyle/>
                    <a:p>
                      <a:r>
                        <a:rPr lang="en-GB" sz="700"/>
                        <a:t>2305</a:t>
                      </a:r>
                    </a:p>
                  </a:txBody>
                  <a:tcPr marL="15206" marR="15206" marT="7603" marB="7603" anchor="ctr">
                    <a:lnL>
                      <a:noFill/>
                    </a:lnL>
                    <a:lnR>
                      <a:noFill/>
                    </a:lnR>
                    <a:lnT>
                      <a:noFill/>
                    </a:lnT>
                    <a:lnB>
                      <a:noFill/>
                    </a:lnB>
                  </a:tcPr>
                </a:tc>
                <a:extLst>
                  <a:ext uri="{0D108BD9-81ED-4DB2-BD59-A6C34878D82A}">
                    <a16:rowId xmlns:a16="http://schemas.microsoft.com/office/drawing/2014/main" val="4078537195"/>
                  </a:ext>
                </a:extLst>
              </a:tr>
              <a:tr h="104204">
                <a:tc>
                  <a:txBody>
                    <a:bodyPr/>
                    <a:lstStyle/>
                    <a:p>
                      <a:r>
                        <a:rPr lang="en-GB" sz="700"/>
                        <a:t>47566</a:t>
                      </a:r>
                    </a:p>
                  </a:txBody>
                  <a:tcPr marL="15206" marR="15206" marT="7603" marB="7603" anchor="ctr">
                    <a:lnL>
                      <a:noFill/>
                    </a:lnL>
                    <a:lnR>
                      <a:noFill/>
                    </a:lnR>
                    <a:lnT>
                      <a:noFill/>
                    </a:lnT>
                    <a:lnB>
                      <a:noFill/>
                    </a:lnB>
                  </a:tcPr>
                </a:tc>
                <a:tc>
                  <a:txBody>
                    <a:bodyPr/>
                    <a:lstStyle/>
                    <a:p>
                      <a:r>
                        <a:rPr lang="en-GB" sz="700"/>
                        <a:t>2259</a:t>
                      </a:r>
                    </a:p>
                  </a:txBody>
                  <a:tcPr marL="15206" marR="15206" marT="7603" marB="7603" anchor="ctr">
                    <a:lnL>
                      <a:noFill/>
                    </a:lnL>
                    <a:lnR>
                      <a:noFill/>
                    </a:lnR>
                    <a:lnT>
                      <a:noFill/>
                    </a:lnT>
                    <a:lnB>
                      <a:noFill/>
                    </a:lnB>
                  </a:tcPr>
                </a:tc>
                <a:extLst>
                  <a:ext uri="{0D108BD9-81ED-4DB2-BD59-A6C34878D82A}">
                    <a16:rowId xmlns:a16="http://schemas.microsoft.com/office/drawing/2014/main" val="551443900"/>
                  </a:ext>
                </a:extLst>
              </a:tr>
              <a:tr h="104204">
                <a:tc>
                  <a:txBody>
                    <a:bodyPr/>
                    <a:lstStyle/>
                    <a:p>
                      <a:r>
                        <a:rPr lang="en-GB" sz="700"/>
                        <a:t>22383</a:t>
                      </a:r>
                    </a:p>
                  </a:txBody>
                  <a:tcPr marL="15206" marR="15206" marT="7603" marB="7603" anchor="ctr">
                    <a:lnL>
                      <a:noFill/>
                    </a:lnL>
                    <a:lnR>
                      <a:noFill/>
                    </a:lnR>
                    <a:lnT>
                      <a:noFill/>
                    </a:lnT>
                    <a:lnB>
                      <a:noFill/>
                    </a:lnB>
                  </a:tcPr>
                </a:tc>
                <a:tc>
                  <a:txBody>
                    <a:bodyPr/>
                    <a:lstStyle/>
                    <a:p>
                      <a:r>
                        <a:rPr lang="en-GB" sz="700"/>
                        <a:t>1989</a:t>
                      </a:r>
                    </a:p>
                  </a:txBody>
                  <a:tcPr marL="15206" marR="15206" marT="7603" marB="7603" anchor="ctr">
                    <a:lnL>
                      <a:noFill/>
                    </a:lnL>
                    <a:lnR>
                      <a:noFill/>
                    </a:lnR>
                    <a:lnT>
                      <a:noFill/>
                    </a:lnT>
                    <a:lnB>
                      <a:noFill/>
                    </a:lnB>
                  </a:tcPr>
                </a:tc>
                <a:extLst>
                  <a:ext uri="{0D108BD9-81ED-4DB2-BD59-A6C34878D82A}">
                    <a16:rowId xmlns:a16="http://schemas.microsoft.com/office/drawing/2014/main" val="782448639"/>
                  </a:ext>
                </a:extLst>
              </a:tr>
              <a:tr h="104204">
                <a:tc>
                  <a:txBody>
                    <a:bodyPr/>
                    <a:lstStyle/>
                    <a:p>
                      <a:r>
                        <a:rPr lang="en-GB" sz="700"/>
                        <a:t>21931</a:t>
                      </a:r>
                    </a:p>
                  </a:txBody>
                  <a:tcPr marL="15206" marR="15206" marT="7603" marB="7603" anchor="ctr">
                    <a:lnL>
                      <a:noFill/>
                    </a:lnL>
                    <a:lnR>
                      <a:noFill/>
                    </a:lnR>
                    <a:lnT>
                      <a:noFill/>
                    </a:lnT>
                    <a:lnB>
                      <a:noFill/>
                    </a:lnB>
                  </a:tcPr>
                </a:tc>
                <a:tc>
                  <a:txBody>
                    <a:bodyPr/>
                    <a:lstStyle/>
                    <a:p>
                      <a:r>
                        <a:rPr lang="en-GB" sz="700"/>
                        <a:t>1985</a:t>
                      </a:r>
                    </a:p>
                  </a:txBody>
                  <a:tcPr marL="15206" marR="15206" marT="7603" marB="7603" anchor="ctr">
                    <a:lnL>
                      <a:noFill/>
                    </a:lnL>
                    <a:lnR>
                      <a:noFill/>
                    </a:lnR>
                    <a:lnT>
                      <a:noFill/>
                    </a:lnT>
                    <a:lnB>
                      <a:noFill/>
                    </a:lnB>
                  </a:tcPr>
                </a:tc>
                <a:extLst>
                  <a:ext uri="{0D108BD9-81ED-4DB2-BD59-A6C34878D82A}">
                    <a16:rowId xmlns:a16="http://schemas.microsoft.com/office/drawing/2014/main" val="1946572230"/>
                  </a:ext>
                </a:extLst>
              </a:tr>
              <a:tr h="104204">
                <a:tc>
                  <a:txBody>
                    <a:bodyPr/>
                    <a:lstStyle/>
                    <a:p>
                      <a:r>
                        <a:rPr lang="en-GB" sz="700"/>
                        <a:t>84991</a:t>
                      </a:r>
                    </a:p>
                  </a:txBody>
                  <a:tcPr marL="15206" marR="15206" marT="7603" marB="7603" anchor="ctr">
                    <a:lnL>
                      <a:noFill/>
                    </a:lnL>
                    <a:lnR>
                      <a:noFill/>
                    </a:lnR>
                    <a:lnT>
                      <a:noFill/>
                    </a:lnT>
                    <a:lnB>
                      <a:noFill/>
                    </a:lnB>
                  </a:tcPr>
                </a:tc>
                <a:tc>
                  <a:txBody>
                    <a:bodyPr/>
                    <a:lstStyle/>
                    <a:p>
                      <a:r>
                        <a:rPr lang="en-GB" sz="700"/>
                        <a:t>1957</a:t>
                      </a:r>
                    </a:p>
                  </a:txBody>
                  <a:tcPr marL="15206" marR="15206" marT="7603" marB="7603" anchor="ctr">
                    <a:lnL>
                      <a:noFill/>
                    </a:lnL>
                    <a:lnR>
                      <a:noFill/>
                    </a:lnR>
                    <a:lnT>
                      <a:noFill/>
                    </a:lnT>
                    <a:lnB>
                      <a:noFill/>
                    </a:lnB>
                  </a:tcPr>
                </a:tc>
                <a:extLst>
                  <a:ext uri="{0D108BD9-81ED-4DB2-BD59-A6C34878D82A}">
                    <a16:rowId xmlns:a16="http://schemas.microsoft.com/office/drawing/2014/main" val="1972680830"/>
                  </a:ext>
                </a:extLst>
              </a:tr>
              <a:tr h="104204">
                <a:tc>
                  <a:txBody>
                    <a:bodyPr/>
                    <a:lstStyle/>
                    <a:p>
                      <a:r>
                        <a:rPr lang="en-GB" sz="700"/>
                        <a:t>21754</a:t>
                      </a:r>
                    </a:p>
                  </a:txBody>
                  <a:tcPr marL="15206" marR="15206" marT="7603" marB="7603" anchor="ctr">
                    <a:lnL>
                      <a:noFill/>
                    </a:lnL>
                    <a:lnR>
                      <a:noFill/>
                    </a:lnR>
                    <a:lnT>
                      <a:noFill/>
                    </a:lnT>
                    <a:lnB>
                      <a:noFill/>
                    </a:lnB>
                  </a:tcPr>
                </a:tc>
                <a:tc>
                  <a:txBody>
                    <a:bodyPr/>
                    <a:lstStyle/>
                    <a:p>
                      <a:r>
                        <a:rPr lang="en-GB" sz="700"/>
                        <a:t>1930</a:t>
                      </a:r>
                    </a:p>
                  </a:txBody>
                  <a:tcPr marL="15206" marR="15206" marT="7603" marB="7603" anchor="ctr">
                    <a:lnL>
                      <a:noFill/>
                    </a:lnL>
                    <a:lnR>
                      <a:noFill/>
                    </a:lnR>
                    <a:lnT>
                      <a:noFill/>
                    </a:lnT>
                    <a:lnB>
                      <a:noFill/>
                    </a:lnB>
                  </a:tcPr>
                </a:tc>
                <a:extLst>
                  <a:ext uri="{0D108BD9-81ED-4DB2-BD59-A6C34878D82A}">
                    <a16:rowId xmlns:a16="http://schemas.microsoft.com/office/drawing/2014/main" val="522205423"/>
                  </a:ext>
                </a:extLst>
              </a:tr>
              <a:tr h="104204">
                <a:tc>
                  <a:txBody>
                    <a:bodyPr/>
                    <a:lstStyle/>
                    <a:p>
                      <a:r>
                        <a:rPr lang="en-GB" sz="700"/>
                        <a:t>20727</a:t>
                      </a:r>
                    </a:p>
                  </a:txBody>
                  <a:tcPr marL="15206" marR="15206" marT="7603" marB="7603" anchor="ctr">
                    <a:lnL>
                      <a:noFill/>
                    </a:lnL>
                    <a:lnR>
                      <a:noFill/>
                    </a:lnR>
                    <a:lnT>
                      <a:noFill/>
                    </a:lnT>
                    <a:lnB>
                      <a:noFill/>
                    </a:lnB>
                  </a:tcPr>
                </a:tc>
                <a:tc>
                  <a:txBody>
                    <a:bodyPr/>
                    <a:lstStyle/>
                    <a:p>
                      <a:r>
                        <a:rPr lang="en-GB" sz="700"/>
                        <a:t>1920</a:t>
                      </a:r>
                    </a:p>
                  </a:txBody>
                  <a:tcPr marL="15206" marR="15206" marT="7603" marB="7603" anchor="ctr">
                    <a:lnL>
                      <a:noFill/>
                    </a:lnL>
                    <a:lnR>
                      <a:noFill/>
                    </a:lnR>
                    <a:lnT>
                      <a:noFill/>
                    </a:lnT>
                    <a:lnB>
                      <a:noFill/>
                    </a:lnB>
                  </a:tcPr>
                </a:tc>
                <a:extLst>
                  <a:ext uri="{0D108BD9-81ED-4DB2-BD59-A6C34878D82A}">
                    <a16:rowId xmlns:a16="http://schemas.microsoft.com/office/drawing/2014/main" val="3946978053"/>
                  </a:ext>
                </a:extLst>
              </a:tr>
              <a:tr h="104204">
                <a:tc>
                  <a:txBody>
                    <a:bodyPr/>
                    <a:lstStyle/>
                    <a:p>
                      <a:r>
                        <a:rPr lang="en-GB" sz="700"/>
                        <a:t>21080</a:t>
                      </a:r>
                    </a:p>
                  </a:txBody>
                  <a:tcPr marL="15206" marR="15206" marT="7603" marB="7603" anchor="ctr">
                    <a:lnL>
                      <a:noFill/>
                    </a:lnL>
                    <a:lnR>
                      <a:noFill/>
                    </a:lnR>
                    <a:lnT>
                      <a:noFill/>
                    </a:lnT>
                    <a:lnB>
                      <a:noFill/>
                    </a:lnB>
                  </a:tcPr>
                </a:tc>
                <a:tc>
                  <a:txBody>
                    <a:bodyPr/>
                    <a:lstStyle/>
                    <a:p>
                      <a:r>
                        <a:rPr lang="en-GB" sz="700"/>
                        <a:t>1897</a:t>
                      </a:r>
                    </a:p>
                  </a:txBody>
                  <a:tcPr marL="15206" marR="15206" marT="7603" marB="7603" anchor="ctr">
                    <a:lnL>
                      <a:noFill/>
                    </a:lnL>
                    <a:lnR>
                      <a:noFill/>
                    </a:lnR>
                    <a:lnT>
                      <a:noFill/>
                    </a:lnT>
                    <a:lnB>
                      <a:noFill/>
                    </a:lnB>
                  </a:tcPr>
                </a:tc>
                <a:extLst>
                  <a:ext uri="{0D108BD9-81ED-4DB2-BD59-A6C34878D82A}">
                    <a16:rowId xmlns:a16="http://schemas.microsoft.com/office/drawing/2014/main" val="2346312507"/>
                  </a:ext>
                </a:extLst>
              </a:tr>
              <a:tr h="104204">
                <a:tc>
                  <a:txBody>
                    <a:bodyPr/>
                    <a:lstStyle/>
                    <a:p>
                      <a:r>
                        <a:rPr lang="en-GB" sz="700"/>
                        <a:t>22386</a:t>
                      </a:r>
                    </a:p>
                  </a:txBody>
                  <a:tcPr marL="15206" marR="15206" marT="7603" marB="7603" anchor="ctr">
                    <a:lnL>
                      <a:noFill/>
                    </a:lnL>
                    <a:lnR>
                      <a:noFill/>
                    </a:lnR>
                    <a:lnT>
                      <a:noFill/>
                    </a:lnT>
                    <a:lnB>
                      <a:noFill/>
                    </a:lnB>
                  </a:tcPr>
                </a:tc>
                <a:tc>
                  <a:txBody>
                    <a:bodyPr/>
                    <a:lstStyle/>
                    <a:p>
                      <a:r>
                        <a:rPr lang="en-GB" sz="700"/>
                        <a:t>1866</a:t>
                      </a:r>
                    </a:p>
                  </a:txBody>
                  <a:tcPr marL="15206" marR="15206" marT="7603" marB="7603" anchor="ctr">
                    <a:lnL>
                      <a:noFill/>
                    </a:lnL>
                    <a:lnR>
                      <a:noFill/>
                    </a:lnR>
                    <a:lnT>
                      <a:noFill/>
                    </a:lnT>
                    <a:lnB>
                      <a:noFill/>
                    </a:lnB>
                  </a:tcPr>
                </a:tc>
                <a:extLst>
                  <a:ext uri="{0D108BD9-81ED-4DB2-BD59-A6C34878D82A}">
                    <a16:rowId xmlns:a16="http://schemas.microsoft.com/office/drawing/2014/main" val="825701837"/>
                  </a:ext>
                </a:extLst>
              </a:tr>
              <a:tr h="104204">
                <a:tc>
                  <a:txBody>
                    <a:bodyPr/>
                    <a:lstStyle/>
                    <a:p>
                      <a:r>
                        <a:rPr lang="en-GB" sz="700"/>
                        <a:t>22469</a:t>
                      </a:r>
                    </a:p>
                  </a:txBody>
                  <a:tcPr marL="15206" marR="15206" marT="7603" marB="7603" anchor="ctr">
                    <a:lnL>
                      <a:noFill/>
                    </a:lnL>
                    <a:lnR>
                      <a:noFill/>
                    </a:lnR>
                    <a:lnT>
                      <a:noFill/>
                    </a:lnT>
                    <a:lnB>
                      <a:noFill/>
                    </a:lnB>
                  </a:tcPr>
                </a:tc>
                <a:tc>
                  <a:txBody>
                    <a:bodyPr/>
                    <a:lstStyle/>
                    <a:p>
                      <a:r>
                        <a:rPr lang="en-GB" sz="700"/>
                        <a:t>1851</a:t>
                      </a:r>
                    </a:p>
                  </a:txBody>
                  <a:tcPr marL="15206" marR="15206" marT="7603" marB="7603" anchor="ctr">
                    <a:lnL>
                      <a:noFill/>
                    </a:lnL>
                    <a:lnR>
                      <a:noFill/>
                    </a:lnR>
                    <a:lnT>
                      <a:noFill/>
                    </a:lnT>
                    <a:lnB>
                      <a:noFill/>
                    </a:lnB>
                  </a:tcPr>
                </a:tc>
                <a:extLst>
                  <a:ext uri="{0D108BD9-81ED-4DB2-BD59-A6C34878D82A}">
                    <a16:rowId xmlns:a16="http://schemas.microsoft.com/office/drawing/2014/main" val="1044522377"/>
                  </a:ext>
                </a:extLst>
              </a:tr>
              <a:tr h="104204">
                <a:tc>
                  <a:txBody>
                    <a:bodyPr/>
                    <a:lstStyle/>
                    <a:p>
                      <a:r>
                        <a:rPr lang="en-GB" sz="700"/>
                        <a:t>22197</a:t>
                      </a:r>
                    </a:p>
                  </a:txBody>
                  <a:tcPr marL="15206" marR="15206" marT="7603" marB="7603" anchor="ctr">
                    <a:lnL>
                      <a:noFill/>
                    </a:lnL>
                    <a:lnR>
                      <a:noFill/>
                    </a:lnR>
                    <a:lnT>
                      <a:noFill/>
                    </a:lnT>
                    <a:lnB>
                      <a:noFill/>
                    </a:lnB>
                  </a:tcPr>
                </a:tc>
                <a:tc>
                  <a:txBody>
                    <a:bodyPr/>
                    <a:lstStyle/>
                    <a:p>
                      <a:r>
                        <a:rPr lang="en-GB" sz="700"/>
                        <a:t>1846</a:t>
                      </a:r>
                    </a:p>
                  </a:txBody>
                  <a:tcPr marL="15206" marR="15206" marT="7603" marB="7603" anchor="ctr">
                    <a:lnL>
                      <a:noFill/>
                    </a:lnL>
                    <a:lnR>
                      <a:noFill/>
                    </a:lnR>
                    <a:lnT>
                      <a:noFill/>
                    </a:lnT>
                    <a:lnB>
                      <a:noFill/>
                    </a:lnB>
                  </a:tcPr>
                </a:tc>
                <a:extLst>
                  <a:ext uri="{0D108BD9-81ED-4DB2-BD59-A6C34878D82A}">
                    <a16:rowId xmlns:a16="http://schemas.microsoft.com/office/drawing/2014/main" val="202019884"/>
                  </a:ext>
                </a:extLst>
              </a:tr>
              <a:tr h="104204">
                <a:tc>
                  <a:txBody>
                    <a:bodyPr/>
                    <a:lstStyle/>
                    <a:p>
                      <a:r>
                        <a:rPr lang="en-GB" sz="700"/>
                        <a:t>22411</a:t>
                      </a:r>
                    </a:p>
                  </a:txBody>
                  <a:tcPr marL="15206" marR="15206" marT="7603" marB="7603" anchor="ctr">
                    <a:lnL>
                      <a:noFill/>
                    </a:lnL>
                    <a:lnR>
                      <a:noFill/>
                    </a:lnR>
                    <a:lnT>
                      <a:noFill/>
                    </a:lnT>
                    <a:lnB>
                      <a:noFill/>
                    </a:lnB>
                  </a:tcPr>
                </a:tc>
                <a:tc>
                  <a:txBody>
                    <a:bodyPr/>
                    <a:lstStyle/>
                    <a:p>
                      <a:r>
                        <a:rPr lang="en-GB" sz="700"/>
                        <a:t>1830</a:t>
                      </a:r>
                    </a:p>
                  </a:txBody>
                  <a:tcPr marL="15206" marR="15206" marT="7603" marB="7603" anchor="ctr">
                    <a:lnL>
                      <a:noFill/>
                    </a:lnL>
                    <a:lnR>
                      <a:noFill/>
                    </a:lnR>
                    <a:lnT>
                      <a:noFill/>
                    </a:lnT>
                    <a:lnB>
                      <a:noFill/>
                    </a:lnB>
                  </a:tcPr>
                </a:tc>
                <a:extLst>
                  <a:ext uri="{0D108BD9-81ED-4DB2-BD59-A6C34878D82A}">
                    <a16:rowId xmlns:a16="http://schemas.microsoft.com/office/drawing/2014/main" val="2756884477"/>
                  </a:ext>
                </a:extLst>
              </a:tr>
              <a:tr h="104204">
                <a:tc>
                  <a:txBody>
                    <a:bodyPr/>
                    <a:lstStyle/>
                    <a:p>
                      <a:r>
                        <a:rPr lang="en-GB" sz="700"/>
                        <a:t>20914</a:t>
                      </a:r>
                    </a:p>
                  </a:txBody>
                  <a:tcPr marL="15206" marR="15206" marT="7603" marB="7603" anchor="ctr">
                    <a:lnL>
                      <a:noFill/>
                    </a:lnL>
                    <a:lnR>
                      <a:noFill/>
                    </a:lnR>
                    <a:lnT>
                      <a:noFill/>
                    </a:lnT>
                    <a:lnB>
                      <a:noFill/>
                    </a:lnB>
                  </a:tcPr>
                </a:tc>
                <a:tc>
                  <a:txBody>
                    <a:bodyPr/>
                    <a:lstStyle/>
                    <a:p>
                      <a:r>
                        <a:rPr lang="en-GB" sz="700"/>
                        <a:t>1824</a:t>
                      </a:r>
                    </a:p>
                  </a:txBody>
                  <a:tcPr marL="15206" marR="15206" marT="7603" marB="7603" anchor="ctr">
                    <a:lnL>
                      <a:noFill/>
                    </a:lnL>
                    <a:lnR>
                      <a:noFill/>
                    </a:lnR>
                    <a:lnT>
                      <a:noFill/>
                    </a:lnT>
                    <a:lnB>
                      <a:noFill/>
                    </a:lnB>
                  </a:tcPr>
                </a:tc>
                <a:extLst>
                  <a:ext uri="{0D108BD9-81ED-4DB2-BD59-A6C34878D82A}">
                    <a16:rowId xmlns:a16="http://schemas.microsoft.com/office/drawing/2014/main" val="3035444498"/>
                  </a:ext>
                </a:extLst>
              </a:tr>
              <a:tr h="104204">
                <a:tc>
                  <a:txBody>
                    <a:bodyPr/>
                    <a:lstStyle/>
                    <a:p>
                      <a:r>
                        <a:rPr lang="en-GB" sz="700"/>
                        <a:t>22384</a:t>
                      </a:r>
                    </a:p>
                  </a:txBody>
                  <a:tcPr marL="15206" marR="15206" marT="7603" marB="7603" anchor="ctr">
                    <a:lnL>
                      <a:noFill/>
                    </a:lnL>
                    <a:lnR>
                      <a:noFill/>
                    </a:lnR>
                    <a:lnT>
                      <a:noFill/>
                    </a:lnT>
                    <a:lnB>
                      <a:noFill/>
                    </a:lnB>
                  </a:tcPr>
                </a:tc>
                <a:tc>
                  <a:txBody>
                    <a:bodyPr/>
                    <a:lstStyle/>
                    <a:p>
                      <a:r>
                        <a:rPr lang="en-GB" sz="700"/>
                        <a:t>1782</a:t>
                      </a:r>
                    </a:p>
                  </a:txBody>
                  <a:tcPr marL="15206" marR="15206" marT="7603" marB="7603" anchor="ctr">
                    <a:lnL>
                      <a:noFill/>
                    </a:lnL>
                    <a:lnR>
                      <a:noFill/>
                    </a:lnR>
                    <a:lnT>
                      <a:noFill/>
                    </a:lnT>
                    <a:lnB>
                      <a:noFill/>
                    </a:lnB>
                  </a:tcPr>
                </a:tc>
                <a:extLst>
                  <a:ext uri="{0D108BD9-81ED-4DB2-BD59-A6C34878D82A}">
                    <a16:rowId xmlns:a16="http://schemas.microsoft.com/office/drawing/2014/main" val="1761333529"/>
                  </a:ext>
                </a:extLst>
              </a:tr>
              <a:tr h="104204">
                <a:tc>
                  <a:txBody>
                    <a:bodyPr/>
                    <a:lstStyle/>
                    <a:p>
                      <a:r>
                        <a:rPr lang="en-GB" sz="700"/>
                        <a:t>21977</a:t>
                      </a:r>
                    </a:p>
                  </a:txBody>
                  <a:tcPr marL="15206" marR="15206" marT="7603" marB="7603" anchor="ctr">
                    <a:lnL>
                      <a:noFill/>
                    </a:lnL>
                    <a:lnR>
                      <a:noFill/>
                    </a:lnR>
                    <a:lnT>
                      <a:noFill/>
                    </a:lnT>
                    <a:lnB>
                      <a:noFill/>
                    </a:lnB>
                  </a:tcPr>
                </a:tc>
                <a:tc>
                  <a:txBody>
                    <a:bodyPr/>
                    <a:lstStyle/>
                    <a:p>
                      <a:r>
                        <a:rPr lang="en-GB" sz="700"/>
                        <a:t>1772</a:t>
                      </a:r>
                    </a:p>
                  </a:txBody>
                  <a:tcPr marL="15206" marR="15206" marT="7603" marB="7603" anchor="ctr">
                    <a:lnL>
                      <a:noFill/>
                    </a:lnL>
                    <a:lnR>
                      <a:noFill/>
                    </a:lnR>
                    <a:lnT>
                      <a:noFill/>
                    </a:lnT>
                    <a:lnB>
                      <a:noFill/>
                    </a:lnB>
                  </a:tcPr>
                </a:tc>
                <a:extLst>
                  <a:ext uri="{0D108BD9-81ED-4DB2-BD59-A6C34878D82A}">
                    <a16:rowId xmlns:a16="http://schemas.microsoft.com/office/drawing/2014/main" val="4242077042"/>
                  </a:ext>
                </a:extLst>
              </a:tr>
              <a:tr h="104204">
                <a:tc>
                  <a:txBody>
                    <a:bodyPr/>
                    <a:lstStyle/>
                    <a:p>
                      <a:r>
                        <a:rPr lang="en-GB" sz="700"/>
                        <a:t>21034</a:t>
                      </a:r>
                    </a:p>
                  </a:txBody>
                  <a:tcPr marL="15206" marR="15206" marT="7603" marB="7603" anchor="ctr">
                    <a:lnL>
                      <a:noFill/>
                    </a:lnL>
                    <a:lnR>
                      <a:noFill/>
                    </a:lnR>
                    <a:lnT>
                      <a:noFill/>
                    </a:lnT>
                    <a:lnB>
                      <a:noFill/>
                    </a:lnB>
                  </a:tcPr>
                </a:tc>
                <a:tc>
                  <a:txBody>
                    <a:bodyPr/>
                    <a:lstStyle/>
                    <a:p>
                      <a:r>
                        <a:rPr lang="en-GB" sz="700"/>
                        <a:t>1727</a:t>
                      </a:r>
                    </a:p>
                  </a:txBody>
                  <a:tcPr marL="15206" marR="15206" marT="7603" marB="7603" anchor="ctr">
                    <a:lnL>
                      <a:noFill/>
                    </a:lnL>
                    <a:lnR>
                      <a:noFill/>
                    </a:lnR>
                    <a:lnT>
                      <a:noFill/>
                    </a:lnT>
                    <a:lnB>
                      <a:noFill/>
                    </a:lnB>
                  </a:tcPr>
                </a:tc>
                <a:extLst>
                  <a:ext uri="{0D108BD9-81ED-4DB2-BD59-A6C34878D82A}">
                    <a16:rowId xmlns:a16="http://schemas.microsoft.com/office/drawing/2014/main" val="2804585552"/>
                  </a:ext>
                </a:extLst>
              </a:tr>
              <a:tr h="104204">
                <a:tc>
                  <a:txBody>
                    <a:bodyPr/>
                    <a:lstStyle/>
                    <a:p>
                      <a:r>
                        <a:rPr lang="en-GB" sz="700"/>
                        <a:t>22470</a:t>
                      </a:r>
                    </a:p>
                  </a:txBody>
                  <a:tcPr marL="15206" marR="15206" marT="7603" marB="7603" anchor="ctr">
                    <a:lnL>
                      <a:noFill/>
                    </a:lnL>
                    <a:lnR>
                      <a:noFill/>
                    </a:lnR>
                    <a:lnT>
                      <a:noFill/>
                    </a:lnT>
                    <a:lnB>
                      <a:noFill/>
                    </a:lnB>
                  </a:tcPr>
                </a:tc>
                <a:tc>
                  <a:txBody>
                    <a:bodyPr/>
                    <a:lstStyle/>
                    <a:p>
                      <a:r>
                        <a:rPr lang="en-GB" sz="700"/>
                        <a:t>1714</a:t>
                      </a:r>
                    </a:p>
                  </a:txBody>
                  <a:tcPr marL="15206" marR="15206" marT="7603" marB="7603" anchor="ctr">
                    <a:lnL>
                      <a:noFill/>
                    </a:lnL>
                    <a:lnR>
                      <a:noFill/>
                    </a:lnR>
                    <a:lnT>
                      <a:noFill/>
                    </a:lnT>
                    <a:lnB>
                      <a:noFill/>
                    </a:lnB>
                  </a:tcPr>
                </a:tc>
                <a:extLst>
                  <a:ext uri="{0D108BD9-81ED-4DB2-BD59-A6C34878D82A}">
                    <a16:rowId xmlns:a16="http://schemas.microsoft.com/office/drawing/2014/main" val="567684091"/>
                  </a:ext>
                </a:extLst>
              </a:tr>
              <a:tr h="104204">
                <a:tc>
                  <a:txBody>
                    <a:bodyPr/>
                    <a:lstStyle/>
                    <a:p>
                      <a:r>
                        <a:rPr lang="en-GB" sz="700"/>
                        <a:t>22382</a:t>
                      </a:r>
                    </a:p>
                  </a:txBody>
                  <a:tcPr marL="15206" marR="15206" marT="7603" marB="7603" anchor="ctr">
                    <a:lnL>
                      <a:noFill/>
                    </a:lnL>
                    <a:lnR>
                      <a:noFill/>
                    </a:lnR>
                    <a:lnT>
                      <a:noFill/>
                    </a:lnT>
                    <a:lnB>
                      <a:noFill/>
                    </a:lnB>
                  </a:tcPr>
                </a:tc>
                <a:tc>
                  <a:txBody>
                    <a:bodyPr/>
                    <a:lstStyle/>
                    <a:p>
                      <a:r>
                        <a:rPr lang="en-GB" sz="700"/>
                        <a:t>1707</a:t>
                      </a:r>
                    </a:p>
                  </a:txBody>
                  <a:tcPr marL="15206" marR="15206" marT="7603" marB="7603" anchor="ctr">
                    <a:lnL>
                      <a:noFill/>
                    </a:lnL>
                    <a:lnR>
                      <a:noFill/>
                    </a:lnR>
                    <a:lnT>
                      <a:noFill/>
                    </a:lnT>
                    <a:lnB>
                      <a:noFill/>
                    </a:lnB>
                  </a:tcPr>
                </a:tc>
                <a:extLst>
                  <a:ext uri="{0D108BD9-81ED-4DB2-BD59-A6C34878D82A}">
                    <a16:rowId xmlns:a16="http://schemas.microsoft.com/office/drawing/2014/main" val="613509016"/>
                  </a:ext>
                </a:extLst>
              </a:tr>
              <a:tr h="104204">
                <a:tc>
                  <a:txBody>
                    <a:bodyPr/>
                    <a:lstStyle/>
                    <a:p>
                      <a:r>
                        <a:rPr lang="en-GB" sz="700"/>
                        <a:t>82482</a:t>
                      </a:r>
                    </a:p>
                  </a:txBody>
                  <a:tcPr marL="15206" marR="15206" marT="7603" marB="7603" anchor="ctr">
                    <a:lnL>
                      <a:noFill/>
                    </a:lnL>
                    <a:lnR>
                      <a:noFill/>
                    </a:lnR>
                    <a:lnT>
                      <a:noFill/>
                    </a:lnT>
                    <a:lnB>
                      <a:noFill/>
                    </a:lnB>
                  </a:tcPr>
                </a:tc>
                <a:tc>
                  <a:txBody>
                    <a:bodyPr/>
                    <a:lstStyle/>
                    <a:p>
                      <a:r>
                        <a:rPr lang="en-GB" sz="700"/>
                        <a:t>1701</a:t>
                      </a:r>
                    </a:p>
                  </a:txBody>
                  <a:tcPr marL="15206" marR="15206" marT="7603" marB="7603" anchor="ctr">
                    <a:lnL>
                      <a:noFill/>
                    </a:lnL>
                    <a:lnR>
                      <a:noFill/>
                    </a:lnR>
                    <a:lnT>
                      <a:noFill/>
                    </a:lnT>
                    <a:lnB>
                      <a:noFill/>
                    </a:lnB>
                  </a:tcPr>
                </a:tc>
                <a:extLst>
                  <a:ext uri="{0D108BD9-81ED-4DB2-BD59-A6C34878D82A}">
                    <a16:rowId xmlns:a16="http://schemas.microsoft.com/office/drawing/2014/main" val="3103995989"/>
                  </a:ext>
                </a:extLst>
              </a:tr>
              <a:tr h="104204">
                <a:tc>
                  <a:txBody>
                    <a:bodyPr/>
                    <a:lstStyle/>
                    <a:p>
                      <a:r>
                        <a:rPr lang="en-GB" sz="700"/>
                        <a:t>20728</a:t>
                      </a:r>
                    </a:p>
                  </a:txBody>
                  <a:tcPr marL="15206" marR="15206" marT="7603" marB="7603" anchor="ctr">
                    <a:lnL>
                      <a:noFill/>
                    </a:lnL>
                    <a:lnR>
                      <a:noFill/>
                    </a:lnR>
                    <a:lnT>
                      <a:noFill/>
                    </a:lnT>
                    <a:lnB>
                      <a:noFill/>
                    </a:lnB>
                  </a:tcPr>
                </a:tc>
                <a:tc>
                  <a:txBody>
                    <a:bodyPr/>
                    <a:lstStyle/>
                    <a:p>
                      <a:r>
                        <a:rPr lang="en-GB" sz="700"/>
                        <a:t>1681</a:t>
                      </a:r>
                    </a:p>
                  </a:txBody>
                  <a:tcPr marL="15206" marR="15206" marT="7603" marB="7603" anchor="ctr">
                    <a:lnL>
                      <a:noFill/>
                    </a:lnL>
                    <a:lnR>
                      <a:noFill/>
                    </a:lnR>
                    <a:lnT>
                      <a:noFill/>
                    </a:lnT>
                    <a:lnB>
                      <a:noFill/>
                    </a:lnB>
                  </a:tcPr>
                </a:tc>
                <a:extLst>
                  <a:ext uri="{0D108BD9-81ED-4DB2-BD59-A6C34878D82A}">
                    <a16:rowId xmlns:a16="http://schemas.microsoft.com/office/drawing/2014/main" val="270795317"/>
                  </a:ext>
                </a:extLst>
              </a:tr>
              <a:tr h="104204">
                <a:tc>
                  <a:txBody>
                    <a:bodyPr/>
                    <a:lstStyle/>
                    <a:p>
                      <a:r>
                        <a:rPr lang="en-GB" sz="700"/>
                        <a:t>22457</a:t>
                      </a:r>
                    </a:p>
                  </a:txBody>
                  <a:tcPr marL="15206" marR="15206" marT="7603" marB="7603" anchor="ctr">
                    <a:lnL>
                      <a:noFill/>
                    </a:lnL>
                    <a:lnR>
                      <a:noFill/>
                    </a:lnR>
                    <a:lnT>
                      <a:noFill/>
                    </a:lnT>
                    <a:lnB>
                      <a:noFill/>
                    </a:lnB>
                  </a:tcPr>
                </a:tc>
                <a:tc>
                  <a:txBody>
                    <a:bodyPr/>
                    <a:lstStyle/>
                    <a:p>
                      <a:r>
                        <a:rPr lang="en-GB" sz="700"/>
                        <a:t>1677</a:t>
                      </a:r>
                    </a:p>
                  </a:txBody>
                  <a:tcPr marL="15206" marR="15206" marT="7603" marB="7603" anchor="ctr">
                    <a:lnL>
                      <a:noFill/>
                    </a:lnL>
                    <a:lnR>
                      <a:noFill/>
                    </a:lnR>
                    <a:lnT>
                      <a:noFill/>
                    </a:lnT>
                    <a:lnB>
                      <a:noFill/>
                    </a:lnB>
                  </a:tcPr>
                </a:tc>
                <a:extLst>
                  <a:ext uri="{0D108BD9-81ED-4DB2-BD59-A6C34878D82A}">
                    <a16:rowId xmlns:a16="http://schemas.microsoft.com/office/drawing/2014/main" val="1418603866"/>
                  </a:ext>
                </a:extLst>
              </a:tr>
              <a:tr h="104204">
                <a:tc>
                  <a:txBody>
                    <a:bodyPr/>
                    <a:lstStyle/>
                    <a:p>
                      <a:r>
                        <a:rPr lang="en-GB" sz="700"/>
                        <a:t>82494L</a:t>
                      </a:r>
                    </a:p>
                  </a:txBody>
                  <a:tcPr marL="15206" marR="15206" marT="7603" marB="7603" anchor="ctr">
                    <a:lnL>
                      <a:noFill/>
                    </a:lnL>
                    <a:lnR>
                      <a:noFill/>
                    </a:lnR>
                    <a:lnT>
                      <a:noFill/>
                    </a:lnT>
                    <a:lnB>
                      <a:noFill/>
                    </a:lnB>
                  </a:tcPr>
                </a:tc>
                <a:tc>
                  <a:txBody>
                    <a:bodyPr/>
                    <a:lstStyle/>
                    <a:p>
                      <a:r>
                        <a:rPr lang="en-GB" sz="700"/>
                        <a:t>1672</a:t>
                      </a:r>
                    </a:p>
                  </a:txBody>
                  <a:tcPr marL="15206" marR="15206" marT="7603" marB="7603" anchor="ctr">
                    <a:lnL>
                      <a:noFill/>
                    </a:lnL>
                    <a:lnR>
                      <a:noFill/>
                    </a:lnR>
                    <a:lnT>
                      <a:noFill/>
                    </a:lnT>
                    <a:lnB>
                      <a:noFill/>
                    </a:lnB>
                  </a:tcPr>
                </a:tc>
                <a:extLst>
                  <a:ext uri="{0D108BD9-81ED-4DB2-BD59-A6C34878D82A}">
                    <a16:rowId xmlns:a16="http://schemas.microsoft.com/office/drawing/2014/main" val="1877750309"/>
                  </a:ext>
                </a:extLst>
              </a:tr>
              <a:tr h="104204">
                <a:tc>
                  <a:txBody>
                    <a:bodyPr/>
                    <a:lstStyle/>
                    <a:p>
                      <a:r>
                        <a:rPr lang="en-GB" sz="700"/>
                        <a:t>22139</a:t>
                      </a:r>
                    </a:p>
                  </a:txBody>
                  <a:tcPr marL="15206" marR="15206" marT="7603" marB="7603" anchor="ctr">
                    <a:lnL>
                      <a:noFill/>
                    </a:lnL>
                    <a:lnR>
                      <a:noFill/>
                    </a:lnR>
                    <a:lnT>
                      <a:noFill/>
                    </a:lnT>
                    <a:lnB>
                      <a:noFill/>
                    </a:lnB>
                  </a:tcPr>
                </a:tc>
                <a:tc>
                  <a:txBody>
                    <a:bodyPr/>
                    <a:lstStyle/>
                    <a:p>
                      <a:r>
                        <a:rPr lang="en-GB" sz="700"/>
                        <a:t>1666</a:t>
                      </a:r>
                    </a:p>
                  </a:txBody>
                  <a:tcPr marL="15206" marR="15206" marT="7603" marB="7603" anchor="ctr">
                    <a:lnL>
                      <a:noFill/>
                    </a:lnL>
                    <a:lnR>
                      <a:noFill/>
                    </a:lnR>
                    <a:lnT>
                      <a:noFill/>
                    </a:lnT>
                    <a:lnB>
                      <a:noFill/>
                    </a:lnB>
                  </a:tcPr>
                </a:tc>
                <a:extLst>
                  <a:ext uri="{0D108BD9-81ED-4DB2-BD59-A6C34878D82A}">
                    <a16:rowId xmlns:a16="http://schemas.microsoft.com/office/drawing/2014/main" val="1679601323"/>
                  </a:ext>
                </a:extLst>
              </a:tr>
              <a:tr h="104204">
                <a:tc>
                  <a:txBody>
                    <a:bodyPr/>
                    <a:lstStyle/>
                    <a:p>
                      <a:r>
                        <a:rPr lang="en-GB" sz="700"/>
                        <a:t>20724</a:t>
                      </a:r>
                    </a:p>
                  </a:txBody>
                  <a:tcPr marL="15206" marR="15206" marT="7603" marB="7603" anchor="ctr">
                    <a:lnL>
                      <a:noFill/>
                    </a:lnL>
                    <a:lnR>
                      <a:noFill/>
                    </a:lnR>
                    <a:lnT>
                      <a:noFill/>
                    </a:lnT>
                    <a:lnB>
                      <a:noFill/>
                    </a:lnB>
                  </a:tcPr>
                </a:tc>
                <a:tc>
                  <a:txBody>
                    <a:bodyPr/>
                    <a:lstStyle/>
                    <a:p>
                      <a:r>
                        <a:rPr lang="en-GB" sz="700"/>
                        <a:t>1663</a:t>
                      </a:r>
                    </a:p>
                  </a:txBody>
                  <a:tcPr marL="15206" marR="15206" marT="7603" marB="7603" anchor="ctr">
                    <a:lnL>
                      <a:noFill/>
                    </a:lnL>
                    <a:lnR>
                      <a:noFill/>
                    </a:lnR>
                    <a:lnT>
                      <a:noFill/>
                    </a:lnT>
                    <a:lnB>
                      <a:noFill/>
                    </a:lnB>
                  </a:tcPr>
                </a:tc>
                <a:extLst>
                  <a:ext uri="{0D108BD9-81ED-4DB2-BD59-A6C34878D82A}">
                    <a16:rowId xmlns:a16="http://schemas.microsoft.com/office/drawing/2014/main" val="2378802350"/>
                  </a:ext>
                </a:extLst>
              </a:tr>
              <a:tr h="104204">
                <a:tc>
                  <a:txBody>
                    <a:bodyPr/>
                    <a:lstStyle/>
                    <a:p>
                      <a:r>
                        <a:rPr lang="en-GB" sz="700"/>
                        <a:t>20726</a:t>
                      </a:r>
                    </a:p>
                  </a:txBody>
                  <a:tcPr marL="15206" marR="15206" marT="7603" marB="7603" anchor="ctr">
                    <a:lnL>
                      <a:noFill/>
                    </a:lnL>
                    <a:lnR>
                      <a:noFill/>
                    </a:lnR>
                    <a:lnT>
                      <a:noFill/>
                    </a:lnT>
                    <a:lnB>
                      <a:noFill/>
                    </a:lnB>
                  </a:tcPr>
                </a:tc>
                <a:tc>
                  <a:txBody>
                    <a:bodyPr/>
                    <a:lstStyle/>
                    <a:p>
                      <a:r>
                        <a:rPr lang="en-GB" sz="700"/>
                        <a:t>1609</a:t>
                      </a:r>
                    </a:p>
                  </a:txBody>
                  <a:tcPr marL="15206" marR="15206" marT="7603" marB="7603" anchor="ctr">
                    <a:lnL>
                      <a:noFill/>
                    </a:lnL>
                    <a:lnR>
                      <a:noFill/>
                    </a:lnR>
                    <a:lnT>
                      <a:noFill/>
                    </a:lnT>
                    <a:lnB>
                      <a:noFill/>
                    </a:lnB>
                  </a:tcPr>
                </a:tc>
                <a:extLst>
                  <a:ext uri="{0D108BD9-81ED-4DB2-BD59-A6C34878D82A}">
                    <a16:rowId xmlns:a16="http://schemas.microsoft.com/office/drawing/2014/main" val="1920026031"/>
                  </a:ext>
                </a:extLst>
              </a:tr>
              <a:tr h="104204">
                <a:tc>
                  <a:txBody>
                    <a:bodyPr/>
                    <a:lstStyle/>
                    <a:p>
                      <a:r>
                        <a:rPr lang="en-GB" sz="700"/>
                        <a:t>85099F</a:t>
                      </a:r>
                    </a:p>
                  </a:txBody>
                  <a:tcPr marL="15206" marR="15206" marT="7603" marB="7603" anchor="ctr">
                    <a:lnL>
                      <a:noFill/>
                    </a:lnL>
                    <a:lnR>
                      <a:noFill/>
                    </a:lnR>
                    <a:lnT>
                      <a:noFill/>
                    </a:lnT>
                    <a:lnB>
                      <a:noFill/>
                    </a:lnB>
                  </a:tcPr>
                </a:tc>
                <a:tc>
                  <a:txBody>
                    <a:bodyPr/>
                    <a:lstStyle/>
                    <a:p>
                      <a:r>
                        <a:rPr lang="en-GB" sz="700"/>
                        <a:t>1601</a:t>
                      </a:r>
                    </a:p>
                  </a:txBody>
                  <a:tcPr marL="15206" marR="15206" marT="7603" marB="7603" anchor="ctr">
                    <a:lnL>
                      <a:noFill/>
                    </a:lnL>
                    <a:lnR>
                      <a:noFill/>
                    </a:lnR>
                    <a:lnT>
                      <a:noFill/>
                    </a:lnT>
                    <a:lnB>
                      <a:noFill/>
                    </a:lnB>
                  </a:tcPr>
                </a:tc>
                <a:extLst>
                  <a:ext uri="{0D108BD9-81ED-4DB2-BD59-A6C34878D82A}">
                    <a16:rowId xmlns:a16="http://schemas.microsoft.com/office/drawing/2014/main" val="714505096"/>
                  </a:ext>
                </a:extLst>
              </a:tr>
              <a:tr h="104204">
                <a:tc>
                  <a:txBody>
                    <a:bodyPr/>
                    <a:lstStyle/>
                    <a:p>
                      <a:r>
                        <a:rPr lang="en-GB" sz="700"/>
                        <a:t>22138</a:t>
                      </a:r>
                    </a:p>
                  </a:txBody>
                  <a:tcPr marL="15206" marR="15206" marT="7603" marB="7603" anchor="ctr">
                    <a:lnL>
                      <a:noFill/>
                    </a:lnL>
                    <a:lnR>
                      <a:noFill/>
                    </a:lnR>
                    <a:lnT>
                      <a:noFill/>
                    </a:lnT>
                    <a:lnB>
                      <a:noFill/>
                    </a:lnB>
                  </a:tcPr>
                </a:tc>
                <a:tc>
                  <a:txBody>
                    <a:bodyPr/>
                    <a:lstStyle/>
                    <a:p>
                      <a:r>
                        <a:rPr lang="en-GB" sz="700"/>
                        <a:t>1597</a:t>
                      </a:r>
                    </a:p>
                  </a:txBody>
                  <a:tcPr marL="15206" marR="15206" marT="7603" marB="7603" anchor="ctr">
                    <a:lnL>
                      <a:noFill/>
                    </a:lnL>
                    <a:lnR>
                      <a:noFill/>
                    </a:lnR>
                    <a:lnT>
                      <a:noFill/>
                    </a:lnT>
                    <a:lnB>
                      <a:noFill/>
                    </a:lnB>
                  </a:tcPr>
                </a:tc>
                <a:extLst>
                  <a:ext uri="{0D108BD9-81ED-4DB2-BD59-A6C34878D82A}">
                    <a16:rowId xmlns:a16="http://schemas.microsoft.com/office/drawing/2014/main" val="2001091845"/>
                  </a:ext>
                </a:extLst>
              </a:tr>
              <a:tr h="104204">
                <a:tc>
                  <a:txBody>
                    <a:bodyPr/>
                    <a:lstStyle/>
                    <a:p>
                      <a:r>
                        <a:rPr lang="en-GB" sz="700"/>
                        <a:t>21755</a:t>
                      </a:r>
                    </a:p>
                  </a:txBody>
                  <a:tcPr marL="15206" marR="15206" marT="7603" marB="7603" anchor="ctr">
                    <a:lnL>
                      <a:noFill/>
                    </a:lnL>
                    <a:lnR>
                      <a:noFill/>
                    </a:lnR>
                    <a:lnT>
                      <a:noFill/>
                    </a:lnT>
                    <a:lnB>
                      <a:noFill/>
                    </a:lnB>
                  </a:tcPr>
                </a:tc>
                <a:tc>
                  <a:txBody>
                    <a:bodyPr/>
                    <a:lstStyle/>
                    <a:p>
                      <a:r>
                        <a:rPr lang="en-GB" sz="700"/>
                        <a:t>1592</a:t>
                      </a:r>
                    </a:p>
                  </a:txBody>
                  <a:tcPr marL="15206" marR="15206" marT="7603" marB="7603" anchor="ctr">
                    <a:lnL>
                      <a:noFill/>
                    </a:lnL>
                    <a:lnR>
                      <a:noFill/>
                    </a:lnR>
                    <a:lnT>
                      <a:noFill/>
                    </a:lnT>
                    <a:lnB>
                      <a:noFill/>
                    </a:lnB>
                  </a:tcPr>
                </a:tc>
                <a:extLst>
                  <a:ext uri="{0D108BD9-81ED-4DB2-BD59-A6C34878D82A}">
                    <a16:rowId xmlns:a16="http://schemas.microsoft.com/office/drawing/2014/main" val="3640487009"/>
                  </a:ext>
                </a:extLst>
              </a:tr>
              <a:tr h="104204">
                <a:tc>
                  <a:txBody>
                    <a:bodyPr/>
                    <a:lstStyle/>
                    <a:p>
                      <a:r>
                        <a:rPr lang="en-GB" sz="700"/>
                        <a:t>85099C</a:t>
                      </a:r>
                    </a:p>
                  </a:txBody>
                  <a:tcPr marL="15206" marR="15206" marT="7603" marB="7603" anchor="ctr">
                    <a:lnL>
                      <a:noFill/>
                    </a:lnL>
                    <a:lnR>
                      <a:noFill/>
                    </a:lnR>
                    <a:lnT>
                      <a:noFill/>
                    </a:lnT>
                    <a:lnB>
                      <a:noFill/>
                    </a:lnB>
                  </a:tcPr>
                </a:tc>
                <a:tc>
                  <a:txBody>
                    <a:bodyPr/>
                    <a:lstStyle/>
                    <a:p>
                      <a:r>
                        <a:rPr lang="en-GB" sz="700"/>
                        <a:t>1583</a:t>
                      </a:r>
                    </a:p>
                  </a:txBody>
                  <a:tcPr marL="15206" marR="15206" marT="7603" marB="7603" anchor="ctr">
                    <a:lnL>
                      <a:noFill/>
                    </a:lnL>
                    <a:lnR>
                      <a:noFill/>
                    </a:lnR>
                    <a:lnT>
                      <a:noFill/>
                    </a:lnT>
                    <a:lnB>
                      <a:noFill/>
                    </a:lnB>
                  </a:tcPr>
                </a:tc>
                <a:extLst>
                  <a:ext uri="{0D108BD9-81ED-4DB2-BD59-A6C34878D82A}">
                    <a16:rowId xmlns:a16="http://schemas.microsoft.com/office/drawing/2014/main" val="2568293433"/>
                  </a:ext>
                </a:extLst>
              </a:tr>
              <a:tr h="104204">
                <a:tc>
                  <a:txBody>
                    <a:bodyPr/>
                    <a:lstStyle/>
                    <a:p>
                      <a:r>
                        <a:rPr lang="en-GB" sz="700"/>
                        <a:t>22178</a:t>
                      </a:r>
                    </a:p>
                  </a:txBody>
                  <a:tcPr marL="15206" marR="15206" marT="7603" marB="7603" anchor="ctr">
                    <a:lnL>
                      <a:noFill/>
                    </a:lnL>
                    <a:lnR>
                      <a:noFill/>
                    </a:lnR>
                    <a:lnT>
                      <a:noFill/>
                    </a:lnT>
                    <a:lnB>
                      <a:noFill/>
                    </a:lnB>
                  </a:tcPr>
                </a:tc>
                <a:tc>
                  <a:txBody>
                    <a:bodyPr/>
                    <a:lstStyle/>
                    <a:p>
                      <a:r>
                        <a:rPr lang="en-GB" sz="700"/>
                        <a:t>1569</a:t>
                      </a:r>
                    </a:p>
                  </a:txBody>
                  <a:tcPr marL="15206" marR="15206" marT="7603" marB="7603" anchor="ctr">
                    <a:lnL>
                      <a:noFill/>
                    </a:lnL>
                    <a:lnR>
                      <a:noFill/>
                    </a:lnR>
                    <a:lnT>
                      <a:noFill/>
                    </a:lnT>
                    <a:lnB>
                      <a:noFill/>
                    </a:lnB>
                  </a:tcPr>
                </a:tc>
                <a:extLst>
                  <a:ext uri="{0D108BD9-81ED-4DB2-BD59-A6C34878D82A}">
                    <a16:rowId xmlns:a16="http://schemas.microsoft.com/office/drawing/2014/main" val="4214840414"/>
                  </a:ext>
                </a:extLst>
              </a:tr>
              <a:tr h="104204">
                <a:tc>
                  <a:txBody>
                    <a:bodyPr/>
                    <a:lstStyle/>
                    <a:p>
                      <a:r>
                        <a:rPr lang="en-GB" sz="700"/>
                        <a:t>21733</a:t>
                      </a:r>
                    </a:p>
                  </a:txBody>
                  <a:tcPr marL="15206" marR="15206" marT="7603" marB="7603" anchor="ctr">
                    <a:lnL>
                      <a:noFill/>
                    </a:lnL>
                    <a:lnR>
                      <a:noFill/>
                    </a:lnR>
                    <a:lnT>
                      <a:noFill/>
                    </a:lnT>
                    <a:lnB>
                      <a:noFill/>
                    </a:lnB>
                  </a:tcPr>
                </a:tc>
                <a:tc>
                  <a:txBody>
                    <a:bodyPr/>
                    <a:lstStyle/>
                    <a:p>
                      <a:r>
                        <a:rPr lang="en-GB" sz="700"/>
                        <a:t>1566</a:t>
                      </a:r>
                    </a:p>
                  </a:txBody>
                  <a:tcPr marL="15206" marR="15206" marT="7603" marB="7603" anchor="ctr">
                    <a:lnL>
                      <a:noFill/>
                    </a:lnL>
                    <a:lnR>
                      <a:noFill/>
                    </a:lnR>
                    <a:lnT>
                      <a:noFill/>
                    </a:lnT>
                    <a:lnB>
                      <a:noFill/>
                    </a:lnB>
                  </a:tcPr>
                </a:tc>
                <a:extLst>
                  <a:ext uri="{0D108BD9-81ED-4DB2-BD59-A6C34878D82A}">
                    <a16:rowId xmlns:a16="http://schemas.microsoft.com/office/drawing/2014/main" val="2765126259"/>
                  </a:ext>
                </a:extLst>
              </a:tr>
              <a:tr h="104204">
                <a:tc>
                  <a:txBody>
                    <a:bodyPr/>
                    <a:lstStyle/>
                    <a:p>
                      <a:r>
                        <a:rPr lang="en-GB" sz="700"/>
                        <a:t>21181</a:t>
                      </a:r>
                    </a:p>
                  </a:txBody>
                  <a:tcPr marL="15206" marR="15206" marT="7603" marB="7603" anchor="ctr">
                    <a:lnL>
                      <a:noFill/>
                    </a:lnL>
                    <a:lnR>
                      <a:noFill/>
                    </a:lnR>
                    <a:lnT>
                      <a:noFill/>
                    </a:lnT>
                    <a:lnB>
                      <a:noFill/>
                    </a:lnB>
                  </a:tcPr>
                </a:tc>
                <a:tc>
                  <a:txBody>
                    <a:bodyPr/>
                    <a:lstStyle/>
                    <a:p>
                      <a:r>
                        <a:rPr lang="en-GB" sz="700"/>
                        <a:t>1563</a:t>
                      </a:r>
                    </a:p>
                  </a:txBody>
                  <a:tcPr marL="15206" marR="15206" marT="7603" marB="7603" anchor="ctr">
                    <a:lnL>
                      <a:noFill/>
                    </a:lnL>
                    <a:lnR>
                      <a:noFill/>
                    </a:lnR>
                    <a:lnT>
                      <a:noFill/>
                    </a:lnT>
                    <a:lnB>
                      <a:noFill/>
                    </a:lnB>
                  </a:tcPr>
                </a:tc>
                <a:extLst>
                  <a:ext uri="{0D108BD9-81ED-4DB2-BD59-A6C34878D82A}">
                    <a16:rowId xmlns:a16="http://schemas.microsoft.com/office/drawing/2014/main" val="1007256234"/>
                  </a:ext>
                </a:extLst>
              </a:tr>
              <a:tr h="104204">
                <a:tc>
                  <a:txBody>
                    <a:bodyPr/>
                    <a:lstStyle/>
                    <a:p>
                      <a:r>
                        <a:rPr lang="en-GB" sz="700"/>
                        <a:t>20685</a:t>
                      </a:r>
                    </a:p>
                  </a:txBody>
                  <a:tcPr marL="15206" marR="15206" marT="7603" marB="7603" anchor="ctr">
                    <a:lnL>
                      <a:noFill/>
                    </a:lnL>
                    <a:lnR>
                      <a:noFill/>
                    </a:lnR>
                    <a:lnT>
                      <a:noFill/>
                    </a:lnT>
                    <a:lnB>
                      <a:noFill/>
                    </a:lnB>
                  </a:tcPr>
                </a:tc>
                <a:tc>
                  <a:txBody>
                    <a:bodyPr/>
                    <a:lstStyle/>
                    <a:p>
                      <a:r>
                        <a:rPr lang="en-GB" sz="700"/>
                        <a:t>1555</a:t>
                      </a:r>
                    </a:p>
                  </a:txBody>
                  <a:tcPr marL="15206" marR="15206" marT="7603" marB="7603" anchor="ctr">
                    <a:lnL>
                      <a:noFill/>
                    </a:lnL>
                    <a:lnR>
                      <a:noFill/>
                    </a:lnR>
                    <a:lnT>
                      <a:noFill/>
                    </a:lnT>
                    <a:lnB>
                      <a:noFill/>
                    </a:lnB>
                  </a:tcPr>
                </a:tc>
                <a:extLst>
                  <a:ext uri="{0D108BD9-81ED-4DB2-BD59-A6C34878D82A}">
                    <a16:rowId xmlns:a16="http://schemas.microsoft.com/office/drawing/2014/main" val="445055588"/>
                  </a:ext>
                </a:extLst>
              </a:tr>
              <a:tr h="104204">
                <a:tc>
                  <a:txBody>
                    <a:bodyPr/>
                    <a:lstStyle/>
                    <a:p>
                      <a:r>
                        <a:rPr lang="en-GB" sz="700"/>
                        <a:t>21843</a:t>
                      </a:r>
                    </a:p>
                  </a:txBody>
                  <a:tcPr marL="15206" marR="15206" marT="7603" marB="7603" anchor="ctr">
                    <a:lnL>
                      <a:noFill/>
                    </a:lnL>
                    <a:lnR>
                      <a:noFill/>
                    </a:lnR>
                    <a:lnT>
                      <a:noFill/>
                    </a:lnT>
                    <a:lnB>
                      <a:noFill/>
                    </a:lnB>
                  </a:tcPr>
                </a:tc>
                <a:tc>
                  <a:txBody>
                    <a:bodyPr/>
                    <a:lstStyle/>
                    <a:p>
                      <a:r>
                        <a:rPr lang="en-GB" sz="700"/>
                        <a:t>1550</a:t>
                      </a:r>
                    </a:p>
                  </a:txBody>
                  <a:tcPr marL="15206" marR="15206" marT="7603" marB="7603" anchor="ctr">
                    <a:lnL>
                      <a:noFill/>
                    </a:lnL>
                    <a:lnR>
                      <a:noFill/>
                    </a:lnR>
                    <a:lnT>
                      <a:noFill/>
                    </a:lnT>
                    <a:lnB>
                      <a:noFill/>
                    </a:lnB>
                  </a:tcPr>
                </a:tc>
                <a:extLst>
                  <a:ext uri="{0D108BD9-81ED-4DB2-BD59-A6C34878D82A}">
                    <a16:rowId xmlns:a16="http://schemas.microsoft.com/office/drawing/2014/main" val="2690152516"/>
                  </a:ext>
                </a:extLst>
              </a:tr>
              <a:tr h="104204">
                <a:tc>
                  <a:txBody>
                    <a:bodyPr/>
                    <a:lstStyle/>
                    <a:p>
                      <a:r>
                        <a:rPr lang="en-GB" sz="700"/>
                        <a:t>22090</a:t>
                      </a:r>
                    </a:p>
                  </a:txBody>
                  <a:tcPr marL="15206" marR="15206" marT="7603" marB="7603" anchor="ctr">
                    <a:lnL>
                      <a:noFill/>
                    </a:lnL>
                    <a:lnR>
                      <a:noFill/>
                    </a:lnR>
                    <a:lnT>
                      <a:noFill/>
                    </a:lnT>
                    <a:lnB>
                      <a:noFill/>
                    </a:lnB>
                  </a:tcPr>
                </a:tc>
                <a:tc>
                  <a:txBody>
                    <a:bodyPr/>
                    <a:lstStyle/>
                    <a:p>
                      <a:r>
                        <a:rPr lang="en-GB" sz="700"/>
                        <a:t>1532</a:t>
                      </a:r>
                    </a:p>
                  </a:txBody>
                  <a:tcPr marL="15206" marR="15206" marT="7603" marB="7603" anchor="ctr">
                    <a:lnL>
                      <a:noFill/>
                    </a:lnL>
                    <a:lnR>
                      <a:noFill/>
                    </a:lnR>
                    <a:lnT>
                      <a:noFill/>
                    </a:lnT>
                    <a:lnB>
                      <a:noFill/>
                    </a:lnB>
                  </a:tcPr>
                </a:tc>
                <a:extLst>
                  <a:ext uri="{0D108BD9-81ED-4DB2-BD59-A6C34878D82A}">
                    <a16:rowId xmlns:a16="http://schemas.microsoft.com/office/drawing/2014/main" val="2901450762"/>
                  </a:ext>
                </a:extLst>
              </a:tr>
              <a:tr h="104204">
                <a:tc>
                  <a:txBody>
                    <a:bodyPr/>
                    <a:lstStyle/>
                    <a:p>
                      <a:r>
                        <a:rPr lang="en-GB" sz="700"/>
                        <a:t>48138</a:t>
                      </a:r>
                    </a:p>
                  </a:txBody>
                  <a:tcPr marL="15206" marR="15206" marT="7603" marB="7603" anchor="ctr">
                    <a:lnL>
                      <a:noFill/>
                    </a:lnL>
                    <a:lnR>
                      <a:noFill/>
                    </a:lnR>
                    <a:lnT>
                      <a:noFill/>
                    </a:lnT>
                    <a:lnB>
                      <a:noFill/>
                    </a:lnB>
                  </a:tcPr>
                </a:tc>
                <a:tc>
                  <a:txBody>
                    <a:bodyPr/>
                    <a:lstStyle/>
                    <a:p>
                      <a:r>
                        <a:rPr lang="en-GB" sz="700"/>
                        <a:t>1522</a:t>
                      </a:r>
                    </a:p>
                  </a:txBody>
                  <a:tcPr marL="15206" marR="15206" marT="7603" marB="7603" anchor="ctr">
                    <a:lnL>
                      <a:noFill/>
                    </a:lnL>
                    <a:lnR>
                      <a:noFill/>
                    </a:lnR>
                    <a:lnT>
                      <a:noFill/>
                    </a:lnT>
                    <a:lnB>
                      <a:noFill/>
                    </a:lnB>
                  </a:tcPr>
                </a:tc>
                <a:extLst>
                  <a:ext uri="{0D108BD9-81ED-4DB2-BD59-A6C34878D82A}">
                    <a16:rowId xmlns:a16="http://schemas.microsoft.com/office/drawing/2014/main" val="4205586470"/>
                  </a:ext>
                </a:extLst>
              </a:tr>
              <a:tr h="104204">
                <a:tc>
                  <a:txBody>
                    <a:bodyPr/>
                    <a:lstStyle/>
                    <a:p>
                      <a:r>
                        <a:rPr lang="en-GB" sz="700"/>
                        <a:t>POST</a:t>
                      </a:r>
                    </a:p>
                  </a:txBody>
                  <a:tcPr marL="15206" marR="15206" marT="7603" marB="7603" anchor="ctr">
                    <a:lnL>
                      <a:noFill/>
                    </a:lnL>
                    <a:lnR>
                      <a:noFill/>
                    </a:lnR>
                    <a:lnT>
                      <a:noFill/>
                    </a:lnT>
                    <a:lnB>
                      <a:noFill/>
                    </a:lnB>
                  </a:tcPr>
                </a:tc>
                <a:tc>
                  <a:txBody>
                    <a:bodyPr/>
                    <a:lstStyle/>
                    <a:p>
                      <a:r>
                        <a:rPr lang="en-GB" sz="700"/>
                        <a:t>1519</a:t>
                      </a:r>
                    </a:p>
                  </a:txBody>
                  <a:tcPr marL="15206" marR="15206" marT="7603" marB="7603" anchor="ctr">
                    <a:lnL>
                      <a:noFill/>
                    </a:lnL>
                    <a:lnR>
                      <a:noFill/>
                    </a:lnR>
                    <a:lnT>
                      <a:noFill/>
                    </a:lnT>
                    <a:lnB>
                      <a:noFill/>
                    </a:lnB>
                  </a:tcPr>
                </a:tc>
                <a:extLst>
                  <a:ext uri="{0D108BD9-81ED-4DB2-BD59-A6C34878D82A}">
                    <a16:rowId xmlns:a16="http://schemas.microsoft.com/office/drawing/2014/main" val="1814361439"/>
                  </a:ext>
                </a:extLst>
              </a:tr>
              <a:tr h="104204">
                <a:tc>
                  <a:txBody>
                    <a:bodyPr/>
                    <a:lstStyle/>
                    <a:p>
                      <a:r>
                        <a:rPr lang="en-GB" sz="700"/>
                        <a:t>21790</a:t>
                      </a:r>
                    </a:p>
                  </a:txBody>
                  <a:tcPr marL="15206" marR="15206" marT="7603" marB="7603" anchor="ctr">
                    <a:lnL>
                      <a:noFill/>
                    </a:lnL>
                    <a:lnR>
                      <a:noFill/>
                    </a:lnR>
                    <a:lnT>
                      <a:noFill/>
                    </a:lnT>
                    <a:lnB>
                      <a:noFill/>
                    </a:lnB>
                  </a:tcPr>
                </a:tc>
                <a:tc>
                  <a:txBody>
                    <a:bodyPr/>
                    <a:lstStyle/>
                    <a:p>
                      <a:r>
                        <a:rPr lang="en-GB" sz="700"/>
                        <a:t>1466</a:t>
                      </a:r>
                    </a:p>
                  </a:txBody>
                  <a:tcPr marL="15206" marR="15206" marT="7603" marB="7603" anchor="ctr">
                    <a:lnL>
                      <a:noFill/>
                    </a:lnL>
                    <a:lnR>
                      <a:noFill/>
                    </a:lnR>
                    <a:lnT>
                      <a:noFill/>
                    </a:lnT>
                    <a:lnB>
                      <a:noFill/>
                    </a:lnB>
                  </a:tcPr>
                </a:tc>
                <a:extLst>
                  <a:ext uri="{0D108BD9-81ED-4DB2-BD59-A6C34878D82A}">
                    <a16:rowId xmlns:a16="http://schemas.microsoft.com/office/drawing/2014/main" val="3621570313"/>
                  </a:ext>
                </a:extLst>
              </a:tr>
              <a:tr h="104204">
                <a:tc>
                  <a:txBody>
                    <a:bodyPr/>
                    <a:lstStyle/>
                    <a:p>
                      <a:r>
                        <a:rPr lang="en-GB" sz="700"/>
                        <a:t>22355</a:t>
                      </a:r>
                    </a:p>
                  </a:txBody>
                  <a:tcPr marL="15206" marR="15206" marT="7603" marB="7603" anchor="ctr">
                    <a:lnL>
                      <a:noFill/>
                    </a:lnL>
                    <a:lnR>
                      <a:noFill/>
                    </a:lnR>
                    <a:lnT>
                      <a:noFill/>
                    </a:lnT>
                    <a:lnB>
                      <a:noFill/>
                    </a:lnB>
                  </a:tcPr>
                </a:tc>
                <a:tc>
                  <a:txBody>
                    <a:bodyPr/>
                    <a:lstStyle/>
                    <a:p>
                      <a:r>
                        <a:rPr lang="en-GB" sz="700"/>
                        <a:t>1465</a:t>
                      </a:r>
                    </a:p>
                  </a:txBody>
                  <a:tcPr marL="15206" marR="15206" marT="7603" marB="7603" anchor="ctr">
                    <a:lnL>
                      <a:noFill/>
                    </a:lnL>
                    <a:lnR>
                      <a:noFill/>
                    </a:lnR>
                    <a:lnT>
                      <a:noFill/>
                    </a:lnT>
                    <a:lnB>
                      <a:noFill/>
                    </a:lnB>
                  </a:tcPr>
                </a:tc>
                <a:extLst>
                  <a:ext uri="{0D108BD9-81ED-4DB2-BD59-A6C34878D82A}">
                    <a16:rowId xmlns:a16="http://schemas.microsoft.com/office/drawing/2014/main" val="227805182"/>
                  </a:ext>
                </a:extLst>
              </a:tr>
              <a:tr h="104204">
                <a:tc>
                  <a:txBody>
                    <a:bodyPr/>
                    <a:lstStyle/>
                    <a:p>
                      <a:r>
                        <a:rPr lang="en-GB" sz="700"/>
                        <a:t>84946</a:t>
                      </a:r>
                    </a:p>
                  </a:txBody>
                  <a:tcPr marL="15206" marR="15206" marT="7603" marB="7603" anchor="ctr">
                    <a:lnL>
                      <a:noFill/>
                    </a:lnL>
                    <a:lnR>
                      <a:noFill/>
                    </a:lnR>
                    <a:lnT>
                      <a:noFill/>
                    </a:lnT>
                    <a:lnB>
                      <a:noFill/>
                    </a:lnB>
                  </a:tcPr>
                </a:tc>
                <a:tc>
                  <a:txBody>
                    <a:bodyPr/>
                    <a:lstStyle/>
                    <a:p>
                      <a:r>
                        <a:rPr lang="en-GB" sz="700"/>
                        <a:t>1456</a:t>
                      </a:r>
                    </a:p>
                  </a:txBody>
                  <a:tcPr marL="15206" marR="15206" marT="7603" marB="7603" anchor="ctr">
                    <a:lnL>
                      <a:noFill/>
                    </a:lnL>
                    <a:lnR>
                      <a:noFill/>
                    </a:lnR>
                    <a:lnT>
                      <a:noFill/>
                    </a:lnT>
                    <a:lnB>
                      <a:noFill/>
                    </a:lnB>
                  </a:tcPr>
                </a:tc>
                <a:extLst>
                  <a:ext uri="{0D108BD9-81ED-4DB2-BD59-A6C34878D82A}">
                    <a16:rowId xmlns:a16="http://schemas.microsoft.com/office/drawing/2014/main" val="246805842"/>
                  </a:ext>
                </a:extLst>
              </a:tr>
              <a:tr h="104204">
                <a:tc>
                  <a:txBody>
                    <a:bodyPr/>
                    <a:lstStyle/>
                    <a:p>
                      <a:r>
                        <a:rPr lang="en-GB" sz="700"/>
                        <a:t>21231</a:t>
                      </a:r>
                    </a:p>
                  </a:txBody>
                  <a:tcPr marL="15206" marR="15206" marT="7603" marB="7603" anchor="ctr">
                    <a:lnL>
                      <a:noFill/>
                    </a:lnL>
                    <a:lnR>
                      <a:noFill/>
                    </a:lnR>
                    <a:lnT>
                      <a:noFill/>
                    </a:lnT>
                    <a:lnB>
                      <a:noFill/>
                    </a:lnB>
                  </a:tcPr>
                </a:tc>
                <a:tc>
                  <a:txBody>
                    <a:bodyPr/>
                    <a:lstStyle/>
                    <a:p>
                      <a:r>
                        <a:rPr lang="en-GB" sz="700"/>
                        <a:t>1431</a:t>
                      </a:r>
                    </a:p>
                  </a:txBody>
                  <a:tcPr marL="15206" marR="15206" marT="7603" marB="7603" anchor="ctr">
                    <a:lnL>
                      <a:noFill/>
                    </a:lnL>
                    <a:lnR>
                      <a:noFill/>
                    </a:lnR>
                    <a:lnT>
                      <a:noFill/>
                    </a:lnT>
                    <a:lnB>
                      <a:noFill/>
                    </a:lnB>
                  </a:tcPr>
                </a:tc>
                <a:extLst>
                  <a:ext uri="{0D108BD9-81ED-4DB2-BD59-A6C34878D82A}">
                    <a16:rowId xmlns:a16="http://schemas.microsoft.com/office/drawing/2014/main" val="4103712252"/>
                  </a:ext>
                </a:extLst>
              </a:tr>
              <a:tr h="104204">
                <a:tc>
                  <a:txBody>
                    <a:bodyPr/>
                    <a:lstStyle/>
                    <a:p>
                      <a:r>
                        <a:rPr lang="en-GB" sz="700"/>
                        <a:t>22077</a:t>
                      </a:r>
                    </a:p>
                  </a:txBody>
                  <a:tcPr marL="15206" marR="15206" marT="7603" marB="7603" anchor="ctr">
                    <a:lnL>
                      <a:noFill/>
                    </a:lnL>
                    <a:lnR>
                      <a:noFill/>
                    </a:lnR>
                    <a:lnT>
                      <a:noFill/>
                    </a:lnT>
                    <a:lnB>
                      <a:noFill/>
                    </a:lnB>
                  </a:tcPr>
                </a:tc>
                <a:tc>
                  <a:txBody>
                    <a:bodyPr/>
                    <a:lstStyle/>
                    <a:p>
                      <a:r>
                        <a:rPr lang="en-GB" sz="700"/>
                        <a:t>1424</a:t>
                      </a:r>
                    </a:p>
                  </a:txBody>
                  <a:tcPr marL="15206" marR="15206" marT="7603" marB="7603" anchor="ctr">
                    <a:lnL>
                      <a:noFill/>
                    </a:lnL>
                    <a:lnR>
                      <a:noFill/>
                    </a:lnR>
                    <a:lnT>
                      <a:noFill/>
                    </a:lnT>
                    <a:lnB>
                      <a:noFill/>
                    </a:lnB>
                  </a:tcPr>
                </a:tc>
                <a:extLst>
                  <a:ext uri="{0D108BD9-81ED-4DB2-BD59-A6C34878D82A}">
                    <a16:rowId xmlns:a16="http://schemas.microsoft.com/office/drawing/2014/main" val="2577742930"/>
                  </a:ext>
                </a:extLst>
              </a:tr>
              <a:tr h="104204">
                <a:tc>
                  <a:txBody>
                    <a:bodyPr/>
                    <a:lstStyle/>
                    <a:p>
                      <a:r>
                        <a:rPr lang="en-GB" sz="700"/>
                        <a:t>21175</a:t>
                      </a:r>
                    </a:p>
                  </a:txBody>
                  <a:tcPr marL="15206" marR="15206" marT="7603" marB="7603" anchor="ctr">
                    <a:lnL>
                      <a:noFill/>
                    </a:lnL>
                    <a:lnR>
                      <a:noFill/>
                    </a:lnR>
                    <a:lnT>
                      <a:noFill/>
                    </a:lnT>
                    <a:lnB>
                      <a:noFill/>
                    </a:lnB>
                  </a:tcPr>
                </a:tc>
                <a:tc>
                  <a:txBody>
                    <a:bodyPr/>
                    <a:lstStyle/>
                    <a:p>
                      <a:r>
                        <a:rPr lang="en-GB" sz="700"/>
                        <a:t>1390</a:t>
                      </a:r>
                    </a:p>
                  </a:txBody>
                  <a:tcPr marL="15206" marR="15206" marT="7603" marB="7603" anchor="ctr">
                    <a:lnL>
                      <a:noFill/>
                    </a:lnL>
                    <a:lnR>
                      <a:noFill/>
                    </a:lnR>
                    <a:lnT>
                      <a:noFill/>
                    </a:lnT>
                    <a:lnB>
                      <a:noFill/>
                    </a:lnB>
                  </a:tcPr>
                </a:tc>
                <a:extLst>
                  <a:ext uri="{0D108BD9-81ED-4DB2-BD59-A6C34878D82A}">
                    <a16:rowId xmlns:a16="http://schemas.microsoft.com/office/drawing/2014/main" val="2786436747"/>
                  </a:ext>
                </a:extLst>
              </a:tr>
              <a:tr h="104204">
                <a:tc>
                  <a:txBody>
                    <a:bodyPr/>
                    <a:lstStyle/>
                    <a:p>
                      <a:r>
                        <a:rPr lang="en-GB" sz="700"/>
                        <a:t>22379</a:t>
                      </a:r>
                    </a:p>
                  </a:txBody>
                  <a:tcPr marL="15206" marR="15206" marT="7603" marB="7603" anchor="ctr">
                    <a:lnL>
                      <a:noFill/>
                    </a:lnL>
                    <a:lnR>
                      <a:noFill/>
                    </a:lnR>
                    <a:lnT>
                      <a:noFill/>
                    </a:lnT>
                    <a:lnB>
                      <a:noFill/>
                    </a:lnB>
                  </a:tcPr>
                </a:tc>
                <a:tc>
                  <a:txBody>
                    <a:bodyPr/>
                    <a:lstStyle/>
                    <a:p>
                      <a:r>
                        <a:rPr lang="en-GB" sz="700" dirty="0"/>
                        <a:t>1354</a:t>
                      </a:r>
                    </a:p>
                  </a:txBody>
                  <a:tcPr marL="15206" marR="15206" marT="7603" marB="7603" anchor="ctr">
                    <a:lnL>
                      <a:noFill/>
                    </a:lnL>
                    <a:lnR>
                      <a:noFill/>
                    </a:lnR>
                    <a:lnT>
                      <a:noFill/>
                    </a:lnT>
                    <a:lnB>
                      <a:noFill/>
                    </a:lnB>
                  </a:tcPr>
                </a:tc>
                <a:extLst>
                  <a:ext uri="{0D108BD9-81ED-4DB2-BD59-A6C34878D82A}">
                    <a16:rowId xmlns:a16="http://schemas.microsoft.com/office/drawing/2014/main" val="2760183396"/>
                  </a:ext>
                </a:extLst>
              </a:tr>
            </a:tbl>
          </a:graphicData>
        </a:graphic>
      </p:graphicFrame>
      <p:graphicFrame>
        <p:nvGraphicFramePr>
          <p:cNvPr id="6" name="Table 5">
            <a:extLst>
              <a:ext uri="{FF2B5EF4-FFF2-40B4-BE49-F238E27FC236}">
                <a16:creationId xmlns:a16="http://schemas.microsoft.com/office/drawing/2014/main" id="{B1302642-62F5-E34E-94A4-CE4387B9F6B1}"/>
              </a:ext>
            </a:extLst>
          </p:cNvPr>
          <p:cNvGraphicFramePr>
            <a:graphicFrameLocks noGrp="1"/>
          </p:cNvGraphicFramePr>
          <p:nvPr>
            <p:extLst>
              <p:ext uri="{D42A27DB-BD31-4B8C-83A1-F6EECF244321}">
                <p14:modId xmlns:p14="http://schemas.microsoft.com/office/powerpoint/2010/main" val="440629345"/>
              </p:ext>
            </p:extLst>
          </p:nvPr>
        </p:nvGraphicFramePr>
        <p:xfrm>
          <a:off x="8245812" y="320907"/>
          <a:ext cx="2541637" cy="6216186"/>
        </p:xfrm>
        <a:graphic>
          <a:graphicData uri="http://schemas.openxmlformats.org/drawingml/2006/table">
            <a:tbl>
              <a:tblPr/>
              <a:tblGrid>
                <a:gridCol w="699156">
                  <a:extLst>
                    <a:ext uri="{9D8B030D-6E8A-4147-A177-3AD203B41FA5}">
                      <a16:colId xmlns:a16="http://schemas.microsoft.com/office/drawing/2014/main" val="280089928"/>
                    </a:ext>
                  </a:extLst>
                </a:gridCol>
                <a:gridCol w="1842481">
                  <a:extLst>
                    <a:ext uri="{9D8B030D-6E8A-4147-A177-3AD203B41FA5}">
                      <a16:colId xmlns:a16="http://schemas.microsoft.com/office/drawing/2014/main" val="3628226011"/>
                    </a:ext>
                  </a:extLst>
                </a:gridCol>
              </a:tblGrid>
              <a:tr h="121886">
                <a:tc>
                  <a:txBody>
                    <a:bodyPr/>
                    <a:lstStyle/>
                    <a:p>
                      <a:r>
                        <a:rPr lang="en-GB" sz="700" dirty="0" err="1"/>
                        <a:t>Customer_id</a:t>
                      </a:r>
                      <a:endParaRPr lang="en-GB" sz="700" dirty="0"/>
                    </a:p>
                  </a:txBody>
                  <a:tcPr marL="15206" marR="15206" marT="7603" marB="7603" anchor="ctr">
                    <a:lnL>
                      <a:noFill/>
                    </a:lnL>
                    <a:lnR>
                      <a:noFill/>
                    </a:lnR>
                    <a:lnT>
                      <a:noFill/>
                    </a:lnT>
                    <a:lnB>
                      <a:noFill/>
                    </a:lnB>
                  </a:tcPr>
                </a:tc>
                <a:tc>
                  <a:txBody>
                    <a:bodyPr/>
                    <a:lstStyle/>
                    <a:p>
                      <a:r>
                        <a:rPr lang="en-GB" sz="700" dirty="0"/>
                        <a:t>customer transaction count</a:t>
                      </a:r>
                    </a:p>
                  </a:txBody>
                  <a:tcPr marL="15206" marR="15206" marT="7603" marB="7603" anchor="ctr">
                    <a:lnL>
                      <a:noFill/>
                    </a:lnL>
                    <a:lnR>
                      <a:noFill/>
                    </a:lnR>
                    <a:lnT>
                      <a:noFill/>
                    </a:lnT>
                    <a:lnB>
                      <a:noFill/>
                    </a:lnB>
                  </a:tcPr>
                </a:tc>
                <a:extLst>
                  <a:ext uri="{0D108BD9-81ED-4DB2-BD59-A6C34878D82A}">
                    <a16:rowId xmlns:a16="http://schemas.microsoft.com/office/drawing/2014/main" val="3850299892"/>
                  </a:ext>
                </a:extLst>
              </a:tr>
              <a:tr h="121886">
                <a:tc>
                  <a:txBody>
                    <a:bodyPr/>
                    <a:lstStyle/>
                    <a:p>
                      <a:r>
                        <a:rPr lang="en-GB" sz="700" dirty="0"/>
                        <a:t>17841.0</a:t>
                      </a:r>
                    </a:p>
                  </a:txBody>
                  <a:tcPr marL="15206" marR="15206" marT="7603" marB="7603" anchor="ctr">
                    <a:lnL>
                      <a:noFill/>
                    </a:lnL>
                    <a:lnR>
                      <a:noFill/>
                    </a:lnR>
                    <a:lnT>
                      <a:noFill/>
                    </a:lnT>
                    <a:lnB>
                      <a:noFill/>
                    </a:lnB>
                  </a:tcPr>
                </a:tc>
                <a:tc>
                  <a:txBody>
                    <a:bodyPr/>
                    <a:lstStyle/>
                    <a:p>
                      <a:r>
                        <a:rPr lang="en-GB" sz="700" dirty="0"/>
                        <a:t>8809</a:t>
                      </a:r>
                    </a:p>
                  </a:txBody>
                  <a:tcPr marL="15206" marR="15206" marT="7603" marB="7603" anchor="ctr">
                    <a:lnL>
                      <a:noFill/>
                    </a:lnL>
                    <a:lnR>
                      <a:noFill/>
                    </a:lnR>
                    <a:lnT>
                      <a:noFill/>
                    </a:lnT>
                    <a:lnB>
                      <a:noFill/>
                    </a:lnB>
                  </a:tcPr>
                </a:tc>
                <a:extLst>
                  <a:ext uri="{0D108BD9-81ED-4DB2-BD59-A6C34878D82A}">
                    <a16:rowId xmlns:a16="http://schemas.microsoft.com/office/drawing/2014/main" val="1150832108"/>
                  </a:ext>
                </a:extLst>
              </a:tr>
              <a:tr h="121886">
                <a:tc>
                  <a:txBody>
                    <a:bodyPr/>
                    <a:lstStyle/>
                    <a:p>
                      <a:r>
                        <a:rPr lang="en-GB" sz="700"/>
                        <a:t>14911.0</a:t>
                      </a:r>
                    </a:p>
                  </a:txBody>
                  <a:tcPr marL="15206" marR="15206" marT="7603" marB="7603" anchor="ctr">
                    <a:lnL>
                      <a:noFill/>
                    </a:lnL>
                    <a:lnR>
                      <a:noFill/>
                    </a:lnR>
                    <a:lnT>
                      <a:noFill/>
                    </a:lnT>
                    <a:lnB>
                      <a:noFill/>
                    </a:lnB>
                  </a:tcPr>
                </a:tc>
                <a:tc>
                  <a:txBody>
                    <a:bodyPr/>
                    <a:lstStyle/>
                    <a:p>
                      <a:r>
                        <a:rPr lang="en-GB" sz="700"/>
                        <a:t>8182</a:t>
                      </a:r>
                    </a:p>
                  </a:txBody>
                  <a:tcPr marL="15206" marR="15206" marT="7603" marB="7603" anchor="ctr">
                    <a:lnL>
                      <a:noFill/>
                    </a:lnL>
                    <a:lnR>
                      <a:noFill/>
                    </a:lnR>
                    <a:lnT>
                      <a:noFill/>
                    </a:lnT>
                    <a:lnB>
                      <a:noFill/>
                    </a:lnB>
                  </a:tcPr>
                </a:tc>
                <a:extLst>
                  <a:ext uri="{0D108BD9-81ED-4DB2-BD59-A6C34878D82A}">
                    <a16:rowId xmlns:a16="http://schemas.microsoft.com/office/drawing/2014/main" val="1877214071"/>
                  </a:ext>
                </a:extLst>
              </a:tr>
              <a:tr h="121886">
                <a:tc>
                  <a:txBody>
                    <a:bodyPr/>
                    <a:lstStyle/>
                    <a:p>
                      <a:r>
                        <a:rPr lang="en-GB" sz="700"/>
                        <a:t>14606.0</a:t>
                      </a:r>
                    </a:p>
                  </a:txBody>
                  <a:tcPr marL="15206" marR="15206" marT="7603" marB="7603" anchor="ctr">
                    <a:lnL>
                      <a:noFill/>
                    </a:lnL>
                    <a:lnR>
                      <a:noFill/>
                    </a:lnR>
                    <a:lnT>
                      <a:noFill/>
                    </a:lnT>
                    <a:lnB>
                      <a:noFill/>
                    </a:lnB>
                  </a:tcPr>
                </a:tc>
                <a:tc>
                  <a:txBody>
                    <a:bodyPr/>
                    <a:lstStyle/>
                    <a:p>
                      <a:r>
                        <a:rPr lang="en-GB" sz="700"/>
                        <a:t>5763</a:t>
                      </a:r>
                    </a:p>
                  </a:txBody>
                  <a:tcPr marL="15206" marR="15206" marT="7603" marB="7603" anchor="ctr">
                    <a:lnL>
                      <a:noFill/>
                    </a:lnL>
                    <a:lnR>
                      <a:noFill/>
                    </a:lnR>
                    <a:lnT>
                      <a:noFill/>
                    </a:lnT>
                    <a:lnB>
                      <a:noFill/>
                    </a:lnB>
                  </a:tcPr>
                </a:tc>
                <a:extLst>
                  <a:ext uri="{0D108BD9-81ED-4DB2-BD59-A6C34878D82A}">
                    <a16:rowId xmlns:a16="http://schemas.microsoft.com/office/drawing/2014/main" val="2956581468"/>
                  </a:ext>
                </a:extLst>
              </a:tr>
              <a:tr h="121886">
                <a:tc>
                  <a:txBody>
                    <a:bodyPr/>
                    <a:lstStyle/>
                    <a:p>
                      <a:r>
                        <a:rPr lang="en-GB" sz="700"/>
                        <a:t>12748.0</a:t>
                      </a:r>
                    </a:p>
                  </a:txBody>
                  <a:tcPr marL="15206" marR="15206" marT="7603" marB="7603" anchor="ctr">
                    <a:lnL>
                      <a:noFill/>
                    </a:lnL>
                    <a:lnR>
                      <a:noFill/>
                    </a:lnR>
                    <a:lnT>
                      <a:noFill/>
                    </a:lnT>
                    <a:lnB>
                      <a:noFill/>
                    </a:lnB>
                  </a:tcPr>
                </a:tc>
                <a:tc>
                  <a:txBody>
                    <a:bodyPr/>
                    <a:lstStyle/>
                    <a:p>
                      <a:r>
                        <a:rPr lang="en-GB" sz="700"/>
                        <a:t>4560</a:t>
                      </a:r>
                    </a:p>
                  </a:txBody>
                  <a:tcPr marL="15206" marR="15206" marT="7603" marB="7603" anchor="ctr">
                    <a:lnL>
                      <a:noFill/>
                    </a:lnL>
                    <a:lnR>
                      <a:noFill/>
                    </a:lnR>
                    <a:lnT>
                      <a:noFill/>
                    </a:lnT>
                    <a:lnB>
                      <a:noFill/>
                    </a:lnB>
                  </a:tcPr>
                </a:tc>
                <a:extLst>
                  <a:ext uri="{0D108BD9-81ED-4DB2-BD59-A6C34878D82A}">
                    <a16:rowId xmlns:a16="http://schemas.microsoft.com/office/drawing/2014/main" val="2558973682"/>
                  </a:ext>
                </a:extLst>
              </a:tr>
              <a:tr h="121886">
                <a:tc>
                  <a:txBody>
                    <a:bodyPr/>
                    <a:lstStyle/>
                    <a:p>
                      <a:r>
                        <a:rPr lang="en-GB" sz="700"/>
                        <a:t>15311.0</a:t>
                      </a:r>
                    </a:p>
                  </a:txBody>
                  <a:tcPr marL="15206" marR="15206" marT="7603" marB="7603" anchor="ctr">
                    <a:lnL>
                      <a:noFill/>
                    </a:lnL>
                    <a:lnR>
                      <a:noFill/>
                    </a:lnR>
                    <a:lnT>
                      <a:noFill/>
                    </a:lnT>
                    <a:lnB>
                      <a:noFill/>
                    </a:lnB>
                  </a:tcPr>
                </a:tc>
                <a:tc>
                  <a:txBody>
                    <a:bodyPr/>
                    <a:lstStyle/>
                    <a:p>
                      <a:r>
                        <a:rPr lang="en-GB" sz="700"/>
                        <a:t>3837</a:t>
                      </a:r>
                    </a:p>
                  </a:txBody>
                  <a:tcPr marL="15206" marR="15206" marT="7603" marB="7603" anchor="ctr">
                    <a:lnL>
                      <a:noFill/>
                    </a:lnL>
                    <a:lnR>
                      <a:noFill/>
                    </a:lnR>
                    <a:lnT>
                      <a:noFill/>
                    </a:lnT>
                    <a:lnB>
                      <a:noFill/>
                    </a:lnB>
                  </a:tcPr>
                </a:tc>
                <a:extLst>
                  <a:ext uri="{0D108BD9-81ED-4DB2-BD59-A6C34878D82A}">
                    <a16:rowId xmlns:a16="http://schemas.microsoft.com/office/drawing/2014/main" val="2874940371"/>
                  </a:ext>
                </a:extLst>
              </a:tr>
              <a:tr h="121886">
                <a:tc>
                  <a:txBody>
                    <a:bodyPr/>
                    <a:lstStyle/>
                    <a:p>
                      <a:r>
                        <a:rPr lang="en-GB" sz="700"/>
                        <a:t>14156.0</a:t>
                      </a:r>
                    </a:p>
                  </a:txBody>
                  <a:tcPr marL="15206" marR="15206" marT="7603" marB="7603" anchor="ctr">
                    <a:lnL>
                      <a:noFill/>
                    </a:lnL>
                    <a:lnR>
                      <a:noFill/>
                    </a:lnR>
                    <a:lnT>
                      <a:noFill/>
                    </a:lnT>
                    <a:lnB>
                      <a:noFill/>
                    </a:lnB>
                  </a:tcPr>
                </a:tc>
                <a:tc>
                  <a:txBody>
                    <a:bodyPr/>
                    <a:lstStyle/>
                    <a:p>
                      <a:r>
                        <a:rPr lang="en-GB" sz="700"/>
                        <a:t>3517</a:t>
                      </a:r>
                    </a:p>
                  </a:txBody>
                  <a:tcPr marL="15206" marR="15206" marT="7603" marB="7603" anchor="ctr">
                    <a:lnL>
                      <a:noFill/>
                    </a:lnL>
                    <a:lnR>
                      <a:noFill/>
                    </a:lnR>
                    <a:lnT>
                      <a:noFill/>
                    </a:lnT>
                    <a:lnB>
                      <a:noFill/>
                    </a:lnB>
                  </a:tcPr>
                </a:tc>
                <a:extLst>
                  <a:ext uri="{0D108BD9-81ED-4DB2-BD59-A6C34878D82A}">
                    <a16:rowId xmlns:a16="http://schemas.microsoft.com/office/drawing/2014/main" val="2037007548"/>
                  </a:ext>
                </a:extLst>
              </a:tr>
              <a:tr h="121886">
                <a:tc>
                  <a:txBody>
                    <a:bodyPr/>
                    <a:lstStyle/>
                    <a:p>
                      <a:r>
                        <a:rPr lang="en-GB" sz="700"/>
                        <a:t>14646.0</a:t>
                      </a:r>
                    </a:p>
                  </a:txBody>
                  <a:tcPr marL="15206" marR="15206" marT="7603" marB="7603" anchor="ctr">
                    <a:lnL>
                      <a:noFill/>
                    </a:lnL>
                    <a:lnR>
                      <a:noFill/>
                    </a:lnR>
                    <a:lnT>
                      <a:noFill/>
                    </a:lnT>
                    <a:lnB>
                      <a:noFill/>
                    </a:lnB>
                  </a:tcPr>
                </a:tc>
                <a:tc>
                  <a:txBody>
                    <a:bodyPr/>
                    <a:lstStyle/>
                    <a:p>
                      <a:r>
                        <a:rPr lang="en-GB" sz="700"/>
                        <a:t>2853</a:t>
                      </a:r>
                    </a:p>
                  </a:txBody>
                  <a:tcPr marL="15206" marR="15206" marT="7603" marB="7603" anchor="ctr">
                    <a:lnL>
                      <a:noFill/>
                    </a:lnL>
                    <a:lnR>
                      <a:noFill/>
                    </a:lnR>
                    <a:lnT>
                      <a:noFill/>
                    </a:lnT>
                    <a:lnB>
                      <a:noFill/>
                    </a:lnB>
                  </a:tcPr>
                </a:tc>
                <a:extLst>
                  <a:ext uri="{0D108BD9-81ED-4DB2-BD59-A6C34878D82A}">
                    <a16:rowId xmlns:a16="http://schemas.microsoft.com/office/drawing/2014/main" val="2659321190"/>
                  </a:ext>
                </a:extLst>
              </a:tr>
              <a:tr h="121886">
                <a:tc>
                  <a:txBody>
                    <a:bodyPr/>
                    <a:lstStyle/>
                    <a:p>
                      <a:r>
                        <a:rPr lang="en-GB" sz="700"/>
                        <a:t>13089.0</a:t>
                      </a:r>
                    </a:p>
                  </a:txBody>
                  <a:tcPr marL="15206" marR="15206" marT="7603" marB="7603" anchor="ctr">
                    <a:lnL>
                      <a:noFill/>
                    </a:lnL>
                    <a:lnR>
                      <a:noFill/>
                    </a:lnR>
                    <a:lnT>
                      <a:noFill/>
                    </a:lnT>
                    <a:lnB>
                      <a:noFill/>
                    </a:lnB>
                  </a:tcPr>
                </a:tc>
                <a:tc>
                  <a:txBody>
                    <a:bodyPr/>
                    <a:lstStyle/>
                    <a:p>
                      <a:r>
                        <a:rPr lang="en-GB" sz="700"/>
                        <a:t>2851</a:t>
                      </a:r>
                    </a:p>
                  </a:txBody>
                  <a:tcPr marL="15206" marR="15206" marT="7603" marB="7603" anchor="ctr">
                    <a:lnL>
                      <a:noFill/>
                    </a:lnL>
                    <a:lnR>
                      <a:noFill/>
                    </a:lnR>
                    <a:lnT>
                      <a:noFill/>
                    </a:lnT>
                    <a:lnB>
                      <a:noFill/>
                    </a:lnB>
                  </a:tcPr>
                </a:tc>
                <a:extLst>
                  <a:ext uri="{0D108BD9-81ED-4DB2-BD59-A6C34878D82A}">
                    <a16:rowId xmlns:a16="http://schemas.microsoft.com/office/drawing/2014/main" val="3519264126"/>
                  </a:ext>
                </a:extLst>
              </a:tr>
              <a:tr h="121886">
                <a:tc>
                  <a:txBody>
                    <a:bodyPr/>
                    <a:lstStyle/>
                    <a:p>
                      <a:r>
                        <a:rPr lang="en-GB" sz="700"/>
                        <a:t>17850.0</a:t>
                      </a:r>
                    </a:p>
                  </a:txBody>
                  <a:tcPr marL="15206" marR="15206" marT="7603" marB="7603" anchor="ctr">
                    <a:lnL>
                      <a:noFill/>
                    </a:lnL>
                    <a:lnR>
                      <a:noFill/>
                    </a:lnR>
                    <a:lnT>
                      <a:noFill/>
                    </a:lnT>
                    <a:lnB>
                      <a:noFill/>
                    </a:lnB>
                  </a:tcPr>
                </a:tc>
                <a:tc>
                  <a:txBody>
                    <a:bodyPr/>
                    <a:lstStyle/>
                    <a:p>
                      <a:r>
                        <a:rPr lang="en-GB" sz="700"/>
                        <a:t>2827</a:t>
                      </a:r>
                    </a:p>
                  </a:txBody>
                  <a:tcPr marL="15206" marR="15206" marT="7603" marB="7603" anchor="ctr">
                    <a:lnL>
                      <a:noFill/>
                    </a:lnL>
                    <a:lnR>
                      <a:noFill/>
                    </a:lnR>
                    <a:lnT>
                      <a:noFill/>
                    </a:lnT>
                    <a:lnB>
                      <a:noFill/>
                    </a:lnB>
                  </a:tcPr>
                </a:tc>
                <a:extLst>
                  <a:ext uri="{0D108BD9-81ED-4DB2-BD59-A6C34878D82A}">
                    <a16:rowId xmlns:a16="http://schemas.microsoft.com/office/drawing/2014/main" val="1717623197"/>
                  </a:ext>
                </a:extLst>
              </a:tr>
              <a:tr h="121886">
                <a:tc>
                  <a:txBody>
                    <a:bodyPr/>
                    <a:lstStyle/>
                    <a:p>
                      <a:r>
                        <a:rPr lang="en-GB" sz="700"/>
                        <a:t>15039.0</a:t>
                      </a:r>
                    </a:p>
                  </a:txBody>
                  <a:tcPr marL="15206" marR="15206" marT="7603" marB="7603" anchor="ctr">
                    <a:lnL>
                      <a:noFill/>
                    </a:lnL>
                    <a:lnR>
                      <a:noFill/>
                    </a:lnR>
                    <a:lnT>
                      <a:noFill/>
                    </a:lnT>
                    <a:lnB>
                      <a:noFill/>
                    </a:lnB>
                  </a:tcPr>
                </a:tc>
                <a:tc>
                  <a:txBody>
                    <a:bodyPr/>
                    <a:lstStyle/>
                    <a:p>
                      <a:r>
                        <a:rPr lang="en-GB" sz="700"/>
                        <a:t>2506</a:t>
                      </a:r>
                    </a:p>
                  </a:txBody>
                  <a:tcPr marL="15206" marR="15206" marT="7603" marB="7603" anchor="ctr">
                    <a:lnL>
                      <a:noFill/>
                    </a:lnL>
                    <a:lnR>
                      <a:noFill/>
                    </a:lnR>
                    <a:lnT>
                      <a:noFill/>
                    </a:lnT>
                    <a:lnB>
                      <a:noFill/>
                    </a:lnB>
                  </a:tcPr>
                </a:tc>
                <a:extLst>
                  <a:ext uri="{0D108BD9-81ED-4DB2-BD59-A6C34878D82A}">
                    <a16:rowId xmlns:a16="http://schemas.microsoft.com/office/drawing/2014/main" val="4245584241"/>
                  </a:ext>
                </a:extLst>
              </a:tr>
              <a:tr h="121886">
                <a:tc>
                  <a:txBody>
                    <a:bodyPr/>
                    <a:lstStyle/>
                    <a:p>
                      <a:r>
                        <a:rPr lang="en-GB" sz="700"/>
                        <a:t>14527.0</a:t>
                      </a:r>
                    </a:p>
                  </a:txBody>
                  <a:tcPr marL="15206" marR="15206" marT="7603" marB="7603" anchor="ctr">
                    <a:lnL>
                      <a:noFill/>
                    </a:lnL>
                    <a:lnR>
                      <a:noFill/>
                    </a:lnR>
                    <a:lnT>
                      <a:noFill/>
                    </a:lnT>
                    <a:lnB>
                      <a:noFill/>
                    </a:lnB>
                  </a:tcPr>
                </a:tc>
                <a:tc>
                  <a:txBody>
                    <a:bodyPr/>
                    <a:lstStyle/>
                    <a:p>
                      <a:r>
                        <a:rPr lang="en-GB" sz="700"/>
                        <a:t>2418</a:t>
                      </a:r>
                    </a:p>
                  </a:txBody>
                  <a:tcPr marL="15206" marR="15206" marT="7603" marB="7603" anchor="ctr">
                    <a:lnL>
                      <a:noFill/>
                    </a:lnL>
                    <a:lnR>
                      <a:noFill/>
                    </a:lnR>
                    <a:lnT>
                      <a:noFill/>
                    </a:lnT>
                    <a:lnB>
                      <a:noFill/>
                    </a:lnB>
                  </a:tcPr>
                </a:tc>
                <a:extLst>
                  <a:ext uri="{0D108BD9-81ED-4DB2-BD59-A6C34878D82A}">
                    <a16:rowId xmlns:a16="http://schemas.microsoft.com/office/drawing/2014/main" val="3328973179"/>
                  </a:ext>
                </a:extLst>
              </a:tr>
              <a:tr h="121886">
                <a:tc>
                  <a:txBody>
                    <a:bodyPr/>
                    <a:lstStyle/>
                    <a:p>
                      <a:r>
                        <a:rPr lang="en-GB" sz="700"/>
                        <a:t>14298.0</a:t>
                      </a:r>
                    </a:p>
                  </a:txBody>
                  <a:tcPr marL="15206" marR="15206" marT="7603" marB="7603" anchor="ctr">
                    <a:lnL>
                      <a:noFill/>
                    </a:lnL>
                    <a:lnR>
                      <a:noFill/>
                    </a:lnR>
                    <a:lnT>
                      <a:noFill/>
                    </a:lnT>
                    <a:lnB>
                      <a:noFill/>
                    </a:lnB>
                  </a:tcPr>
                </a:tc>
                <a:tc>
                  <a:txBody>
                    <a:bodyPr/>
                    <a:lstStyle/>
                    <a:p>
                      <a:r>
                        <a:rPr lang="en-GB" sz="700"/>
                        <a:t>2323</a:t>
                      </a:r>
                    </a:p>
                  </a:txBody>
                  <a:tcPr marL="15206" marR="15206" marT="7603" marB="7603" anchor="ctr">
                    <a:lnL>
                      <a:noFill/>
                    </a:lnL>
                    <a:lnR>
                      <a:noFill/>
                    </a:lnR>
                    <a:lnT>
                      <a:noFill/>
                    </a:lnT>
                    <a:lnB>
                      <a:noFill/>
                    </a:lnB>
                  </a:tcPr>
                </a:tc>
                <a:extLst>
                  <a:ext uri="{0D108BD9-81ED-4DB2-BD59-A6C34878D82A}">
                    <a16:rowId xmlns:a16="http://schemas.microsoft.com/office/drawing/2014/main" val="2077885746"/>
                  </a:ext>
                </a:extLst>
              </a:tr>
              <a:tr h="121886">
                <a:tc>
                  <a:txBody>
                    <a:bodyPr/>
                    <a:lstStyle/>
                    <a:p>
                      <a:r>
                        <a:rPr lang="en-GB" sz="700"/>
                        <a:t>16549.0</a:t>
                      </a:r>
                    </a:p>
                  </a:txBody>
                  <a:tcPr marL="15206" marR="15206" marT="7603" marB="7603" anchor="ctr">
                    <a:lnL>
                      <a:noFill/>
                    </a:lnL>
                    <a:lnR>
                      <a:noFill/>
                    </a:lnR>
                    <a:lnT>
                      <a:noFill/>
                    </a:lnT>
                    <a:lnB>
                      <a:noFill/>
                    </a:lnB>
                  </a:tcPr>
                </a:tc>
                <a:tc>
                  <a:txBody>
                    <a:bodyPr/>
                    <a:lstStyle/>
                    <a:p>
                      <a:r>
                        <a:rPr lang="en-GB" sz="700"/>
                        <a:t>2307</a:t>
                      </a:r>
                    </a:p>
                  </a:txBody>
                  <a:tcPr marL="15206" marR="15206" marT="7603" marB="7603" anchor="ctr">
                    <a:lnL>
                      <a:noFill/>
                    </a:lnL>
                    <a:lnR>
                      <a:noFill/>
                    </a:lnR>
                    <a:lnT>
                      <a:noFill/>
                    </a:lnT>
                    <a:lnB>
                      <a:noFill/>
                    </a:lnB>
                  </a:tcPr>
                </a:tc>
                <a:extLst>
                  <a:ext uri="{0D108BD9-81ED-4DB2-BD59-A6C34878D82A}">
                    <a16:rowId xmlns:a16="http://schemas.microsoft.com/office/drawing/2014/main" val="759882671"/>
                  </a:ext>
                </a:extLst>
              </a:tr>
              <a:tr h="121886">
                <a:tc>
                  <a:txBody>
                    <a:bodyPr/>
                    <a:lstStyle/>
                    <a:p>
                      <a:r>
                        <a:rPr lang="en-GB" sz="700"/>
                        <a:t>13081.0</a:t>
                      </a:r>
                    </a:p>
                  </a:txBody>
                  <a:tcPr marL="15206" marR="15206" marT="7603" marB="7603" anchor="ctr">
                    <a:lnL>
                      <a:noFill/>
                    </a:lnL>
                    <a:lnR>
                      <a:noFill/>
                    </a:lnR>
                    <a:lnT>
                      <a:noFill/>
                    </a:lnT>
                    <a:lnB>
                      <a:noFill/>
                    </a:lnB>
                  </a:tcPr>
                </a:tc>
                <a:tc>
                  <a:txBody>
                    <a:bodyPr/>
                    <a:lstStyle/>
                    <a:p>
                      <a:r>
                        <a:rPr lang="en-GB" sz="700"/>
                        <a:t>2149</a:t>
                      </a:r>
                    </a:p>
                  </a:txBody>
                  <a:tcPr marL="15206" marR="15206" marT="7603" marB="7603" anchor="ctr">
                    <a:lnL>
                      <a:noFill/>
                    </a:lnL>
                    <a:lnR>
                      <a:noFill/>
                    </a:lnR>
                    <a:lnT>
                      <a:noFill/>
                    </a:lnT>
                    <a:lnB>
                      <a:noFill/>
                    </a:lnB>
                  </a:tcPr>
                </a:tc>
                <a:extLst>
                  <a:ext uri="{0D108BD9-81ED-4DB2-BD59-A6C34878D82A}">
                    <a16:rowId xmlns:a16="http://schemas.microsoft.com/office/drawing/2014/main" val="3340446690"/>
                  </a:ext>
                </a:extLst>
              </a:tr>
              <a:tr h="121886">
                <a:tc>
                  <a:txBody>
                    <a:bodyPr/>
                    <a:lstStyle/>
                    <a:p>
                      <a:r>
                        <a:rPr lang="en-GB" sz="700"/>
                        <a:t>15005.0</a:t>
                      </a:r>
                    </a:p>
                  </a:txBody>
                  <a:tcPr marL="15206" marR="15206" marT="7603" marB="7603" anchor="ctr">
                    <a:lnL>
                      <a:noFill/>
                    </a:lnL>
                    <a:lnR>
                      <a:noFill/>
                    </a:lnR>
                    <a:lnT>
                      <a:noFill/>
                    </a:lnT>
                    <a:lnB>
                      <a:noFill/>
                    </a:lnB>
                  </a:tcPr>
                </a:tc>
                <a:tc>
                  <a:txBody>
                    <a:bodyPr/>
                    <a:lstStyle/>
                    <a:p>
                      <a:r>
                        <a:rPr lang="en-GB" sz="700"/>
                        <a:t>2105</a:t>
                      </a:r>
                    </a:p>
                  </a:txBody>
                  <a:tcPr marL="15206" marR="15206" marT="7603" marB="7603" anchor="ctr">
                    <a:lnL>
                      <a:noFill/>
                    </a:lnL>
                    <a:lnR>
                      <a:noFill/>
                    </a:lnR>
                    <a:lnT>
                      <a:noFill/>
                    </a:lnT>
                    <a:lnB>
                      <a:noFill/>
                    </a:lnB>
                  </a:tcPr>
                </a:tc>
                <a:extLst>
                  <a:ext uri="{0D108BD9-81ED-4DB2-BD59-A6C34878D82A}">
                    <a16:rowId xmlns:a16="http://schemas.microsoft.com/office/drawing/2014/main" val="968315739"/>
                  </a:ext>
                </a:extLst>
              </a:tr>
              <a:tr h="121886">
                <a:tc>
                  <a:txBody>
                    <a:bodyPr/>
                    <a:lstStyle/>
                    <a:p>
                      <a:r>
                        <a:rPr lang="en-GB" sz="700"/>
                        <a:t>16782.0</a:t>
                      </a:r>
                    </a:p>
                  </a:txBody>
                  <a:tcPr marL="15206" marR="15206" marT="7603" marB="7603" anchor="ctr">
                    <a:lnL>
                      <a:noFill/>
                    </a:lnL>
                    <a:lnR>
                      <a:noFill/>
                    </a:lnR>
                    <a:lnT>
                      <a:noFill/>
                    </a:lnT>
                    <a:lnB>
                      <a:noFill/>
                    </a:lnB>
                  </a:tcPr>
                </a:tc>
                <a:tc>
                  <a:txBody>
                    <a:bodyPr/>
                    <a:lstStyle/>
                    <a:p>
                      <a:r>
                        <a:rPr lang="en-GB" sz="700"/>
                        <a:t>1867</a:t>
                      </a:r>
                    </a:p>
                  </a:txBody>
                  <a:tcPr marL="15206" marR="15206" marT="7603" marB="7603" anchor="ctr">
                    <a:lnL>
                      <a:noFill/>
                    </a:lnL>
                    <a:lnR>
                      <a:noFill/>
                    </a:lnR>
                    <a:lnT>
                      <a:noFill/>
                    </a:lnT>
                    <a:lnB>
                      <a:noFill/>
                    </a:lnB>
                  </a:tcPr>
                </a:tc>
                <a:extLst>
                  <a:ext uri="{0D108BD9-81ED-4DB2-BD59-A6C34878D82A}">
                    <a16:rowId xmlns:a16="http://schemas.microsoft.com/office/drawing/2014/main" val="2462169269"/>
                  </a:ext>
                </a:extLst>
              </a:tr>
              <a:tr h="121886">
                <a:tc>
                  <a:txBody>
                    <a:bodyPr/>
                    <a:lstStyle/>
                    <a:p>
                      <a:r>
                        <a:rPr lang="en-GB" sz="700"/>
                        <a:t>17511.0</a:t>
                      </a:r>
                    </a:p>
                  </a:txBody>
                  <a:tcPr marL="15206" marR="15206" marT="7603" marB="7603" anchor="ctr">
                    <a:lnL>
                      <a:noFill/>
                    </a:lnL>
                    <a:lnR>
                      <a:noFill/>
                    </a:lnR>
                    <a:lnT>
                      <a:noFill/>
                    </a:lnT>
                    <a:lnB>
                      <a:noFill/>
                    </a:lnB>
                  </a:tcPr>
                </a:tc>
                <a:tc>
                  <a:txBody>
                    <a:bodyPr/>
                    <a:lstStyle/>
                    <a:p>
                      <a:r>
                        <a:rPr lang="en-GB" sz="700"/>
                        <a:t>1660</a:t>
                      </a:r>
                    </a:p>
                  </a:txBody>
                  <a:tcPr marL="15206" marR="15206" marT="7603" marB="7603" anchor="ctr">
                    <a:lnL>
                      <a:noFill/>
                    </a:lnL>
                    <a:lnR>
                      <a:noFill/>
                    </a:lnR>
                    <a:lnT>
                      <a:noFill/>
                    </a:lnT>
                    <a:lnB>
                      <a:noFill/>
                    </a:lnB>
                  </a:tcPr>
                </a:tc>
                <a:extLst>
                  <a:ext uri="{0D108BD9-81ED-4DB2-BD59-A6C34878D82A}">
                    <a16:rowId xmlns:a16="http://schemas.microsoft.com/office/drawing/2014/main" val="2959936948"/>
                  </a:ext>
                </a:extLst>
              </a:tr>
              <a:tr h="121886">
                <a:tc>
                  <a:txBody>
                    <a:bodyPr/>
                    <a:lstStyle/>
                    <a:p>
                      <a:r>
                        <a:rPr lang="en-GB" sz="700"/>
                        <a:t>17377.0</a:t>
                      </a:r>
                    </a:p>
                  </a:txBody>
                  <a:tcPr marL="15206" marR="15206" marT="7603" marB="7603" anchor="ctr">
                    <a:lnL>
                      <a:noFill/>
                    </a:lnL>
                    <a:lnR>
                      <a:noFill/>
                    </a:lnR>
                    <a:lnT>
                      <a:noFill/>
                    </a:lnT>
                    <a:lnB>
                      <a:noFill/>
                    </a:lnB>
                  </a:tcPr>
                </a:tc>
                <a:tc>
                  <a:txBody>
                    <a:bodyPr/>
                    <a:lstStyle/>
                    <a:p>
                      <a:r>
                        <a:rPr lang="en-GB" sz="700"/>
                        <a:t>1497</a:t>
                      </a:r>
                    </a:p>
                  </a:txBody>
                  <a:tcPr marL="15206" marR="15206" marT="7603" marB="7603" anchor="ctr">
                    <a:lnL>
                      <a:noFill/>
                    </a:lnL>
                    <a:lnR>
                      <a:noFill/>
                    </a:lnR>
                    <a:lnT>
                      <a:noFill/>
                    </a:lnT>
                    <a:lnB>
                      <a:noFill/>
                    </a:lnB>
                  </a:tcPr>
                </a:tc>
                <a:extLst>
                  <a:ext uri="{0D108BD9-81ED-4DB2-BD59-A6C34878D82A}">
                    <a16:rowId xmlns:a16="http://schemas.microsoft.com/office/drawing/2014/main" val="2821617074"/>
                  </a:ext>
                </a:extLst>
              </a:tr>
              <a:tr h="121886">
                <a:tc>
                  <a:txBody>
                    <a:bodyPr/>
                    <a:lstStyle/>
                    <a:p>
                      <a:r>
                        <a:rPr lang="en-GB" sz="700"/>
                        <a:t>15719.0</a:t>
                      </a:r>
                    </a:p>
                  </a:txBody>
                  <a:tcPr marL="15206" marR="15206" marT="7603" marB="7603" anchor="ctr">
                    <a:lnL>
                      <a:noFill/>
                    </a:lnL>
                    <a:lnR>
                      <a:noFill/>
                    </a:lnR>
                    <a:lnT>
                      <a:noFill/>
                    </a:lnT>
                    <a:lnB>
                      <a:noFill/>
                    </a:lnB>
                  </a:tcPr>
                </a:tc>
                <a:tc>
                  <a:txBody>
                    <a:bodyPr/>
                    <a:lstStyle/>
                    <a:p>
                      <a:r>
                        <a:rPr lang="en-GB" sz="700"/>
                        <a:t>1456</a:t>
                      </a:r>
                    </a:p>
                  </a:txBody>
                  <a:tcPr marL="15206" marR="15206" marT="7603" marB="7603" anchor="ctr">
                    <a:lnL>
                      <a:noFill/>
                    </a:lnL>
                    <a:lnR>
                      <a:noFill/>
                    </a:lnR>
                    <a:lnT>
                      <a:noFill/>
                    </a:lnT>
                    <a:lnB>
                      <a:noFill/>
                    </a:lnB>
                  </a:tcPr>
                </a:tc>
                <a:extLst>
                  <a:ext uri="{0D108BD9-81ED-4DB2-BD59-A6C34878D82A}">
                    <a16:rowId xmlns:a16="http://schemas.microsoft.com/office/drawing/2014/main" val="2734531608"/>
                  </a:ext>
                </a:extLst>
              </a:tr>
              <a:tr h="121886">
                <a:tc>
                  <a:txBody>
                    <a:bodyPr/>
                    <a:lstStyle/>
                    <a:p>
                      <a:r>
                        <a:rPr lang="en-GB" sz="700"/>
                        <a:t>17920.0</a:t>
                      </a:r>
                    </a:p>
                  </a:txBody>
                  <a:tcPr marL="15206" marR="15206" marT="7603" marB="7603" anchor="ctr">
                    <a:lnL>
                      <a:noFill/>
                    </a:lnL>
                    <a:lnR>
                      <a:noFill/>
                    </a:lnR>
                    <a:lnT>
                      <a:noFill/>
                    </a:lnT>
                    <a:lnB>
                      <a:noFill/>
                    </a:lnB>
                  </a:tcPr>
                </a:tc>
                <a:tc>
                  <a:txBody>
                    <a:bodyPr/>
                    <a:lstStyle/>
                    <a:p>
                      <a:r>
                        <a:rPr lang="en-GB" sz="700"/>
                        <a:t>1408</a:t>
                      </a:r>
                    </a:p>
                  </a:txBody>
                  <a:tcPr marL="15206" marR="15206" marT="7603" marB="7603" anchor="ctr">
                    <a:lnL>
                      <a:noFill/>
                    </a:lnL>
                    <a:lnR>
                      <a:noFill/>
                    </a:lnR>
                    <a:lnT>
                      <a:noFill/>
                    </a:lnT>
                    <a:lnB>
                      <a:noFill/>
                    </a:lnB>
                  </a:tcPr>
                </a:tc>
                <a:extLst>
                  <a:ext uri="{0D108BD9-81ED-4DB2-BD59-A6C34878D82A}">
                    <a16:rowId xmlns:a16="http://schemas.microsoft.com/office/drawing/2014/main" val="75560023"/>
                  </a:ext>
                </a:extLst>
              </a:tr>
              <a:tr h="121886">
                <a:tc>
                  <a:txBody>
                    <a:bodyPr/>
                    <a:lstStyle/>
                    <a:p>
                      <a:r>
                        <a:rPr lang="en-GB" sz="700"/>
                        <a:t>14680.0</a:t>
                      </a:r>
                    </a:p>
                  </a:txBody>
                  <a:tcPr marL="15206" marR="15206" marT="7603" marB="7603" anchor="ctr">
                    <a:lnL>
                      <a:noFill/>
                    </a:lnL>
                    <a:lnR>
                      <a:noFill/>
                    </a:lnR>
                    <a:lnT>
                      <a:noFill/>
                    </a:lnT>
                    <a:lnB>
                      <a:noFill/>
                    </a:lnB>
                  </a:tcPr>
                </a:tc>
                <a:tc>
                  <a:txBody>
                    <a:bodyPr/>
                    <a:lstStyle/>
                    <a:p>
                      <a:r>
                        <a:rPr lang="en-GB" sz="700"/>
                        <a:t>1377</a:t>
                      </a:r>
                    </a:p>
                  </a:txBody>
                  <a:tcPr marL="15206" marR="15206" marT="7603" marB="7603" anchor="ctr">
                    <a:lnL>
                      <a:noFill/>
                    </a:lnL>
                    <a:lnR>
                      <a:noFill/>
                    </a:lnR>
                    <a:lnT>
                      <a:noFill/>
                    </a:lnT>
                    <a:lnB>
                      <a:noFill/>
                    </a:lnB>
                  </a:tcPr>
                </a:tc>
                <a:extLst>
                  <a:ext uri="{0D108BD9-81ED-4DB2-BD59-A6C34878D82A}">
                    <a16:rowId xmlns:a16="http://schemas.microsoft.com/office/drawing/2014/main" val="3746500449"/>
                  </a:ext>
                </a:extLst>
              </a:tr>
              <a:tr h="121886">
                <a:tc>
                  <a:txBody>
                    <a:bodyPr/>
                    <a:lstStyle/>
                    <a:p>
                      <a:r>
                        <a:rPr lang="en-GB" sz="700"/>
                        <a:t>13694.0</a:t>
                      </a:r>
                    </a:p>
                  </a:txBody>
                  <a:tcPr marL="15206" marR="15206" marT="7603" marB="7603" anchor="ctr">
                    <a:lnL>
                      <a:noFill/>
                    </a:lnL>
                    <a:lnR>
                      <a:noFill/>
                    </a:lnR>
                    <a:lnT>
                      <a:noFill/>
                    </a:lnT>
                    <a:lnB>
                      <a:noFill/>
                    </a:lnB>
                  </a:tcPr>
                </a:tc>
                <a:tc>
                  <a:txBody>
                    <a:bodyPr/>
                    <a:lstStyle/>
                    <a:p>
                      <a:r>
                        <a:rPr lang="en-GB" sz="700"/>
                        <a:t>1339</a:t>
                      </a:r>
                    </a:p>
                  </a:txBody>
                  <a:tcPr marL="15206" marR="15206" marT="7603" marB="7603" anchor="ctr">
                    <a:lnL>
                      <a:noFill/>
                    </a:lnL>
                    <a:lnR>
                      <a:noFill/>
                    </a:lnR>
                    <a:lnT>
                      <a:noFill/>
                    </a:lnT>
                    <a:lnB>
                      <a:noFill/>
                    </a:lnB>
                  </a:tcPr>
                </a:tc>
                <a:extLst>
                  <a:ext uri="{0D108BD9-81ED-4DB2-BD59-A6C34878D82A}">
                    <a16:rowId xmlns:a16="http://schemas.microsoft.com/office/drawing/2014/main" val="2238440175"/>
                  </a:ext>
                </a:extLst>
              </a:tr>
              <a:tr h="121886">
                <a:tc>
                  <a:txBody>
                    <a:bodyPr/>
                    <a:lstStyle/>
                    <a:p>
                      <a:r>
                        <a:rPr lang="en-GB" sz="700"/>
                        <a:t>12681.0</a:t>
                      </a:r>
                    </a:p>
                  </a:txBody>
                  <a:tcPr marL="15206" marR="15206" marT="7603" marB="7603" anchor="ctr">
                    <a:lnL>
                      <a:noFill/>
                    </a:lnL>
                    <a:lnR>
                      <a:noFill/>
                    </a:lnR>
                    <a:lnT>
                      <a:noFill/>
                    </a:lnT>
                    <a:lnB>
                      <a:noFill/>
                    </a:lnB>
                  </a:tcPr>
                </a:tc>
                <a:tc>
                  <a:txBody>
                    <a:bodyPr/>
                    <a:lstStyle/>
                    <a:p>
                      <a:r>
                        <a:rPr lang="en-GB" sz="700"/>
                        <a:t>1327</a:t>
                      </a:r>
                    </a:p>
                  </a:txBody>
                  <a:tcPr marL="15206" marR="15206" marT="7603" marB="7603" anchor="ctr">
                    <a:lnL>
                      <a:noFill/>
                    </a:lnL>
                    <a:lnR>
                      <a:noFill/>
                    </a:lnR>
                    <a:lnT>
                      <a:noFill/>
                    </a:lnT>
                    <a:lnB>
                      <a:noFill/>
                    </a:lnB>
                  </a:tcPr>
                </a:tc>
                <a:extLst>
                  <a:ext uri="{0D108BD9-81ED-4DB2-BD59-A6C34878D82A}">
                    <a16:rowId xmlns:a16="http://schemas.microsoft.com/office/drawing/2014/main" val="4100090840"/>
                  </a:ext>
                </a:extLst>
              </a:tr>
              <a:tr h="121886">
                <a:tc>
                  <a:txBody>
                    <a:bodyPr/>
                    <a:lstStyle/>
                    <a:p>
                      <a:r>
                        <a:rPr lang="en-GB" sz="700"/>
                        <a:t>13564.0</a:t>
                      </a:r>
                    </a:p>
                  </a:txBody>
                  <a:tcPr marL="15206" marR="15206" marT="7603" marB="7603" anchor="ctr">
                    <a:lnL>
                      <a:noFill/>
                    </a:lnL>
                    <a:lnR>
                      <a:noFill/>
                    </a:lnR>
                    <a:lnT>
                      <a:noFill/>
                    </a:lnT>
                    <a:lnB>
                      <a:noFill/>
                    </a:lnB>
                  </a:tcPr>
                </a:tc>
                <a:tc>
                  <a:txBody>
                    <a:bodyPr/>
                    <a:lstStyle/>
                    <a:p>
                      <a:r>
                        <a:rPr lang="en-GB" sz="700"/>
                        <a:t>1318</a:t>
                      </a:r>
                    </a:p>
                  </a:txBody>
                  <a:tcPr marL="15206" marR="15206" marT="7603" marB="7603" anchor="ctr">
                    <a:lnL>
                      <a:noFill/>
                    </a:lnL>
                    <a:lnR>
                      <a:noFill/>
                    </a:lnR>
                    <a:lnT>
                      <a:noFill/>
                    </a:lnT>
                    <a:lnB>
                      <a:noFill/>
                    </a:lnB>
                  </a:tcPr>
                </a:tc>
                <a:extLst>
                  <a:ext uri="{0D108BD9-81ED-4DB2-BD59-A6C34878D82A}">
                    <a16:rowId xmlns:a16="http://schemas.microsoft.com/office/drawing/2014/main" val="1759275531"/>
                  </a:ext>
                </a:extLst>
              </a:tr>
              <a:tr h="121886">
                <a:tc>
                  <a:txBody>
                    <a:bodyPr/>
                    <a:lstStyle/>
                    <a:p>
                      <a:r>
                        <a:rPr lang="en-GB" sz="700"/>
                        <a:t>12921.0</a:t>
                      </a:r>
                    </a:p>
                  </a:txBody>
                  <a:tcPr marL="15206" marR="15206" marT="7603" marB="7603" anchor="ctr">
                    <a:lnL>
                      <a:noFill/>
                    </a:lnL>
                    <a:lnR>
                      <a:noFill/>
                    </a:lnR>
                    <a:lnT>
                      <a:noFill/>
                    </a:lnT>
                    <a:lnB>
                      <a:noFill/>
                    </a:lnB>
                  </a:tcPr>
                </a:tc>
                <a:tc>
                  <a:txBody>
                    <a:bodyPr/>
                    <a:lstStyle/>
                    <a:p>
                      <a:r>
                        <a:rPr lang="en-GB" sz="700"/>
                        <a:t>1313</a:t>
                      </a:r>
                    </a:p>
                  </a:txBody>
                  <a:tcPr marL="15206" marR="15206" marT="7603" marB="7603" anchor="ctr">
                    <a:lnL>
                      <a:noFill/>
                    </a:lnL>
                    <a:lnR>
                      <a:noFill/>
                    </a:lnR>
                    <a:lnT>
                      <a:noFill/>
                    </a:lnT>
                    <a:lnB>
                      <a:noFill/>
                    </a:lnB>
                  </a:tcPr>
                </a:tc>
                <a:extLst>
                  <a:ext uri="{0D108BD9-81ED-4DB2-BD59-A6C34878D82A}">
                    <a16:rowId xmlns:a16="http://schemas.microsoft.com/office/drawing/2014/main" val="4277431627"/>
                  </a:ext>
                </a:extLst>
              </a:tr>
              <a:tr h="121886">
                <a:tc>
                  <a:txBody>
                    <a:bodyPr/>
                    <a:lstStyle/>
                    <a:p>
                      <a:r>
                        <a:rPr lang="en-GB" sz="700"/>
                        <a:t>15998.0</a:t>
                      </a:r>
                    </a:p>
                  </a:txBody>
                  <a:tcPr marL="15206" marR="15206" marT="7603" marB="7603" anchor="ctr">
                    <a:lnL>
                      <a:noFill/>
                    </a:lnL>
                    <a:lnR>
                      <a:noFill/>
                    </a:lnR>
                    <a:lnT>
                      <a:noFill/>
                    </a:lnT>
                    <a:lnB>
                      <a:noFill/>
                    </a:lnB>
                  </a:tcPr>
                </a:tc>
                <a:tc>
                  <a:txBody>
                    <a:bodyPr/>
                    <a:lstStyle/>
                    <a:p>
                      <a:r>
                        <a:rPr lang="en-GB" sz="700"/>
                        <a:t>1282</a:t>
                      </a:r>
                    </a:p>
                  </a:txBody>
                  <a:tcPr marL="15206" marR="15206" marT="7603" marB="7603" anchor="ctr">
                    <a:lnL>
                      <a:noFill/>
                    </a:lnL>
                    <a:lnR>
                      <a:noFill/>
                    </a:lnR>
                    <a:lnT>
                      <a:noFill/>
                    </a:lnT>
                    <a:lnB>
                      <a:noFill/>
                    </a:lnB>
                  </a:tcPr>
                </a:tc>
                <a:extLst>
                  <a:ext uri="{0D108BD9-81ED-4DB2-BD59-A6C34878D82A}">
                    <a16:rowId xmlns:a16="http://schemas.microsoft.com/office/drawing/2014/main" val="2737576322"/>
                  </a:ext>
                </a:extLst>
              </a:tr>
              <a:tr h="121886">
                <a:tc>
                  <a:txBody>
                    <a:bodyPr/>
                    <a:lstStyle/>
                    <a:p>
                      <a:r>
                        <a:rPr lang="en-GB" sz="700"/>
                        <a:t>17589.0</a:t>
                      </a:r>
                    </a:p>
                  </a:txBody>
                  <a:tcPr marL="15206" marR="15206" marT="7603" marB="7603" anchor="ctr">
                    <a:lnL>
                      <a:noFill/>
                    </a:lnL>
                    <a:lnR>
                      <a:noFill/>
                    </a:lnR>
                    <a:lnT>
                      <a:noFill/>
                    </a:lnT>
                    <a:lnB>
                      <a:noFill/>
                    </a:lnB>
                  </a:tcPr>
                </a:tc>
                <a:tc>
                  <a:txBody>
                    <a:bodyPr/>
                    <a:lstStyle/>
                    <a:p>
                      <a:r>
                        <a:rPr lang="en-GB" sz="700"/>
                        <a:t>1281</a:t>
                      </a:r>
                    </a:p>
                  </a:txBody>
                  <a:tcPr marL="15206" marR="15206" marT="7603" marB="7603" anchor="ctr">
                    <a:lnL>
                      <a:noFill/>
                    </a:lnL>
                    <a:lnR>
                      <a:noFill/>
                    </a:lnR>
                    <a:lnT>
                      <a:noFill/>
                    </a:lnT>
                    <a:lnB>
                      <a:noFill/>
                    </a:lnB>
                  </a:tcPr>
                </a:tc>
                <a:extLst>
                  <a:ext uri="{0D108BD9-81ED-4DB2-BD59-A6C34878D82A}">
                    <a16:rowId xmlns:a16="http://schemas.microsoft.com/office/drawing/2014/main" val="1532546880"/>
                  </a:ext>
                </a:extLst>
              </a:tr>
              <a:tr h="121886">
                <a:tc>
                  <a:txBody>
                    <a:bodyPr/>
                    <a:lstStyle/>
                    <a:p>
                      <a:r>
                        <a:rPr lang="en-GB" sz="700"/>
                        <a:t>14159.0</a:t>
                      </a:r>
                    </a:p>
                  </a:txBody>
                  <a:tcPr marL="15206" marR="15206" marT="7603" marB="7603" anchor="ctr">
                    <a:lnL>
                      <a:noFill/>
                    </a:lnL>
                    <a:lnR>
                      <a:noFill/>
                    </a:lnR>
                    <a:lnT>
                      <a:noFill/>
                    </a:lnT>
                    <a:lnB>
                      <a:noFill/>
                    </a:lnB>
                  </a:tcPr>
                </a:tc>
                <a:tc>
                  <a:txBody>
                    <a:bodyPr/>
                    <a:lstStyle/>
                    <a:p>
                      <a:r>
                        <a:rPr lang="en-GB" sz="700"/>
                        <a:t>1258</a:t>
                      </a:r>
                    </a:p>
                  </a:txBody>
                  <a:tcPr marL="15206" marR="15206" marT="7603" marB="7603" anchor="ctr">
                    <a:lnL>
                      <a:noFill/>
                    </a:lnL>
                    <a:lnR>
                      <a:noFill/>
                    </a:lnR>
                    <a:lnT>
                      <a:noFill/>
                    </a:lnT>
                    <a:lnB>
                      <a:noFill/>
                    </a:lnB>
                  </a:tcPr>
                </a:tc>
                <a:extLst>
                  <a:ext uri="{0D108BD9-81ED-4DB2-BD59-A6C34878D82A}">
                    <a16:rowId xmlns:a16="http://schemas.microsoft.com/office/drawing/2014/main" val="3046097083"/>
                  </a:ext>
                </a:extLst>
              </a:tr>
              <a:tr h="121886">
                <a:tc>
                  <a:txBody>
                    <a:bodyPr/>
                    <a:lstStyle/>
                    <a:p>
                      <a:r>
                        <a:rPr lang="en-GB" sz="700"/>
                        <a:t>15555.0</a:t>
                      </a:r>
                    </a:p>
                  </a:txBody>
                  <a:tcPr marL="15206" marR="15206" marT="7603" marB="7603" anchor="ctr">
                    <a:lnL>
                      <a:noFill/>
                    </a:lnL>
                    <a:lnR>
                      <a:noFill/>
                    </a:lnR>
                    <a:lnT>
                      <a:noFill/>
                    </a:lnT>
                    <a:lnB>
                      <a:noFill/>
                    </a:lnB>
                  </a:tcPr>
                </a:tc>
                <a:tc>
                  <a:txBody>
                    <a:bodyPr/>
                    <a:lstStyle/>
                    <a:p>
                      <a:r>
                        <a:rPr lang="en-GB" sz="700"/>
                        <a:t>1255</a:t>
                      </a:r>
                    </a:p>
                  </a:txBody>
                  <a:tcPr marL="15206" marR="15206" marT="7603" marB="7603" anchor="ctr">
                    <a:lnL>
                      <a:noFill/>
                    </a:lnL>
                    <a:lnR>
                      <a:noFill/>
                    </a:lnR>
                    <a:lnT>
                      <a:noFill/>
                    </a:lnT>
                    <a:lnB>
                      <a:noFill/>
                    </a:lnB>
                  </a:tcPr>
                </a:tc>
                <a:extLst>
                  <a:ext uri="{0D108BD9-81ED-4DB2-BD59-A6C34878D82A}">
                    <a16:rowId xmlns:a16="http://schemas.microsoft.com/office/drawing/2014/main" val="3955213341"/>
                  </a:ext>
                </a:extLst>
              </a:tr>
              <a:tr h="121886">
                <a:tc>
                  <a:txBody>
                    <a:bodyPr/>
                    <a:lstStyle/>
                    <a:p>
                      <a:r>
                        <a:rPr lang="en-GB" sz="700"/>
                        <a:t>13263.0</a:t>
                      </a:r>
                    </a:p>
                  </a:txBody>
                  <a:tcPr marL="15206" marR="15206" marT="7603" marB="7603" anchor="ctr">
                    <a:lnL>
                      <a:noFill/>
                    </a:lnL>
                    <a:lnR>
                      <a:noFill/>
                    </a:lnR>
                    <a:lnT>
                      <a:noFill/>
                    </a:lnT>
                    <a:lnB>
                      <a:noFill/>
                    </a:lnB>
                  </a:tcPr>
                </a:tc>
                <a:tc>
                  <a:txBody>
                    <a:bodyPr/>
                    <a:lstStyle/>
                    <a:p>
                      <a:r>
                        <a:rPr lang="en-GB" sz="700"/>
                        <a:t>1249</a:t>
                      </a:r>
                    </a:p>
                  </a:txBody>
                  <a:tcPr marL="15206" marR="15206" marT="7603" marB="7603" anchor="ctr">
                    <a:lnL>
                      <a:noFill/>
                    </a:lnL>
                    <a:lnR>
                      <a:noFill/>
                    </a:lnR>
                    <a:lnT>
                      <a:noFill/>
                    </a:lnT>
                    <a:lnB>
                      <a:noFill/>
                    </a:lnB>
                  </a:tcPr>
                </a:tc>
                <a:extLst>
                  <a:ext uri="{0D108BD9-81ED-4DB2-BD59-A6C34878D82A}">
                    <a16:rowId xmlns:a16="http://schemas.microsoft.com/office/drawing/2014/main" val="132458972"/>
                  </a:ext>
                </a:extLst>
              </a:tr>
              <a:tr h="121886">
                <a:tc>
                  <a:txBody>
                    <a:bodyPr/>
                    <a:lstStyle/>
                    <a:p>
                      <a:r>
                        <a:rPr lang="en-GB" sz="700"/>
                        <a:t>15768.0</a:t>
                      </a:r>
                    </a:p>
                  </a:txBody>
                  <a:tcPr marL="15206" marR="15206" marT="7603" marB="7603" anchor="ctr">
                    <a:lnL>
                      <a:noFill/>
                    </a:lnL>
                    <a:lnR>
                      <a:noFill/>
                    </a:lnR>
                    <a:lnT>
                      <a:noFill/>
                    </a:lnT>
                    <a:lnB>
                      <a:noFill/>
                    </a:lnB>
                  </a:tcPr>
                </a:tc>
                <a:tc>
                  <a:txBody>
                    <a:bodyPr/>
                    <a:lstStyle/>
                    <a:p>
                      <a:r>
                        <a:rPr lang="en-GB" sz="700"/>
                        <a:t>1232</a:t>
                      </a:r>
                    </a:p>
                  </a:txBody>
                  <a:tcPr marL="15206" marR="15206" marT="7603" marB="7603" anchor="ctr">
                    <a:lnL>
                      <a:noFill/>
                    </a:lnL>
                    <a:lnR>
                      <a:noFill/>
                    </a:lnR>
                    <a:lnT>
                      <a:noFill/>
                    </a:lnT>
                    <a:lnB>
                      <a:noFill/>
                    </a:lnB>
                  </a:tcPr>
                </a:tc>
                <a:extLst>
                  <a:ext uri="{0D108BD9-81ED-4DB2-BD59-A6C34878D82A}">
                    <a16:rowId xmlns:a16="http://schemas.microsoft.com/office/drawing/2014/main" val="3709226241"/>
                  </a:ext>
                </a:extLst>
              </a:tr>
              <a:tr h="121886">
                <a:tc>
                  <a:txBody>
                    <a:bodyPr/>
                    <a:lstStyle/>
                    <a:p>
                      <a:r>
                        <a:rPr lang="en-GB" sz="700"/>
                        <a:t>14505.0</a:t>
                      </a:r>
                    </a:p>
                  </a:txBody>
                  <a:tcPr marL="15206" marR="15206" marT="7603" marB="7603" anchor="ctr">
                    <a:lnL>
                      <a:noFill/>
                    </a:lnL>
                    <a:lnR>
                      <a:noFill/>
                    </a:lnR>
                    <a:lnT>
                      <a:noFill/>
                    </a:lnT>
                    <a:lnB>
                      <a:noFill/>
                    </a:lnB>
                  </a:tcPr>
                </a:tc>
                <a:tc>
                  <a:txBody>
                    <a:bodyPr/>
                    <a:lstStyle/>
                    <a:p>
                      <a:r>
                        <a:rPr lang="en-GB" sz="700"/>
                        <a:t>1232</a:t>
                      </a:r>
                    </a:p>
                  </a:txBody>
                  <a:tcPr marL="15206" marR="15206" marT="7603" marB="7603" anchor="ctr">
                    <a:lnL>
                      <a:noFill/>
                    </a:lnL>
                    <a:lnR>
                      <a:noFill/>
                    </a:lnR>
                    <a:lnT>
                      <a:noFill/>
                    </a:lnT>
                    <a:lnB>
                      <a:noFill/>
                    </a:lnB>
                  </a:tcPr>
                </a:tc>
                <a:extLst>
                  <a:ext uri="{0D108BD9-81ED-4DB2-BD59-A6C34878D82A}">
                    <a16:rowId xmlns:a16="http://schemas.microsoft.com/office/drawing/2014/main" val="1436187899"/>
                  </a:ext>
                </a:extLst>
              </a:tr>
              <a:tr h="121886">
                <a:tc>
                  <a:txBody>
                    <a:bodyPr/>
                    <a:lstStyle/>
                    <a:p>
                      <a:r>
                        <a:rPr lang="en-GB" sz="700"/>
                        <a:t>14796.0</a:t>
                      </a:r>
                    </a:p>
                  </a:txBody>
                  <a:tcPr marL="15206" marR="15206" marT="7603" marB="7603" anchor="ctr">
                    <a:lnL>
                      <a:noFill/>
                    </a:lnL>
                    <a:lnR>
                      <a:noFill/>
                    </a:lnR>
                    <a:lnT>
                      <a:noFill/>
                    </a:lnT>
                    <a:lnB>
                      <a:noFill/>
                    </a:lnB>
                  </a:tcPr>
                </a:tc>
                <a:tc>
                  <a:txBody>
                    <a:bodyPr/>
                    <a:lstStyle/>
                    <a:p>
                      <a:r>
                        <a:rPr lang="en-GB" sz="700"/>
                        <a:t>1191</a:t>
                      </a:r>
                    </a:p>
                  </a:txBody>
                  <a:tcPr marL="15206" marR="15206" marT="7603" marB="7603" anchor="ctr">
                    <a:lnL>
                      <a:noFill/>
                    </a:lnL>
                    <a:lnR>
                      <a:noFill/>
                    </a:lnR>
                    <a:lnT>
                      <a:noFill/>
                    </a:lnT>
                    <a:lnB>
                      <a:noFill/>
                    </a:lnB>
                  </a:tcPr>
                </a:tc>
                <a:extLst>
                  <a:ext uri="{0D108BD9-81ED-4DB2-BD59-A6C34878D82A}">
                    <a16:rowId xmlns:a16="http://schemas.microsoft.com/office/drawing/2014/main" val="1403234902"/>
                  </a:ext>
                </a:extLst>
              </a:tr>
              <a:tr h="121886">
                <a:tc>
                  <a:txBody>
                    <a:bodyPr/>
                    <a:lstStyle/>
                    <a:p>
                      <a:r>
                        <a:rPr lang="en-GB" sz="700"/>
                        <a:t>13230.0</a:t>
                      </a:r>
                    </a:p>
                  </a:txBody>
                  <a:tcPr marL="15206" marR="15206" marT="7603" marB="7603" anchor="ctr">
                    <a:lnL>
                      <a:noFill/>
                    </a:lnL>
                    <a:lnR>
                      <a:noFill/>
                    </a:lnR>
                    <a:lnT>
                      <a:noFill/>
                    </a:lnT>
                    <a:lnB>
                      <a:noFill/>
                    </a:lnB>
                  </a:tcPr>
                </a:tc>
                <a:tc>
                  <a:txBody>
                    <a:bodyPr/>
                    <a:lstStyle/>
                    <a:p>
                      <a:r>
                        <a:rPr lang="en-GB" sz="700"/>
                        <a:t>1186</a:t>
                      </a:r>
                    </a:p>
                  </a:txBody>
                  <a:tcPr marL="15206" marR="15206" marT="7603" marB="7603" anchor="ctr">
                    <a:lnL>
                      <a:noFill/>
                    </a:lnL>
                    <a:lnR>
                      <a:noFill/>
                    </a:lnR>
                    <a:lnT>
                      <a:noFill/>
                    </a:lnT>
                    <a:lnB>
                      <a:noFill/>
                    </a:lnB>
                  </a:tcPr>
                </a:tc>
                <a:extLst>
                  <a:ext uri="{0D108BD9-81ED-4DB2-BD59-A6C34878D82A}">
                    <a16:rowId xmlns:a16="http://schemas.microsoft.com/office/drawing/2014/main" val="2688066728"/>
                  </a:ext>
                </a:extLst>
              </a:tr>
              <a:tr h="121886">
                <a:tc>
                  <a:txBody>
                    <a:bodyPr/>
                    <a:lstStyle/>
                    <a:p>
                      <a:r>
                        <a:rPr lang="en-GB" sz="700"/>
                        <a:t>18118.0</a:t>
                      </a:r>
                    </a:p>
                  </a:txBody>
                  <a:tcPr marL="15206" marR="15206" marT="7603" marB="7603" anchor="ctr">
                    <a:lnL>
                      <a:noFill/>
                    </a:lnL>
                    <a:lnR>
                      <a:noFill/>
                    </a:lnR>
                    <a:lnT>
                      <a:noFill/>
                    </a:lnT>
                    <a:lnB>
                      <a:noFill/>
                    </a:lnB>
                  </a:tcPr>
                </a:tc>
                <a:tc>
                  <a:txBody>
                    <a:bodyPr/>
                    <a:lstStyle/>
                    <a:p>
                      <a:r>
                        <a:rPr lang="en-GB" sz="700"/>
                        <a:t>1170</a:t>
                      </a:r>
                    </a:p>
                  </a:txBody>
                  <a:tcPr marL="15206" marR="15206" marT="7603" marB="7603" anchor="ctr">
                    <a:lnL>
                      <a:noFill/>
                    </a:lnL>
                    <a:lnR>
                      <a:noFill/>
                    </a:lnR>
                    <a:lnT>
                      <a:noFill/>
                    </a:lnT>
                    <a:lnB>
                      <a:noFill/>
                    </a:lnB>
                  </a:tcPr>
                </a:tc>
                <a:extLst>
                  <a:ext uri="{0D108BD9-81ED-4DB2-BD59-A6C34878D82A}">
                    <a16:rowId xmlns:a16="http://schemas.microsoft.com/office/drawing/2014/main" val="711176916"/>
                  </a:ext>
                </a:extLst>
              </a:tr>
              <a:tr h="121886">
                <a:tc>
                  <a:txBody>
                    <a:bodyPr/>
                    <a:lstStyle/>
                    <a:p>
                      <a:r>
                        <a:rPr lang="en-GB" sz="700"/>
                        <a:t>14667.0</a:t>
                      </a:r>
                    </a:p>
                  </a:txBody>
                  <a:tcPr marL="15206" marR="15206" marT="7603" marB="7603" anchor="ctr">
                    <a:lnL>
                      <a:noFill/>
                    </a:lnL>
                    <a:lnR>
                      <a:noFill/>
                    </a:lnR>
                    <a:lnT>
                      <a:noFill/>
                    </a:lnT>
                    <a:lnB>
                      <a:noFill/>
                    </a:lnB>
                  </a:tcPr>
                </a:tc>
                <a:tc>
                  <a:txBody>
                    <a:bodyPr/>
                    <a:lstStyle/>
                    <a:p>
                      <a:r>
                        <a:rPr lang="en-GB" sz="700"/>
                        <a:t>1158</a:t>
                      </a:r>
                    </a:p>
                  </a:txBody>
                  <a:tcPr marL="15206" marR="15206" marT="7603" marB="7603" anchor="ctr">
                    <a:lnL>
                      <a:noFill/>
                    </a:lnL>
                    <a:lnR>
                      <a:noFill/>
                    </a:lnR>
                    <a:lnT>
                      <a:noFill/>
                    </a:lnT>
                    <a:lnB>
                      <a:noFill/>
                    </a:lnB>
                  </a:tcPr>
                </a:tc>
                <a:extLst>
                  <a:ext uri="{0D108BD9-81ED-4DB2-BD59-A6C34878D82A}">
                    <a16:rowId xmlns:a16="http://schemas.microsoft.com/office/drawing/2014/main" val="1498179580"/>
                  </a:ext>
                </a:extLst>
              </a:tr>
              <a:tr h="121886">
                <a:tc>
                  <a:txBody>
                    <a:bodyPr/>
                    <a:lstStyle/>
                    <a:p>
                      <a:r>
                        <a:rPr lang="en-GB" sz="700"/>
                        <a:t>17448.0</a:t>
                      </a:r>
                    </a:p>
                  </a:txBody>
                  <a:tcPr marL="15206" marR="15206" marT="7603" marB="7603" anchor="ctr">
                    <a:lnL>
                      <a:noFill/>
                    </a:lnL>
                    <a:lnR>
                      <a:noFill/>
                    </a:lnR>
                    <a:lnT>
                      <a:noFill/>
                    </a:lnT>
                    <a:lnB>
                      <a:noFill/>
                    </a:lnB>
                  </a:tcPr>
                </a:tc>
                <a:tc>
                  <a:txBody>
                    <a:bodyPr/>
                    <a:lstStyle/>
                    <a:p>
                      <a:r>
                        <a:rPr lang="en-GB" sz="700"/>
                        <a:t>1134</a:t>
                      </a:r>
                    </a:p>
                  </a:txBody>
                  <a:tcPr marL="15206" marR="15206" marT="7603" marB="7603" anchor="ctr">
                    <a:lnL>
                      <a:noFill/>
                    </a:lnL>
                    <a:lnR>
                      <a:noFill/>
                    </a:lnR>
                    <a:lnT>
                      <a:noFill/>
                    </a:lnT>
                    <a:lnB>
                      <a:noFill/>
                    </a:lnB>
                  </a:tcPr>
                </a:tc>
                <a:extLst>
                  <a:ext uri="{0D108BD9-81ED-4DB2-BD59-A6C34878D82A}">
                    <a16:rowId xmlns:a16="http://schemas.microsoft.com/office/drawing/2014/main" val="2350119427"/>
                  </a:ext>
                </a:extLst>
              </a:tr>
              <a:tr h="121886">
                <a:tc>
                  <a:txBody>
                    <a:bodyPr/>
                    <a:lstStyle/>
                    <a:p>
                      <a:r>
                        <a:rPr lang="en-GB" sz="700"/>
                        <a:t>13093.0</a:t>
                      </a:r>
                    </a:p>
                  </a:txBody>
                  <a:tcPr marL="15206" marR="15206" marT="7603" marB="7603" anchor="ctr">
                    <a:lnL>
                      <a:noFill/>
                    </a:lnL>
                    <a:lnR>
                      <a:noFill/>
                    </a:lnR>
                    <a:lnT>
                      <a:noFill/>
                    </a:lnT>
                    <a:lnB>
                      <a:noFill/>
                    </a:lnB>
                  </a:tcPr>
                </a:tc>
                <a:tc>
                  <a:txBody>
                    <a:bodyPr/>
                    <a:lstStyle/>
                    <a:p>
                      <a:r>
                        <a:rPr lang="en-GB" sz="700"/>
                        <a:t>1111</a:t>
                      </a:r>
                    </a:p>
                  </a:txBody>
                  <a:tcPr marL="15206" marR="15206" marT="7603" marB="7603" anchor="ctr">
                    <a:lnL>
                      <a:noFill/>
                    </a:lnL>
                    <a:lnR>
                      <a:noFill/>
                    </a:lnR>
                    <a:lnT>
                      <a:noFill/>
                    </a:lnT>
                    <a:lnB>
                      <a:noFill/>
                    </a:lnB>
                  </a:tcPr>
                </a:tc>
                <a:extLst>
                  <a:ext uri="{0D108BD9-81ED-4DB2-BD59-A6C34878D82A}">
                    <a16:rowId xmlns:a16="http://schemas.microsoft.com/office/drawing/2014/main" val="349846021"/>
                  </a:ext>
                </a:extLst>
              </a:tr>
              <a:tr h="121886">
                <a:tc>
                  <a:txBody>
                    <a:bodyPr/>
                    <a:lstStyle/>
                    <a:p>
                      <a:r>
                        <a:rPr lang="en-GB" sz="700"/>
                        <a:t>16713.0</a:t>
                      </a:r>
                    </a:p>
                  </a:txBody>
                  <a:tcPr marL="15206" marR="15206" marT="7603" marB="7603" anchor="ctr">
                    <a:lnL>
                      <a:noFill/>
                    </a:lnL>
                    <a:lnR>
                      <a:noFill/>
                    </a:lnR>
                    <a:lnT>
                      <a:noFill/>
                    </a:lnT>
                    <a:lnB>
                      <a:noFill/>
                    </a:lnB>
                  </a:tcPr>
                </a:tc>
                <a:tc>
                  <a:txBody>
                    <a:bodyPr/>
                    <a:lstStyle/>
                    <a:p>
                      <a:r>
                        <a:rPr lang="en-GB" sz="700"/>
                        <a:t>1075</a:t>
                      </a:r>
                    </a:p>
                  </a:txBody>
                  <a:tcPr marL="15206" marR="15206" marT="7603" marB="7603" anchor="ctr">
                    <a:lnL>
                      <a:noFill/>
                    </a:lnL>
                    <a:lnR>
                      <a:noFill/>
                    </a:lnR>
                    <a:lnT>
                      <a:noFill/>
                    </a:lnT>
                    <a:lnB>
                      <a:noFill/>
                    </a:lnB>
                  </a:tcPr>
                </a:tc>
                <a:extLst>
                  <a:ext uri="{0D108BD9-81ED-4DB2-BD59-A6C34878D82A}">
                    <a16:rowId xmlns:a16="http://schemas.microsoft.com/office/drawing/2014/main" val="3903834773"/>
                  </a:ext>
                </a:extLst>
              </a:tr>
              <a:tr h="121886">
                <a:tc>
                  <a:txBody>
                    <a:bodyPr/>
                    <a:lstStyle/>
                    <a:p>
                      <a:r>
                        <a:rPr lang="en-GB" sz="700"/>
                        <a:t>17338.0</a:t>
                      </a:r>
                    </a:p>
                  </a:txBody>
                  <a:tcPr marL="15206" marR="15206" marT="7603" marB="7603" anchor="ctr">
                    <a:lnL>
                      <a:noFill/>
                    </a:lnL>
                    <a:lnR>
                      <a:noFill/>
                    </a:lnR>
                    <a:lnT>
                      <a:noFill/>
                    </a:lnT>
                    <a:lnB>
                      <a:noFill/>
                    </a:lnB>
                  </a:tcPr>
                </a:tc>
                <a:tc>
                  <a:txBody>
                    <a:bodyPr/>
                    <a:lstStyle/>
                    <a:p>
                      <a:r>
                        <a:rPr lang="en-GB" sz="700"/>
                        <a:t>1064</a:t>
                      </a:r>
                    </a:p>
                  </a:txBody>
                  <a:tcPr marL="15206" marR="15206" marT="7603" marB="7603" anchor="ctr">
                    <a:lnL>
                      <a:noFill/>
                    </a:lnL>
                    <a:lnR>
                      <a:noFill/>
                    </a:lnR>
                    <a:lnT>
                      <a:noFill/>
                    </a:lnT>
                    <a:lnB>
                      <a:noFill/>
                    </a:lnB>
                  </a:tcPr>
                </a:tc>
                <a:extLst>
                  <a:ext uri="{0D108BD9-81ED-4DB2-BD59-A6C34878D82A}">
                    <a16:rowId xmlns:a16="http://schemas.microsoft.com/office/drawing/2014/main" val="282344249"/>
                  </a:ext>
                </a:extLst>
              </a:tr>
              <a:tr h="121886">
                <a:tc>
                  <a:txBody>
                    <a:bodyPr/>
                    <a:lstStyle/>
                    <a:p>
                      <a:r>
                        <a:rPr lang="en-GB" sz="700"/>
                        <a:t>13174.0</a:t>
                      </a:r>
                    </a:p>
                  </a:txBody>
                  <a:tcPr marL="15206" marR="15206" marT="7603" marB="7603" anchor="ctr">
                    <a:lnL>
                      <a:noFill/>
                    </a:lnL>
                    <a:lnR>
                      <a:noFill/>
                    </a:lnR>
                    <a:lnT>
                      <a:noFill/>
                    </a:lnT>
                    <a:lnB>
                      <a:noFill/>
                    </a:lnB>
                  </a:tcPr>
                </a:tc>
                <a:tc>
                  <a:txBody>
                    <a:bodyPr/>
                    <a:lstStyle/>
                    <a:p>
                      <a:r>
                        <a:rPr lang="en-GB" sz="700"/>
                        <a:t>1060</a:t>
                      </a:r>
                    </a:p>
                  </a:txBody>
                  <a:tcPr marL="15206" marR="15206" marT="7603" marB="7603" anchor="ctr">
                    <a:lnL>
                      <a:noFill/>
                    </a:lnL>
                    <a:lnR>
                      <a:noFill/>
                    </a:lnR>
                    <a:lnT>
                      <a:noFill/>
                    </a:lnT>
                    <a:lnB>
                      <a:noFill/>
                    </a:lnB>
                  </a:tcPr>
                </a:tc>
                <a:extLst>
                  <a:ext uri="{0D108BD9-81ED-4DB2-BD59-A6C34878D82A}">
                    <a16:rowId xmlns:a16="http://schemas.microsoft.com/office/drawing/2014/main" val="935250522"/>
                  </a:ext>
                </a:extLst>
              </a:tr>
              <a:tr h="121886">
                <a:tc>
                  <a:txBody>
                    <a:bodyPr/>
                    <a:lstStyle/>
                    <a:p>
                      <a:r>
                        <a:rPr lang="en-GB" sz="700"/>
                        <a:t>17611.0</a:t>
                      </a:r>
                    </a:p>
                  </a:txBody>
                  <a:tcPr marL="15206" marR="15206" marT="7603" marB="7603" anchor="ctr">
                    <a:lnL>
                      <a:noFill/>
                    </a:lnL>
                    <a:lnR>
                      <a:noFill/>
                    </a:lnR>
                    <a:lnT>
                      <a:noFill/>
                    </a:lnT>
                    <a:lnB>
                      <a:noFill/>
                    </a:lnB>
                  </a:tcPr>
                </a:tc>
                <a:tc>
                  <a:txBody>
                    <a:bodyPr/>
                    <a:lstStyle/>
                    <a:p>
                      <a:r>
                        <a:rPr lang="en-GB" sz="700"/>
                        <a:t>1029</a:t>
                      </a:r>
                    </a:p>
                  </a:txBody>
                  <a:tcPr marL="15206" marR="15206" marT="7603" marB="7603" anchor="ctr">
                    <a:lnL>
                      <a:noFill/>
                    </a:lnL>
                    <a:lnR>
                      <a:noFill/>
                    </a:lnR>
                    <a:lnT>
                      <a:noFill/>
                    </a:lnT>
                    <a:lnB>
                      <a:noFill/>
                    </a:lnB>
                  </a:tcPr>
                </a:tc>
                <a:extLst>
                  <a:ext uri="{0D108BD9-81ED-4DB2-BD59-A6C34878D82A}">
                    <a16:rowId xmlns:a16="http://schemas.microsoft.com/office/drawing/2014/main" val="2789004806"/>
                  </a:ext>
                </a:extLst>
              </a:tr>
              <a:tr h="121886">
                <a:tc>
                  <a:txBody>
                    <a:bodyPr/>
                    <a:lstStyle/>
                    <a:p>
                      <a:r>
                        <a:rPr lang="en-GB" sz="700"/>
                        <a:t>12471.0</a:t>
                      </a:r>
                    </a:p>
                  </a:txBody>
                  <a:tcPr marL="15206" marR="15206" marT="7603" marB="7603" anchor="ctr">
                    <a:lnL>
                      <a:noFill/>
                    </a:lnL>
                    <a:lnR>
                      <a:noFill/>
                    </a:lnR>
                    <a:lnT>
                      <a:noFill/>
                    </a:lnT>
                    <a:lnB>
                      <a:noFill/>
                    </a:lnB>
                  </a:tcPr>
                </a:tc>
                <a:tc>
                  <a:txBody>
                    <a:bodyPr/>
                    <a:lstStyle/>
                    <a:p>
                      <a:r>
                        <a:rPr lang="en-GB" sz="700"/>
                        <a:t>1025</a:t>
                      </a:r>
                    </a:p>
                  </a:txBody>
                  <a:tcPr marL="15206" marR="15206" marT="7603" marB="7603" anchor="ctr">
                    <a:lnL>
                      <a:noFill/>
                    </a:lnL>
                    <a:lnR>
                      <a:noFill/>
                    </a:lnR>
                    <a:lnT>
                      <a:noFill/>
                    </a:lnT>
                    <a:lnB>
                      <a:noFill/>
                    </a:lnB>
                  </a:tcPr>
                </a:tc>
                <a:extLst>
                  <a:ext uri="{0D108BD9-81ED-4DB2-BD59-A6C34878D82A}">
                    <a16:rowId xmlns:a16="http://schemas.microsoft.com/office/drawing/2014/main" val="2766479226"/>
                  </a:ext>
                </a:extLst>
              </a:tr>
              <a:tr h="121886">
                <a:tc>
                  <a:txBody>
                    <a:bodyPr/>
                    <a:lstStyle/>
                    <a:p>
                      <a:r>
                        <a:rPr lang="en-GB" sz="700"/>
                        <a:t>13069.0</a:t>
                      </a:r>
                    </a:p>
                  </a:txBody>
                  <a:tcPr marL="15206" marR="15206" marT="7603" marB="7603" anchor="ctr">
                    <a:lnL>
                      <a:noFill/>
                    </a:lnL>
                    <a:lnR>
                      <a:noFill/>
                    </a:lnR>
                    <a:lnT>
                      <a:noFill/>
                    </a:lnT>
                    <a:lnB>
                      <a:noFill/>
                    </a:lnB>
                  </a:tcPr>
                </a:tc>
                <a:tc>
                  <a:txBody>
                    <a:bodyPr/>
                    <a:lstStyle/>
                    <a:p>
                      <a:r>
                        <a:rPr lang="en-GB" sz="700"/>
                        <a:t>1025</a:t>
                      </a:r>
                    </a:p>
                  </a:txBody>
                  <a:tcPr marL="15206" marR="15206" marT="7603" marB="7603" anchor="ctr">
                    <a:lnL>
                      <a:noFill/>
                    </a:lnL>
                    <a:lnR>
                      <a:noFill/>
                    </a:lnR>
                    <a:lnT>
                      <a:noFill/>
                    </a:lnT>
                    <a:lnB>
                      <a:noFill/>
                    </a:lnB>
                  </a:tcPr>
                </a:tc>
                <a:extLst>
                  <a:ext uri="{0D108BD9-81ED-4DB2-BD59-A6C34878D82A}">
                    <a16:rowId xmlns:a16="http://schemas.microsoft.com/office/drawing/2014/main" val="3884138960"/>
                  </a:ext>
                </a:extLst>
              </a:tr>
              <a:tr h="121886">
                <a:tc>
                  <a:txBody>
                    <a:bodyPr/>
                    <a:lstStyle/>
                    <a:p>
                      <a:r>
                        <a:rPr lang="en-GB" sz="700"/>
                        <a:t>16984.0</a:t>
                      </a:r>
                    </a:p>
                  </a:txBody>
                  <a:tcPr marL="15206" marR="15206" marT="7603" marB="7603" anchor="ctr">
                    <a:lnL>
                      <a:noFill/>
                    </a:lnL>
                    <a:lnR>
                      <a:noFill/>
                    </a:lnR>
                    <a:lnT>
                      <a:noFill/>
                    </a:lnT>
                    <a:lnB>
                      <a:noFill/>
                    </a:lnB>
                  </a:tcPr>
                </a:tc>
                <a:tc>
                  <a:txBody>
                    <a:bodyPr/>
                    <a:lstStyle/>
                    <a:p>
                      <a:r>
                        <a:rPr lang="en-GB" sz="700"/>
                        <a:t>1019</a:t>
                      </a:r>
                    </a:p>
                  </a:txBody>
                  <a:tcPr marL="15206" marR="15206" marT="7603" marB="7603" anchor="ctr">
                    <a:lnL>
                      <a:noFill/>
                    </a:lnL>
                    <a:lnR>
                      <a:noFill/>
                    </a:lnR>
                    <a:lnT>
                      <a:noFill/>
                    </a:lnT>
                    <a:lnB>
                      <a:noFill/>
                    </a:lnB>
                  </a:tcPr>
                </a:tc>
                <a:extLst>
                  <a:ext uri="{0D108BD9-81ED-4DB2-BD59-A6C34878D82A}">
                    <a16:rowId xmlns:a16="http://schemas.microsoft.com/office/drawing/2014/main" val="677367803"/>
                  </a:ext>
                </a:extLst>
              </a:tr>
              <a:tr h="121886">
                <a:tc>
                  <a:txBody>
                    <a:bodyPr/>
                    <a:lstStyle/>
                    <a:p>
                      <a:r>
                        <a:rPr lang="en-GB" sz="700"/>
                        <a:t>17231.0</a:t>
                      </a:r>
                    </a:p>
                  </a:txBody>
                  <a:tcPr marL="15206" marR="15206" marT="7603" marB="7603" anchor="ctr">
                    <a:lnL>
                      <a:noFill/>
                    </a:lnL>
                    <a:lnR>
                      <a:noFill/>
                    </a:lnR>
                    <a:lnT>
                      <a:noFill/>
                    </a:lnT>
                    <a:lnB>
                      <a:noFill/>
                    </a:lnB>
                  </a:tcPr>
                </a:tc>
                <a:tc>
                  <a:txBody>
                    <a:bodyPr/>
                    <a:lstStyle/>
                    <a:p>
                      <a:r>
                        <a:rPr lang="en-GB" sz="700"/>
                        <a:t>1007</a:t>
                      </a:r>
                    </a:p>
                  </a:txBody>
                  <a:tcPr marL="15206" marR="15206" marT="7603" marB="7603" anchor="ctr">
                    <a:lnL>
                      <a:noFill/>
                    </a:lnL>
                    <a:lnR>
                      <a:noFill/>
                    </a:lnR>
                    <a:lnT>
                      <a:noFill/>
                    </a:lnT>
                    <a:lnB>
                      <a:noFill/>
                    </a:lnB>
                  </a:tcPr>
                </a:tc>
                <a:extLst>
                  <a:ext uri="{0D108BD9-81ED-4DB2-BD59-A6C34878D82A}">
                    <a16:rowId xmlns:a16="http://schemas.microsoft.com/office/drawing/2014/main" val="1026680619"/>
                  </a:ext>
                </a:extLst>
              </a:tr>
              <a:tr h="121886">
                <a:tc>
                  <a:txBody>
                    <a:bodyPr/>
                    <a:lstStyle/>
                    <a:p>
                      <a:r>
                        <a:rPr lang="en-GB" sz="700"/>
                        <a:t>17238.0</a:t>
                      </a:r>
                    </a:p>
                  </a:txBody>
                  <a:tcPr marL="15206" marR="15206" marT="7603" marB="7603" anchor="ctr">
                    <a:lnL>
                      <a:noFill/>
                    </a:lnL>
                    <a:lnR>
                      <a:noFill/>
                    </a:lnR>
                    <a:lnT>
                      <a:noFill/>
                    </a:lnT>
                    <a:lnB>
                      <a:noFill/>
                    </a:lnB>
                  </a:tcPr>
                </a:tc>
                <a:tc>
                  <a:txBody>
                    <a:bodyPr/>
                    <a:lstStyle/>
                    <a:p>
                      <a:r>
                        <a:rPr lang="en-GB" sz="700"/>
                        <a:t>1006</a:t>
                      </a:r>
                    </a:p>
                  </a:txBody>
                  <a:tcPr marL="15206" marR="15206" marT="7603" marB="7603" anchor="ctr">
                    <a:lnL>
                      <a:noFill/>
                    </a:lnL>
                    <a:lnR>
                      <a:noFill/>
                    </a:lnR>
                    <a:lnT>
                      <a:noFill/>
                    </a:lnT>
                    <a:lnB>
                      <a:noFill/>
                    </a:lnB>
                  </a:tcPr>
                </a:tc>
                <a:extLst>
                  <a:ext uri="{0D108BD9-81ED-4DB2-BD59-A6C34878D82A}">
                    <a16:rowId xmlns:a16="http://schemas.microsoft.com/office/drawing/2014/main" val="1710427612"/>
                  </a:ext>
                </a:extLst>
              </a:tr>
              <a:tr h="121886">
                <a:tc>
                  <a:txBody>
                    <a:bodyPr/>
                    <a:lstStyle/>
                    <a:p>
                      <a:r>
                        <a:rPr lang="en-GB" sz="700"/>
                        <a:t>14415.0</a:t>
                      </a:r>
                    </a:p>
                  </a:txBody>
                  <a:tcPr marL="15206" marR="15206" marT="7603" marB="7603" anchor="ctr">
                    <a:lnL>
                      <a:noFill/>
                    </a:lnL>
                    <a:lnR>
                      <a:noFill/>
                    </a:lnR>
                    <a:lnT>
                      <a:noFill/>
                    </a:lnT>
                    <a:lnB>
                      <a:noFill/>
                    </a:lnB>
                  </a:tcPr>
                </a:tc>
                <a:tc>
                  <a:txBody>
                    <a:bodyPr/>
                    <a:lstStyle/>
                    <a:p>
                      <a:r>
                        <a:rPr lang="en-GB" sz="700"/>
                        <a:t>999</a:t>
                      </a:r>
                    </a:p>
                  </a:txBody>
                  <a:tcPr marL="15206" marR="15206" marT="7603" marB="7603" anchor="ctr">
                    <a:lnL>
                      <a:noFill/>
                    </a:lnL>
                    <a:lnR>
                      <a:noFill/>
                    </a:lnR>
                    <a:lnT>
                      <a:noFill/>
                    </a:lnT>
                    <a:lnB>
                      <a:noFill/>
                    </a:lnB>
                  </a:tcPr>
                </a:tc>
                <a:extLst>
                  <a:ext uri="{0D108BD9-81ED-4DB2-BD59-A6C34878D82A}">
                    <a16:rowId xmlns:a16="http://schemas.microsoft.com/office/drawing/2014/main" val="3408360046"/>
                  </a:ext>
                </a:extLst>
              </a:tr>
              <a:tr h="121886">
                <a:tc>
                  <a:txBody>
                    <a:bodyPr/>
                    <a:lstStyle/>
                    <a:p>
                      <a:r>
                        <a:rPr lang="en-GB" sz="700"/>
                        <a:t>16161.0</a:t>
                      </a:r>
                    </a:p>
                  </a:txBody>
                  <a:tcPr marL="15206" marR="15206" marT="7603" marB="7603" anchor="ctr">
                    <a:lnL>
                      <a:noFill/>
                    </a:lnL>
                    <a:lnR>
                      <a:noFill/>
                    </a:lnR>
                    <a:lnT>
                      <a:noFill/>
                    </a:lnT>
                    <a:lnB>
                      <a:noFill/>
                    </a:lnB>
                  </a:tcPr>
                </a:tc>
                <a:tc>
                  <a:txBody>
                    <a:bodyPr/>
                    <a:lstStyle/>
                    <a:p>
                      <a:r>
                        <a:rPr lang="en-GB" sz="700"/>
                        <a:t>994</a:t>
                      </a:r>
                    </a:p>
                  </a:txBody>
                  <a:tcPr marL="15206" marR="15206" marT="7603" marB="7603" anchor="ctr">
                    <a:lnL>
                      <a:noFill/>
                    </a:lnL>
                    <a:lnR>
                      <a:noFill/>
                    </a:lnR>
                    <a:lnT>
                      <a:noFill/>
                    </a:lnT>
                    <a:lnB>
                      <a:noFill/>
                    </a:lnB>
                  </a:tcPr>
                </a:tc>
                <a:extLst>
                  <a:ext uri="{0D108BD9-81ED-4DB2-BD59-A6C34878D82A}">
                    <a16:rowId xmlns:a16="http://schemas.microsoft.com/office/drawing/2014/main" val="2498987787"/>
                  </a:ext>
                </a:extLst>
              </a:tr>
              <a:tr h="121886">
                <a:tc>
                  <a:txBody>
                    <a:bodyPr/>
                    <a:lstStyle/>
                    <a:p>
                      <a:r>
                        <a:rPr lang="en-GB" sz="700"/>
                        <a:t>13001.0</a:t>
                      </a:r>
                    </a:p>
                  </a:txBody>
                  <a:tcPr marL="15206" marR="15206" marT="7603" marB="7603" anchor="ctr">
                    <a:lnL>
                      <a:noFill/>
                    </a:lnL>
                    <a:lnR>
                      <a:noFill/>
                    </a:lnR>
                    <a:lnT>
                      <a:noFill/>
                    </a:lnT>
                    <a:lnB>
                      <a:noFill/>
                    </a:lnB>
                  </a:tcPr>
                </a:tc>
                <a:tc>
                  <a:txBody>
                    <a:bodyPr/>
                    <a:lstStyle/>
                    <a:p>
                      <a:r>
                        <a:rPr lang="en-GB" sz="700" dirty="0"/>
                        <a:t>993</a:t>
                      </a:r>
                    </a:p>
                  </a:txBody>
                  <a:tcPr marL="15206" marR="15206" marT="7603" marB="7603" anchor="ctr">
                    <a:lnL>
                      <a:noFill/>
                    </a:lnL>
                    <a:lnR>
                      <a:noFill/>
                    </a:lnR>
                    <a:lnT>
                      <a:noFill/>
                    </a:lnT>
                    <a:lnB>
                      <a:noFill/>
                    </a:lnB>
                  </a:tcPr>
                </a:tc>
                <a:extLst>
                  <a:ext uri="{0D108BD9-81ED-4DB2-BD59-A6C34878D82A}">
                    <a16:rowId xmlns:a16="http://schemas.microsoft.com/office/drawing/2014/main" val="3579493587"/>
                  </a:ext>
                </a:extLst>
              </a:tr>
            </a:tbl>
          </a:graphicData>
        </a:graphic>
      </p:graphicFrame>
      <p:sp>
        <p:nvSpPr>
          <p:cNvPr id="7" name="TextBox 6">
            <a:extLst>
              <a:ext uri="{FF2B5EF4-FFF2-40B4-BE49-F238E27FC236}">
                <a16:creationId xmlns:a16="http://schemas.microsoft.com/office/drawing/2014/main" id="{57715245-2A50-4440-A451-7EAC10F60762}"/>
              </a:ext>
            </a:extLst>
          </p:cNvPr>
          <p:cNvSpPr txBox="1"/>
          <p:nvPr/>
        </p:nvSpPr>
        <p:spPr>
          <a:xfrm>
            <a:off x="7138259" y="148281"/>
            <a:ext cx="1107553" cy="369332"/>
          </a:xfrm>
          <a:prstGeom prst="rect">
            <a:avLst/>
          </a:prstGeom>
          <a:noFill/>
        </p:spPr>
        <p:txBody>
          <a:bodyPr wrap="square" rtlCol="0">
            <a:spAutoFit/>
          </a:bodyPr>
          <a:lstStyle/>
          <a:p>
            <a:r>
              <a:rPr lang="en-US" dirty="0"/>
              <a:t>Top 50</a:t>
            </a:r>
          </a:p>
        </p:txBody>
      </p:sp>
    </p:spTree>
    <p:extLst>
      <p:ext uri="{BB962C8B-B14F-4D97-AF65-F5344CB8AC3E}">
        <p14:creationId xmlns:p14="http://schemas.microsoft.com/office/powerpoint/2010/main" val="731464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7A604-DB17-AD45-8A9E-3A44177E26B6}"/>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600">
                <a:solidFill>
                  <a:schemeClr val="bg1"/>
                </a:solidFill>
              </a:rPr>
              <a:t>4.g) country investigations</a:t>
            </a:r>
          </a:p>
        </p:txBody>
      </p:sp>
      <p:sp>
        <p:nvSpPr>
          <p:cNvPr id="3" name="Content Placeholder 2">
            <a:extLst>
              <a:ext uri="{FF2B5EF4-FFF2-40B4-BE49-F238E27FC236}">
                <a16:creationId xmlns:a16="http://schemas.microsoft.com/office/drawing/2014/main" id="{5224D286-CC2A-BA42-A24A-23CEE4A1C15B}"/>
              </a:ext>
            </a:extLst>
          </p:cNvPr>
          <p:cNvSpPr>
            <a:spLocks noGrp="1"/>
          </p:cNvSpPr>
          <p:nvPr>
            <p:ph idx="1"/>
          </p:nvPr>
        </p:nvSpPr>
        <p:spPr>
          <a:xfrm>
            <a:off x="643468" y="2638044"/>
            <a:ext cx="3363974" cy="3415622"/>
          </a:xfrm>
        </p:spPr>
        <p:txBody>
          <a:bodyPr>
            <a:normAutofit/>
          </a:bodyPr>
          <a:lstStyle/>
          <a:p>
            <a:r>
              <a:rPr lang="en-US" dirty="0">
                <a:solidFill>
                  <a:schemeClr val="bg1"/>
                </a:solidFill>
              </a:rPr>
              <a:t>Countries were investigated to see how many unique countries existed within the ~800k transactions</a:t>
            </a:r>
          </a:p>
          <a:p>
            <a:r>
              <a:rPr lang="en-US" dirty="0">
                <a:solidFill>
                  <a:schemeClr val="bg1"/>
                </a:solidFill>
              </a:rPr>
              <a:t>There were 43 unique countries.</a:t>
            </a:r>
          </a:p>
          <a:p>
            <a:r>
              <a:rPr lang="en-US" dirty="0">
                <a:solidFill>
                  <a:schemeClr val="bg1"/>
                </a:solidFill>
              </a:rPr>
              <a:t>The transactions count is displayed adjacent.</a:t>
            </a:r>
          </a:p>
          <a:p>
            <a:endParaRPr lang="en-US" dirty="0">
              <a:solidFill>
                <a:schemeClr val="bg1"/>
              </a:solidFill>
            </a:endParaRPr>
          </a:p>
        </p:txBody>
      </p:sp>
      <p:graphicFrame>
        <p:nvGraphicFramePr>
          <p:cNvPr id="5" name="Table 4">
            <a:extLst>
              <a:ext uri="{FF2B5EF4-FFF2-40B4-BE49-F238E27FC236}">
                <a16:creationId xmlns:a16="http://schemas.microsoft.com/office/drawing/2014/main" id="{F52A53E8-F9C0-A74A-800D-28A463C20B2A}"/>
              </a:ext>
            </a:extLst>
          </p:cNvPr>
          <p:cNvGraphicFramePr>
            <a:graphicFrameLocks noGrp="1"/>
          </p:cNvGraphicFramePr>
          <p:nvPr>
            <p:extLst>
              <p:ext uri="{D42A27DB-BD31-4B8C-83A1-F6EECF244321}">
                <p14:modId xmlns:p14="http://schemas.microsoft.com/office/powerpoint/2010/main" val="1509021574"/>
              </p:ext>
            </p:extLst>
          </p:nvPr>
        </p:nvGraphicFramePr>
        <p:xfrm>
          <a:off x="5708823" y="180700"/>
          <a:ext cx="4369540" cy="6496600"/>
        </p:xfrm>
        <a:graphic>
          <a:graphicData uri="http://schemas.openxmlformats.org/drawingml/2006/table">
            <a:tbl>
              <a:tblPr firstRow="1" bandRow="1"/>
              <a:tblGrid>
                <a:gridCol w="2023429">
                  <a:extLst>
                    <a:ext uri="{9D8B030D-6E8A-4147-A177-3AD203B41FA5}">
                      <a16:colId xmlns:a16="http://schemas.microsoft.com/office/drawing/2014/main" val="3026043396"/>
                    </a:ext>
                  </a:extLst>
                </a:gridCol>
                <a:gridCol w="2346111">
                  <a:extLst>
                    <a:ext uri="{9D8B030D-6E8A-4147-A177-3AD203B41FA5}">
                      <a16:colId xmlns:a16="http://schemas.microsoft.com/office/drawing/2014/main" val="3244844594"/>
                    </a:ext>
                  </a:extLst>
                </a:gridCol>
              </a:tblGrid>
              <a:tr h="122960">
                <a:tc>
                  <a:txBody>
                    <a:bodyPr/>
                    <a:lstStyle/>
                    <a:p>
                      <a:endParaRPr lang="en-GB" sz="900"/>
                    </a:p>
                  </a:txBody>
                  <a:tcPr marL="10490" marR="10490" marT="5245" marB="5245" anchor="ctr">
                    <a:lnL>
                      <a:noFill/>
                    </a:lnL>
                    <a:lnR>
                      <a:noFill/>
                    </a:lnR>
                    <a:lnT>
                      <a:noFill/>
                    </a:lnT>
                    <a:lnB>
                      <a:noFill/>
                    </a:lnB>
                  </a:tcPr>
                </a:tc>
                <a:tc>
                  <a:txBody>
                    <a:bodyPr/>
                    <a:lstStyle/>
                    <a:p>
                      <a:r>
                        <a:rPr lang="en-GB" sz="900"/>
                        <a:t>country transaction count</a:t>
                      </a:r>
                    </a:p>
                  </a:txBody>
                  <a:tcPr marL="10490" marR="10490" marT="5245" marB="5245" anchor="ctr">
                    <a:lnL>
                      <a:noFill/>
                    </a:lnL>
                    <a:lnR>
                      <a:noFill/>
                    </a:lnR>
                    <a:lnT>
                      <a:noFill/>
                    </a:lnT>
                    <a:lnB>
                      <a:noFill/>
                    </a:lnB>
                  </a:tcPr>
                </a:tc>
                <a:extLst>
                  <a:ext uri="{0D108BD9-81ED-4DB2-BD59-A6C34878D82A}">
                    <a16:rowId xmlns:a16="http://schemas.microsoft.com/office/drawing/2014/main" val="2830014674"/>
                  </a:ext>
                </a:extLst>
              </a:tr>
              <a:tr h="122960">
                <a:tc>
                  <a:txBody>
                    <a:bodyPr/>
                    <a:lstStyle/>
                    <a:p>
                      <a:r>
                        <a:rPr lang="en-GB" sz="900"/>
                        <a:t>United Kingdom</a:t>
                      </a:r>
                    </a:p>
                  </a:txBody>
                  <a:tcPr marL="10490" marR="10490" marT="5245" marB="5245" anchor="ctr">
                    <a:lnL>
                      <a:noFill/>
                    </a:lnL>
                    <a:lnR>
                      <a:noFill/>
                    </a:lnR>
                    <a:lnT>
                      <a:noFill/>
                    </a:lnT>
                    <a:lnB>
                      <a:noFill/>
                    </a:lnB>
                  </a:tcPr>
                </a:tc>
                <a:tc>
                  <a:txBody>
                    <a:bodyPr/>
                    <a:lstStyle/>
                    <a:p>
                      <a:r>
                        <a:rPr lang="en-GB" sz="900"/>
                        <a:t>751228</a:t>
                      </a:r>
                    </a:p>
                  </a:txBody>
                  <a:tcPr marL="10490" marR="10490" marT="5245" marB="5245" anchor="ctr">
                    <a:lnL>
                      <a:noFill/>
                    </a:lnL>
                    <a:lnR>
                      <a:noFill/>
                    </a:lnR>
                    <a:lnT>
                      <a:noFill/>
                    </a:lnT>
                    <a:lnB>
                      <a:noFill/>
                    </a:lnB>
                  </a:tcPr>
                </a:tc>
                <a:extLst>
                  <a:ext uri="{0D108BD9-81ED-4DB2-BD59-A6C34878D82A}">
                    <a16:rowId xmlns:a16="http://schemas.microsoft.com/office/drawing/2014/main" val="631398795"/>
                  </a:ext>
                </a:extLst>
              </a:tr>
              <a:tr h="122960">
                <a:tc>
                  <a:txBody>
                    <a:bodyPr/>
                    <a:lstStyle/>
                    <a:p>
                      <a:r>
                        <a:rPr lang="en-GB" sz="900"/>
                        <a:t>EIRE</a:t>
                      </a:r>
                    </a:p>
                  </a:txBody>
                  <a:tcPr marL="10490" marR="10490" marT="5245" marB="5245" anchor="ctr">
                    <a:lnL>
                      <a:noFill/>
                    </a:lnL>
                    <a:lnR>
                      <a:noFill/>
                    </a:lnR>
                    <a:lnT>
                      <a:noFill/>
                    </a:lnT>
                    <a:lnB>
                      <a:noFill/>
                    </a:lnB>
                  </a:tcPr>
                </a:tc>
                <a:tc>
                  <a:txBody>
                    <a:bodyPr/>
                    <a:lstStyle/>
                    <a:p>
                      <a:r>
                        <a:rPr lang="en-GB" sz="900"/>
                        <a:t>13577</a:t>
                      </a:r>
                    </a:p>
                  </a:txBody>
                  <a:tcPr marL="10490" marR="10490" marT="5245" marB="5245" anchor="ctr">
                    <a:lnL>
                      <a:noFill/>
                    </a:lnL>
                    <a:lnR>
                      <a:noFill/>
                    </a:lnR>
                    <a:lnT>
                      <a:noFill/>
                    </a:lnT>
                    <a:lnB>
                      <a:noFill/>
                    </a:lnB>
                  </a:tcPr>
                </a:tc>
                <a:extLst>
                  <a:ext uri="{0D108BD9-81ED-4DB2-BD59-A6C34878D82A}">
                    <a16:rowId xmlns:a16="http://schemas.microsoft.com/office/drawing/2014/main" val="117040373"/>
                  </a:ext>
                </a:extLst>
              </a:tr>
              <a:tr h="122960">
                <a:tc>
                  <a:txBody>
                    <a:bodyPr/>
                    <a:lstStyle/>
                    <a:p>
                      <a:r>
                        <a:rPr lang="en-GB" sz="900"/>
                        <a:t>Germany</a:t>
                      </a:r>
                    </a:p>
                  </a:txBody>
                  <a:tcPr marL="10490" marR="10490" marT="5245" marB="5245" anchor="ctr">
                    <a:lnL>
                      <a:noFill/>
                    </a:lnL>
                    <a:lnR>
                      <a:noFill/>
                    </a:lnR>
                    <a:lnT>
                      <a:noFill/>
                    </a:lnT>
                    <a:lnB>
                      <a:noFill/>
                    </a:lnB>
                  </a:tcPr>
                </a:tc>
                <a:tc>
                  <a:txBody>
                    <a:bodyPr/>
                    <a:lstStyle/>
                    <a:p>
                      <a:r>
                        <a:rPr lang="en-GB" sz="900"/>
                        <a:t>13336</a:t>
                      </a:r>
                    </a:p>
                  </a:txBody>
                  <a:tcPr marL="10490" marR="10490" marT="5245" marB="5245" anchor="ctr">
                    <a:lnL>
                      <a:noFill/>
                    </a:lnL>
                    <a:lnR>
                      <a:noFill/>
                    </a:lnR>
                    <a:lnT>
                      <a:noFill/>
                    </a:lnT>
                    <a:lnB>
                      <a:noFill/>
                    </a:lnB>
                  </a:tcPr>
                </a:tc>
                <a:extLst>
                  <a:ext uri="{0D108BD9-81ED-4DB2-BD59-A6C34878D82A}">
                    <a16:rowId xmlns:a16="http://schemas.microsoft.com/office/drawing/2014/main" val="2861641787"/>
                  </a:ext>
                </a:extLst>
              </a:tr>
              <a:tr h="122960">
                <a:tc>
                  <a:txBody>
                    <a:bodyPr/>
                    <a:lstStyle/>
                    <a:p>
                      <a:r>
                        <a:rPr lang="en-GB" sz="900"/>
                        <a:t>France</a:t>
                      </a:r>
                    </a:p>
                  </a:txBody>
                  <a:tcPr marL="10490" marR="10490" marT="5245" marB="5245" anchor="ctr">
                    <a:lnL>
                      <a:noFill/>
                    </a:lnL>
                    <a:lnR>
                      <a:noFill/>
                    </a:lnR>
                    <a:lnT>
                      <a:noFill/>
                    </a:lnT>
                    <a:lnB>
                      <a:noFill/>
                    </a:lnB>
                  </a:tcPr>
                </a:tc>
                <a:tc>
                  <a:txBody>
                    <a:bodyPr/>
                    <a:lstStyle/>
                    <a:p>
                      <a:r>
                        <a:rPr lang="en-GB" sz="900"/>
                        <a:t>9899</a:t>
                      </a:r>
                    </a:p>
                  </a:txBody>
                  <a:tcPr marL="10490" marR="10490" marT="5245" marB="5245" anchor="ctr">
                    <a:lnL>
                      <a:noFill/>
                    </a:lnL>
                    <a:lnR>
                      <a:noFill/>
                    </a:lnR>
                    <a:lnT>
                      <a:noFill/>
                    </a:lnT>
                    <a:lnB>
                      <a:noFill/>
                    </a:lnB>
                  </a:tcPr>
                </a:tc>
                <a:extLst>
                  <a:ext uri="{0D108BD9-81ED-4DB2-BD59-A6C34878D82A}">
                    <a16:rowId xmlns:a16="http://schemas.microsoft.com/office/drawing/2014/main" val="2102304011"/>
                  </a:ext>
                </a:extLst>
              </a:tr>
              <a:tr h="122960">
                <a:tc>
                  <a:txBody>
                    <a:bodyPr/>
                    <a:lstStyle/>
                    <a:p>
                      <a:r>
                        <a:rPr lang="en-GB" sz="900"/>
                        <a:t>Netherlands</a:t>
                      </a:r>
                    </a:p>
                  </a:txBody>
                  <a:tcPr marL="10490" marR="10490" marT="5245" marB="5245" anchor="ctr">
                    <a:lnL>
                      <a:noFill/>
                    </a:lnL>
                    <a:lnR>
                      <a:noFill/>
                    </a:lnR>
                    <a:lnT>
                      <a:noFill/>
                    </a:lnT>
                    <a:lnB>
                      <a:noFill/>
                    </a:lnB>
                  </a:tcPr>
                </a:tc>
                <a:tc>
                  <a:txBody>
                    <a:bodyPr/>
                    <a:lstStyle/>
                    <a:p>
                      <a:r>
                        <a:rPr lang="en-GB" sz="900"/>
                        <a:t>4024</a:t>
                      </a:r>
                    </a:p>
                  </a:txBody>
                  <a:tcPr marL="10490" marR="10490" marT="5245" marB="5245" anchor="ctr">
                    <a:lnL>
                      <a:noFill/>
                    </a:lnL>
                    <a:lnR>
                      <a:noFill/>
                    </a:lnR>
                    <a:lnT>
                      <a:noFill/>
                    </a:lnT>
                    <a:lnB>
                      <a:noFill/>
                    </a:lnB>
                  </a:tcPr>
                </a:tc>
                <a:extLst>
                  <a:ext uri="{0D108BD9-81ED-4DB2-BD59-A6C34878D82A}">
                    <a16:rowId xmlns:a16="http://schemas.microsoft.com/office/drawing/2014/main" val="336475120"/>
                  </a:ext>
                </a:extLst>
              </a:tr>
              <a:tr h="122960">
                <a:tc>
                  <a:txBody>
                    <a:bodyPr/>
                    <a:lstStyle/>
                    <a:p>
                      <a:r>
                        <a:rPr lang="en-GB" sz="900"/>
                        <a:t>Spain</a:t>
                      </a:r>
                    </a:p>
                  </a:txBody>
                  <a:tcPr marL="10490" marR="10490" marT="5245" marB="5245" anchor="ctr">
                    <a:lnL>
                      <a:noFill/>
                    </a:lnL>
                    <a:lnR>
                      <a:noFill/>
                    </a:lnR>
                    <a:lnT>
                      <a:noFill/>
                    </a:lnT>
                    <a:lnB>
                      <a:noFill/>
                    </a:lnB>
                  </a:tcPr>
                </a:tc>
                <a:tc>
                  <a:txBody>
                    <a:bodyPr/>
                    <a:lstStyle/>
                    <a:p>
                      <a:r>
                        <a:rPr lang="en-GB" sz="900"/>
                        <a:t>2606</a:t>
                      </a:r>
                    </a:p>
                  </a:txBody>
                  <a:tcPr marL="10490" marR="10490" marT="5245" marB="5245" anchor="ctr">
                    <a:lnL>
                      <a:noFill/>
                    </a:lnL>
                    <a:lnR>
                      <a:noFill/>
                    </a:lnR>
                    <a:lnT>
                      <a:noFill/>
                    </a:lnT>
                    <a:lnB>
                      <a:noFill/>
                    </a:lnB>
                  </a:tcPr>
                </a:tc>
                <a:extLst>
                  <a:ext uri="{0D108BD9-81ED-4DB2-BD59-A6C34878D82A}">
                    <a16:rowId xmlns:a16="http://schemas.microsoft.com/office/drawing/2014/main" val="261463985"/>
                  </a:ext>
                </a:extLst>
              </a:tr>
              <a:tr h="122960">
                <a:tc>
                  <a:txBody>
                    <a:bodyPr/>
                    <a:lstStyle/>
                    <a:p>
                      <a:r>
                        <a:rPr lang="en-GB" sz="900"/>
                        <a:t>Switzerland</a:t>
                      </a:r>
                    </a:p>
                  </a:txBody>
                  <a:tcPr marL="10490" marR="10490" marT="5245" marB="5245" anchor="ctr">
                    <a:lnL>
                      <a:noFill/>
                    </a:lnL>
                    <a:lnR>
                      <a:noFill/>
                    </a:lnR>
                    <a:lnT>
                      <a:noFill/>
                    </a:lnT>
                    <a:lnB>
                      <a:noFill/>
                    </a:lnB>
                  </a:tcPr>
                </a:tc>
                <a:tc>
                  <a:txBody>
                    <a:bodyPr/>
                    <a:lstStyle/>
                    <a:p>
                      <a:r>
                        <a:rPr lang="en-GB" sz="900"/>
                        <a:t>2326</a:t>
                      </a:r>
                    </a:p>
                  </a:txBody>
                  <a:tcPr marL="10490" marR="10490" marT="5245" marB="5245" anchor="ctr">
                    <a:lnL>
                      <a:noFill/>
                    </a:lnL>
                    <a:lnR>
                      <a:noFill/>
                    </a:lnR>
                    <a:lnT>
                      <a:noFill/>
                    </a:lnT>
                    <a:lnB>
                      <a:noFill/>
                    </a:lnB>
                  </a:tcPr>
                </a:tc>
                <a:extLst>
                  <a:ext uri="{0D108BD9-81ED-4DB2-BD59-A6C34878D82A}">
                    <a16:rowId xmlns:a16="http://schemas.microsoft.com/office/drawing/2014/main" val="577540122"/>
                  </a:ext>
                </a:extLst>
              </a:tr>
              <a:tr h="122960">
                <a:tc>
                  <a:txBody>
                    <a:bodyPr/>
                    <a:lstStyle/>
                    <a:p>
                      <a:r>
                        <a:rPr lang="en-GB" sz="900"/>
                        <a:t>Belgium</a:t>
                      </a:r>
                    </a:p>
                  </a:txBody>
                  <a:tcPr marL="10490" marR="10490" marT="5245" marB="5245" anchor="ctr">
                    <a:lnL>
                      <a:noFill/>
                    </a:lnL>
                    <a:lnR>
                      <a:noFill/>
                    </a:lnR>
                    <a:lnT>
                      <a:noFill/>
                    </a:lnT>
                    <a:lnB>
                      <a:noFill/>
                    </a:lnB>
                  </a:tcPr>
                </a:tc>
                <a:tc>
                  <a:txBody>
                    <a:bodyPr/>
                    <a:lstStyle/>
                    <a:p>
                      <a:r>
                        <a:rPr lang="en-GB" sz="900"/>
                        <a:t>2166</a:t>
                      </a:r>
                    </a:p>
                  </a:txBody>
                  <a:tcPr marL="10490" marR="10490" marT="5245" marB="5245" anchor="ctr">
                    <a:lnL>
                      <a:noFill/>
                    </a:lnL>
                    <a:lnR>
                      <a:noFill/>
                    </a:lnR>
                    <a:lnT>
                      <a:noFill/>
                    </a:lnT>
                    <a:lnB>
                      <a:noFill/>
                    </a:lnB>
                  </a:tcPr>
                </a:tc>
                <a:extLst>
                  <a:ext uri="{0D108BD9-81ED-4DB2-BD59-A6C34878D82A}">
                    <a16:rowId xmlns:a16="http://schemas.microsoft.com/office/drawing/2014/main" val="1496416468"/>
                  </a:ext>
                </a:extLst>
              </a:tr>
              <a:tr h="122960">
                <a:tc>
                  <a:txBody>
                    <a:bodyPr/>
                    <a:lstStyle/>
                    <a:p>
                      <a:r>
                        <a:rPr lang="en-GB" sz="900"/>
                        <a:t>Portugal</a:t>
                      </a:r>
                    </a:p>
                  </a:txBody>
                  <a:tcPr marL="10490" marR="10490" marT="5245" marB="5245" anchor="ctr">
                    <a:lnL>
                      <a:noFill/>
                    </a:lnL>
                    <a:lnR>
                      <a:noFill/>
                    </a:lnR>
                    <a:lnT>
                      <a:noFill/>
                    </a:lnT>
                    <a:lnB>
                      <a:noFill/>
                    </a:lnB>
                  </a:tcPr>
                </a:tc>
                <a:tc>
                  <a:txBody>
                    <a:bodyPr/>
                    <a:lstStyle/>
                    <a:p>
                      <a:r>
                        <a:rPr lang="en-GB" sz="900"/>
                        <a:t>1815</a:t>
                      </a:r>
                    </a:p>
                  </a:txBody>
                  <a:tcPr marL="10490" marR="10490" marT="5245" marB="5245" anchor="ctr">
                    <a:lnL>
                      <a:noFill/>
                    </a:lnL>
                    <a:lnR>
                      <a:noFill/>
                    </a:lnR>
                    <a:lnT>
                      <a:noFill/>
                    </a:lnT>
                    <a:lnB>
                      <a:noFill/>
                    </a:lnB>
                  </a:tcPr>
                </a:tc>
                <a:extLst>
                  <a:ext uri="{0D108BD9-81ED-4DB2-BD59-A6C34878D82A}">
                    <a16:rowId xmlns:a16="http://schemas.microsoft.com/office/drawing/2014/main" val="1941878637"/>
                  </a:ext>
                </a:extLst>
              </a:tr>
              <a:tr h="122960">
                <a:tc>
                  <a:txBody>
                    <a:bodyPr/>
                    <a:lstStyle/>
                    <a:p>
                      <a:r>
                        <a:rPr lang="en-GB" sz="900"/>
                        <a:t>Australia</a:t>
                      </a:r>
                    </a:p>
                  </a:txBody>
                  <a:tcPr marL="10490" marR="10490" marT="5245" marB="5245" anchor="ctr">
                    <a:lnL>
                      <a:noFill/>
                    </a:lnL>
                    <a:lnR>
                      <a:noFill/>
                    </a:lnR>
                    <a:lnT>
                      <a:noFill/>
                    </a:lnT>
                    <a:lnB>
                      <a:noFill/>
                    </a:lnB>
                  </a:tcPr>
                </a:tc>
                <a:tc>
                  <a:txBody>
                    <a:bodyPr/>
                    <a:lstStyle/>
                    <a:p>
                      <a:r>
                        <a:rPr lang="en-GB" sz="900"/>
                        <a:t>1543</a:t>
                      </a:r>
                    </a:p>
                  </a:txBody>
                  <a:tcPr marL="10490" marR="10490" marT="5245" marB="5245" anchor="ctr">
                    <a:lnL>
                      <a:noFill/>
                    </a:lnL>
                    <a:lnR>
                      <a:noFill/>
                    </a:lnR>
                    <a:lnT>
                      <a:noFill/>
                    </a:lnT>
                    <a:lnB>
                      <a:noFill/>
                    </a:lnB>
                  </a:tcPr>
                </a:tc>
                <a:extLst>
                  <a:ext uri="{0D108BD9-81ED-4DB2-BD59-A6C34878D82A}">
                    <a16:rowId xmlns:a16="http://schemas.microsoft.com/office/drawing/2014/main" val="50398011"/>
                  </a:ext>
                </a:extLst>
              </a:tr>
              <a:tr h="122960">
                <a:tc>
                  <a:txBody>
                    <a:bodyPr/>
                    <a:lstStyle/>
                    <a:p>
                      <a:r>
                        <a:rPr lang="en-GB" sz="900"/>
                        <a:t>Channel Islands</a:t>
                      </a:r>
                    </a:p>
                  </a:txBody>
                  <a:tcPr marL="10490" marR="10490" marT="5245" marB="5245" anchor="ctr">
                    <a:lnL>
                      <a:noFill/>
                    </a:lnL>
                    <a:lnR>
                      <a:noFill/>
                    </a:lnR>
                    <a:lnT>
                      <a:noFill/>
                    </a:lnT>
                    <a:lnB>
                      <a:noFill/>
                    </a:lnB>
                  </a:tcPr>
                </a:tc>
                <a:tc>
                  <a:txBody>
                    <a:bodyPr/>
                    <a:lstStyle/>
                    <a:p>
                      <a:r>
                        <a:rPr lang="en-GB" sz="900"/>
                        <a:t>1287</a:t>
                      </a:r>
                    </a:p>
                  </a:txBody>
                  <a:tcPr marL="10490" marR="10490" marT="5245" marB="5245" anchor="ctr">
                    <a:lnL>
                      <a:noFill/>
                    </a:lnL>
                    <a:lnR>
                      <a:noFill/>
                    </a:lnR>
                    <a:lnT>
                      <a:noFill/>
                    </a:lnT>
                    <a:lnB>
                      <a:noFill/>
                    </a:lnB>
                  </a:tcPr>
                </a:tc>
                <a:extLst>
                  <a:ext uri="{0D108BD9-81ED-4DB2-BD59-A6C34878D82A}">
                    <a16:rowId xmlns:a16="http://schemas.microsoft.com/office/drawing/2014/main" val="1634411803"/>
                  </a:ext>
                </a:extLst>
              </a:tr>
              <a:tr h="122960">
                <a:tc>
                  <a:txBody>
                    <a:bodyPr/>
                    <a:lstStyle/>
                    <a:p>
                      <a:r>
                        <a:rPr lang="en-GB" sz="900"/>
                        <a:t>Sweden</a:t>
                      </a:r>
                    </a:p>
                  </a:txBody>
                  <a:tcPr marL="10490" marR="10490" marT="5245" marB="5245" anchor="ctr">
                    <a:lnL>
                      <a:noFill/>
                    </a:lnL>
                    <a:lnR>
                      <a:noFill/>
                    </a:lnR>
                    <a:lnT>
                      <a:noFill/>
                    </a:lnT>
                    <a:lnB>
                      <a:noFill/>
                    </a:lnB>
                  </a:tcPr>
                </a:tc>
                <a:tc>
                  <a:txBody>
                    <a:bodyPr/>
                    <a:lstStyle/>
                    <a:p>
                      <a:r>
                        <a:rPr lang="en-GB" sz="900"/>
                        <a:t>1156</a:t>
                      </a:r>
                    </a:p>
                  </a:txBody>
                  <a:tcPr marL="10490" marR="10490" marT="5245" marB="5245" anchor="ctr">
                    <a:lnL>
                      <a:noFill/>
                    </a:lnL>
                    <a:lnR>
                      <a:noFill/>
                    </a:lnR>
                    <a:lnT>
                      <a:noFill/>
                    </a:lnT>
                    <a:lnB>
                      <a:noFill/>
                    </a:lnB>
                  </a:tcPr>
                </a:tc>
                <a:extLst>
                  <a:ext uri="{0D108BD9-81ED-4DB2-BD59-A6C34878D82A}">
                    <a16:rowId xmlns:a16="http://schemas.microsoft.com/office/drawing/2014/main" val="916116087"/>
                  </a:ext>
                </a:extLst>
              </a:tr>
              <a:tr h="122960">
                <a:tc>
                  <a:txBody>
                    <a:bodyPr/>
                    <a:lstStyle/>
                    <a:p>
                      <a:r>
                        <a:rPr lang="en-GB" sz="900"/>
                        <a:t>Italy</a:t>
                      </a:r>
                    </a:p>
                  </a:txBody>
                  <a:tcPr marL="10490" marR="10490" marT="5245" marB="5245" anchor="ctr">
                    <a:lnL>
                      <a:noFill/>
                    </a:lnL>
                    <a:lnR>
                      <a:noFill/>
                    </a:lnR>
                    <a:lnT>
                      <a:noFill/>
                    </a:lnT>
                    <a:lnB>
                      <a:noFill/>
                    </a:lnB>
                  </a:tcPr>
                </a:tc>
                <a:tc>
                  <a:txBody>
                    <a:bodyPr/>
                    <a:lstStyle/>
                    <a:p>
                      <a:r>
                        <a:rPr lang="en-GB" sz="900"/>
                        <a:t>1049</a:t>
                      </a:r>
                    </a:p>
                  </a:txBody>
                  <a:tcPr marL="10490" marR="10490" marT="5245" marB="5245" anchor="ctr">
                    <a:lnL>
                      <a:noFill/>
                    </a:lnL>
                    <a:lnR>
                      <a:noFill/>
                    </a:lnR>
                    <a:lnT>
                      <a:noFill/>
                    </a:lnT>
                    <a:lnB>
                      <a:noFill/>
                    </a:lnB>
                  </a:tcPr>
                </a:tc>
                <a:extLst>
                  <a:ext uri="{0D108BD9-81ED-4DB2-BD59-A6C34878D82A}">
                    <a16:rowId xmlns:a16="http://schemas.microsoft.com/office/drawing/2014/main" val="1672873884"/>
                  </a:ext>
                </a:extLst>
              </a:tr>
              <a:tr h="122960">
                <a:tc>
                  <a:txBody>
                    <a:bodyPr/>
                    <a:lstStyle/>
                    <a:p>
                      <a:r>
                        <a:rPr lang="en-GB" sz="900"/>
                        <a:t>Cyprus</a:t>
                      </a:r>
                    </a:p>
                  </a:txBody>
                  <a:tcPr marL="10490" marR="10490" marT="5245" marB="5245" anchor="ctr">
                    <a:lnL>
                      <a:noFill/>
                    </a:lnL>
                    <a:lnR>
                      <a:noFill/>
                    </a:lnR>
                    <a:lnT>
                      <a:noFill/>
                    </a:lnT>
                    <a:lnB>
                      <a:noFill/>
                    </a:lnB>
                  </a:tcPr>
                </a:tc>
                <a:tc>
                  <a:txBody>
                    <a:bodyPr/>
                    <a:lstStyle/>
                    <a:p>
                      <a:r>
                        <a:rPr lang="en-GB" sz="900"/>
                        <a:t>907</a:t>
                      </a:r>
                    </a:p>
                  </a:txBody>
                  <a:tcPr marL="10490" marR="10490" marT="5245" marB="5245" anchor="ctr">
                    <a:lnL>
                      <a:noFill/>
                    </a:lnL>
                    <a:lnR>
                      <a:noFill/>
                    </a:lnR>
                    <a:lnT>
                      <a:noFill/>
                    </a:lnT>
                    <a:lnB>
                      <a:noFill/>
                    </a:lnB>
                  </a:tcPr>
                </a:tc>
                <a:extLst>
                  <a:ext uri="{0D108BD9-81ED-4DB2-BD59-A6C34878D82A}">
                    <a16:rowId xmlns:a16="http://schemas.microsoft.com/office/drawing/2014/main" val="787885265"/>
                  </a:ext>
                </a:extLst>
              </a:tr>
              <a:tr h="122960">
                <a:tc>
                  <a:txBody>
                    <a:bodyPr/>
                    <a:lstStyle/>
                    <a:p>
                      <a:r>
                        <a:rPr lang="en-GB" sz="900"/>
                        <a:t>Norway</a:t>
                      </a:r>
                    </a:p>
                  </a:txBody>
                  <a:tcPr marL="10490" marR="10490" marT="5245" marB="5245" anchor="ctr">
                    <a:lnL>
                      <a:noFill/>
                    </a:lnL>
                    <a:lnR>
                      <a:noFill/>
                    </a:lnR>
                    <a:lnT>
                      <a:noFill/>
                    </a:lnT>
                    <a:lnB>
                      <a:noFill/>
                    </a:lnB>
                  </a:tcPr>
                </a:tc>
                <a:tc>
                  <a:txBody>
                    <a:bodyPr/>
                    <a:lstStyle/>
                    <a:p>
                      <a:r>
                        <a:rPr lang="en-GB" sz="900"/>
                        <a:t>796</a:t>
                      </a:r>
                    </a:p>
                  </a:txBody>
                  <a:tcPr marL="10490" marR="10490" marT="5245" marB="5245" anchor="ctr">
                    <a:lnL>
                      <a:noFill/>
                    </a:lnL>
                    <a:lnR>
                      <a:noFill/>
                    </a:lnR>
                    <a:lnT>
                      <a:noFill/>
                    </a:lnT>
                    <a:lnB>
                      <a:noFill/>
                    </a:lnB>
                  </a:tcPr>
                </a:tc>
                <a:extLst>
                  <a:ext uri="{0D108BD9-81ED-4DB2-BD59-A6C34878D82A}">
                    <a16:rowId xmlns:a16="http://schemas.microsoft.com/office/drawing/2014/main" val="2101055213"/>
                  </a:ext>
                </a:extLst>
              </a:tr>
              <a:tr h="122960">
                <a:tc>
                  <a:txBody>
                    <a:bodyPr/>
                    <a:lstStyle/>
                    <a:p>
                      <a:r>
                        <a:rPr lang="en-GB" sz="900"/>
                        <a:t>Finland</a:t>
                      </a:r>
                    </a:p>
                  </a:txBody>
                  <a:tcPr marL="10490" marR="10490" marT="5245" marB="5245" anchor="ctr">
                    <a:lnL>
                      <a:noFill/>
                    </a:lnL>
                    <a:lnR>
                      <a:noFill/>
                    </a:lnR>
                    <a:lnT>
                      <a:noFill/>
                    </a:lnT>
                    <a:lnB>
                      <a:noFill/>
                    </a:lnB>
                  </a:tcPr>
                </a:tc>
                <a:tc>
                  <a:txBody>
                    <a:bodyPr/>
                    <a:lstStyle/>
                    <a:p>
                      <a:r>
                        <a:rPr lang="en-GB" sz="900"/>
                        <a:t>749</a:t>
                      </a:r>
                    </a:p>
                  </a:txBody>
                  <a:tcPr marL="10490" marR="10490" marT="5245" marB="5245" anchor="ctr">
                    <a:lnL>
                      <a:noFill/>
                    </a:lnL>
                    <a:lnR>
                      <a:noFill/>
                    </a:lnR>
                    <a:lnT>
                      <a:noFill/>
                    </a:lnT>
                    <a:lnB>
                      <a:noFill/>
                    </a:lnB>
                  </a:tcPr>
                </a:tc>
                <a:extLst>
                  <a:ext uri="{0D108BD9-81ED-4DB2-BD59-A6C34878D82A}">
                    <a16:rowId xmlns:a16="http://schemas.microsoft.com/office/drawing/2014/main" val="352657292"/>
                  </a:ext>
                </a:extLst>
              </a:tr>
              <a:tr h="122960">
                <a:tc>
                  <a:txBody>
                    <a:bodyPr/>
                    <a:lstStyle/>
                    <a:p>
                      <a:r>
                        <a:rPr lang="en-GB" sz="900"/>
                        <a:t>Austria</a:t>
                      </a:r>
                    </a:p>
                  </a:txBody>
                  <a:tcPr marL="10490" marR="10490" marT="5245" marB="5245" anchor="ctr">
                    <a:lnL>
                      <a:noFill/>
                    </a:lnL>
                    <a:lnR>
                      <a:noFill/>
                    </a:lnR>
                    <a:lnT>
                      <a:noFill/>
                    </a:lnT>
                    <a:lnB>
                      <a:noFill/>
                    </a:lnB>
                  </a:tcPr>
                </a:tc>
                <a:tc>
                  <a:txBody>
                    <a:bodyPr/>
                    <a:lstStyle/>
                    <a:p>
                      <a:r>
                        <a:rPr lang="en-GB" sz="900"/>
                        <a:t>719</a:t>
                      </a:r>
                    </a:p>
                  </a:txBody>
                  <a:tcPr marL="10490" marR="10490" marT="5245" marB="5245" anchor="ctr">
                    <a:lnL>
                      <a:noFill/>
                    </a:lnL>
                    <a:lnR>
                      <a:noFill/>
                    </a:lnR>
                    <a:lnT>
                      <a:noFill/>
                    </a:lnT>
                    <a:lnB>
                      <a:noFill/>
                    </a:lnB>
                  </a:tcPr>
                </a:tc>
                <a:extLst>
                  <a:ext uri="{0D108BD9-81ED-4DB2-BD59-A6C34878D82A}">
                    <a16:rowId xmlns:a16="http://schemas.microsoft.com/office/drawing/2014/main" val="3289539789"/>
                  </a:ext>
                </a:extLst>
              </a:tr>
              <a:tr h="122960">
                <a:tc>
                  <a:txBody>
                    <a:bodyPr/>
                    <a:lstStyle/>
                    <a:p>
                      <a:r>
                        <a:rPr lang="en-GB" sz="900"/>
                        <a:t>Denmark</a:t>
                      </a:r>
                    </a:p>
                  </a:txBody>
                  <a:tcPr marL="10490" marR="10490" marT="5245" marB="5245" anchor="ctr">
                    <a:lnL>
                      <a:noFill/>
                    </a:lnL>
                    <a:lnR>
                      <a:noFill/>
                    </a:lnR>
                    <a:lnT>
                      <a:noFill/>
                    </a:lnT>
                    <a:lnB>
                      <a:noFill/>
                    </a:lnB>
                  </a:tcPr>
                </a:tc>
                <a:tc>
                  <a:txBody>
                    <a:bodyPr/>
                    <a:lstStyle/>
                    <a:p>
                      <a:r>
                        <a:rPr lang="en-GB" sz="900"/>
                        <a:t>629</a:t>
                      </a:r>
                    </a:p>
                  </a:txBody>
                  <a:tcPr marL="10490" marR="10490" marT="5245" marB="5245" anchor="ctr">
                    <a:lnL>
                      <a:noFill/>
                    </a:lnL>
                    <a:lnR>
                      <a:noFill/>
                    </a:lnR>
                    <a:lnT>
                      <a:noFill/>
                    </a:lnT>
                    <a:lnB>
                      <a:noFill/>
                    </a:lnB>
                  </a:tcPr>
                </a:tc>
                <a:extLst>
                  <a:ext uri="{0D108BD9-81ED-4DB2-BD59-A6C34878D82A}">
                    <a16:rowId xmlns:a16="http://schemas.microsoft.com/office/drawing/2014/main" val="3675427666"/>
                  </a:ext>
                </a:extLst>
              </a:tr>
              <a:tr h="122960">
                <a:tc>
                  <a:txBody>
                    <a:bodyPr/>
                    <a:lstStyle/>
                    <a:p>
                      <a:r>
                        <a:rPr lang="en-GB" sz="900"/>
                        <a:t>Greece</a:t>
                      </a:r>
                    </a:p>
                  </a:txBody>
                  <a:tcPr marL="10490" marR="10490" marT="5245" marB="5245" anchor="ctr">
                    <a:lnL>
                      <a:noFill/>
                    </a:lnL>
                    <a:lnR>
                      <a:noFill/>
                    </a:lnR>
                    <a:lnT>
                      <a:noFill/>
                    </a:lnT>
                    <a:lnB>
                      <a:noFill/>
                    </a:lnB>
                  </a:tcPr>
                </a:tc>
                <a:tc>
                  <a:txBody>
                    <a:bodyPr/>
                    <a:lstStyle/>
                    <a:p>
                      <a:r>
                        <a:rPr lang="en-GB" sz="900"/>
                        <a:t>627</a:t>
                      </a:r>
                    </a:p>
                  </a:txBody>
                  <a:tcPr marL="10490" marR="10490" marT="5245" marB="5245" anchor="ctr">
                    <a:lnL>
                      <a:noFill/>
                    </a:lnL>
                    <a:lnR>
                      <a:noFill/>
                    </a:lnR>
                    <a:lnT>
                      <a:noFill/>
                    </a:lnT>
                    <a:lnB>
                      <a:noFill/>
                    </a:lnB>
                  </a:tcPr>
                </a:tc>
                <a:extLst>
                  <a:ext uri="{0D108BD9-81ED-4DB2-BD59-A6C34878D82A}">
                    <a16:rowId xmlns:a16="http://schemas.microsoft.com/office/drawing/2014/main" val="2983805203"/>
                  </a:ext>
                </a:extLst>
              </a:tr>
              <a:tr h="122960">
                <a:tc>
                  <a:txBody>
                    <a:bodyPr/>
                    <a:lstStyle/>
                    <a:p>
                      <a:r>
                        <a:rPr lang="en-GB" sz="900"/>
                        <a:t>Unspecified</a:t>
                      </a:r>
                    </a:p>
                  </a:txBody>
                  <a:tcPr marL="10490" marR="10490" marT="5245" marB="5245" anchor="ctr">
                    <a:lnL>
                      <a:noFill/>
                    </a:lnL>
                    <a:lnR>
                      <a:noFill/>
                    </a:lnR>
                    <a:lnT>
                      <a:noFill/>
                    </a:lnT>
                    <a:lnB>
                      <a:noFill/>
                    </a:lnB>
                  </a:tcPr>
                </a:tc>
                <a:tc>
                  <a:txBody>
                    <a:bodyPr/>
                    <a:lstStyle/>
                    <a:p>
                      <a:r>
                        <a:rPr lang="en-GB" sz="900"/>
                        <a:t>614</a:t>
                      </a:r>
                    </a:p>
                  </a:txBody>
                  <a:tcPr marL="10490" marR="10490" marT="5245" marB="5245" anchor="ctr">
                    <a:lnL>
                      <a:noFill/>
                    </a:lnL>
                    <a:lnR>
                      <a:noFill/>
                    </a:lnR>
                    <a:lnT>
                      <a:noFill/>
                    </a:lnT>
                    <a:lnB>
                      <a:noFill/>
                    </a:lnB>
                  </a:tcPr>
                </a:tc>
                <a:extLst>
                  <a:ext uri="{0D108BD9-81ED-4DB2-BD59-A6C34878D82A}">
                    <a16:rowId xmlns:a16="http://schemas.microsoft.com/office/drawing/2014/main" val="3269585779"/>
                  </a:ext>
                </a:extLst>
              </a:tr>
              <a:tr h="122960">
                <a:tc>
                  <a:txBody>
                    <a:bodyPr/>
                    <a:lstStyle/>
                    <a:p>
                      <a:r>
                        <a:rPr lang="en-GB" sz="900"/>
                        <a:t>Japan</a:t>
                      </a:r>
                    </a:p>
                  </a:txBody>
                  <a:tcPr marL="10490" marR="10490" marT="5245" marB="5245" anchor="ctr">
                    <a:lnL>
                      <a:noFill/>
                    </a:lnL>
                    <a:lnR>
                      <a:noFill/>
                    </a:lnR>
                    <a:lnT>
                      <a:noFill/>
                    </a:lnT>
                    <a:lnB>
                      <a:noFill/>
                    </a:lnB>
                  </a:tcPr>
                </a:tc>
                <a:tc>
                  <a:txBody>
                    <a:bodyPr/>
                    <a:lstStyle/>
                    <a:p>
                      <a:r>
                        <a:rPr lang="en-GB" sz="900"/>
                        <a:t>514</a:t>
                      </a:r>
                    </a:p>
                  </a:txBody>
                  <a:tcPr marL="10490" marR="10490" marT="5245" marB="5245" anchor="ctr">
                    <a:lnL>
                      <a:noFill/>
                    </a:lnL>
                    <a:lnR>
                      <a:noFill/>
                    </a:lnR>
                    <a:lnT>
                      <a:noFill/>
                    </a:lnT>
                    <a:lnB>
                      <a:noFill/>
                    </a:lnB>
                  </a:tcPr>
                </a:tc>
                <a:extLst>
                  <a:ext uri="{0D108BD9-81ED-4DB2-BD59-A6C34878D82A}">
                    <a16:rowId xmlns:a16="http://schemas.microsoft.com/office/drawing/2014/main" val="2366200937"/>
                  </a:ext>
                </a:extLst>
              </a:tr>
              <a:tr h="122960">
                <a:tc>
                  <a:txBody>
                    <a:bodyPr/>
                    <a:lstStyle/>
                    <a:p>
                      <a:r>
                        <a:rPr lang="en-GB" sz="900"/>
                        <a:t>United Arab Emirates</a:t>
                      </a:r>
                    </a:p>
                  </a:txBody>
                  <a:tcPr marL="10490" marR="10490" marT="5245" marB="5245" anchor="ctr">
                    <a:lnL>
                      <a:noFill/>
                    </a:lnL>
                    <a:lnR>
                      <a:noFill/>
                    </a:lnR>
                    <a:lnT>
                      <a:noFill/>
                    </a:lnT>
                    <a:lnB>
                      <a:noFill/>
                    </a:lnB>
                  </a:tcPr>
                </a:tc>
                <a:tc>
                  <a:txBody>
                    <a:bodyPr/>
                    <a:lstStyle/>
                    <a:p>
                      <a:r>
                        <a:rPr lang="en-GB" sz="900"/>
                        <a:t>462</a:t>
                      </a:r>
                    </a:p>
                  </a:txBody>
                  <a:tcPr marL="10490" marR="10490" marT="5245" marB="5245" anchor="ctr">
                    <a:lnL>
                      <a:noFill/>
                    </a:lnL>
                    <a:lnR>
                      <a:noFill/>
                    </a:lnR>
                    <a:lnT>
                      <a:noFill/>
                    </a:lnT>
                    <a:lnB>
                      <a:noFill/>
                    </a:lnB>
                  </a:tcPr>
                </a:tc>
                <a:extLst>
                  <a:ext uri="{0D108BD9-81ED-4DB2-BD59-A6C34878D82A}">
                    <a16:rowId xmlns:a16="http://schemas.microsoft.com/office/drawing/2014/main" val="4000792068"/>
                  </a:ext>
                </a:extLst>
              </a:tr>
              <a:tr h="122960">
                <a:tc>
                  <a:txBody>
                    <a:bodyPr/>
                    <a:lstStyle/>
                    <a:p>
                      <a:r>
                        <a:rPr lang="en-GB" sz="900"/>
                        <a:t>Poland</a:t>
                      </a:r>
                    </a:p>
                  </a:txBody>
                  <a:tcPr marL="10490" marR="10490" marT="5245" marB="5245" anchor="ctr">
                    <a:lnL>
                      <a:noFill/>
                    </a:lnL>
                    <a:lnR>
                      <a:noFill/>
                    </a:lnR>
                    <a:lnT>
                      <a:noFill/>
                    </a:lnT>
                    <a:lnB>
                      <a:noFill/>
                    </a:lnB>
                  </a:tcPr>
                </a:tc>
                <a:tc>
                  <a:txBody>
                    <a:bodyPr/>
                    <a:lstStyle/>
                    <a:p>
                      <a:r>
                        <a:rPr lang="en-GB" sz="900"/>
                        <a:t>429</a:t>
                      </a:r>
                    </a:p>
                  </a:txBody>
                  <a:tcPr marL="10490" marR="10490" marT="5245" marB="5245" anchor="ctr">
                    <a:lnL>
                      <a:noFill/>
                    </a:lnL>
                    <a:lnR>
                      <a:noFill/>
                    </a:lnR>
                    <a:lnT>
                      <a:noFill/>
                    </a:lnT>
                    <a:lnB>
                      <a:noFill/>
                    </a:lnB>
                  </a:tcPr>
                </a:tc>
                <a:extLst>
                  <a:ext uri="{0D108BD9-81ED-4DB2-BD59-A6C34878D82A}">
                    <a16:rowId xmlns:a16="http://schemas.microsoft.com/office/drawing/2014/main" val="3145071655"/>
                  </a:ext>
                </a:extLst>
              </a:tr>
              <a:tr h="122960">
                <a:tc>
                  <a:txBody>
                    <a:bodyPr/>
                    <a:lstStyle/>
                    <a:p>
                      <a:r>
                        <a:rPr lang="en-GB" sz="900"/>
                        <a:t>Singapore</a:t>
                      </a:r>
                    </a:p>
                  </a:txBody>
                  <a:tcPr marL="10490" marR="10490" marT="5245" marB="5245" anchor="ctr">
                    <a:lnL>
                      <a:noFill/>
                    </a:lnL>
                    <a:lnR>
                      <a:noFill/>
                    </a:lnR>
                    <a:lnT>
                      <a:noFill/>
                    </a:lnT>
                    <a:lnB>
                      <a:noFill/>
                    </a:lnB>
                  </a:tcPr>
                </a:tc>
                <a:tc>
                  <a:txBody>
                    <a:bodyPr/>
                    <a:lstStyle/>
                    <a:p>
                      <a:r>
                        <a:rPr lang="en-GB" sz="900"/>
                        <a:t>310</a:t>
                      </a:r>
                    </a:p>
                  </a:txBody>
                  <a:tcPr marL="10490" marR="10490" marT="5245" marB="5245" anchor="ctr">
                    <a:lnL>
                      <a:noFill/>
                    </a:lnL>
                    <a:lnR>
                      <a:noFill/>
                    </a:lnR>
                    <a:lnT>
                      <a:noFill/>
                    </a:lnT>
                    <a:lnB>
                      <a:noFill/>
                    </a:lnB>
                  </a:tcPr>
                </a:tc>
                <a:extLst>
                  <a:ext uri="{0D108BD9-81ED-4DB2-BD59-A6C34878D82A}">
                    <a16:rowId xmlns:a16="http://schemas.microsoft.com/office/drawing/2014/main" val="300786334"/>
                  </a:ext>
                </a:extLst>
              </a:tr>
              <a:tr h="122960">
                <a:tc>
                  <a:txBody>
                    <a:bodyPr/>
                    <a:lstStyle/>
                    <a:p>
                      <a:r>
                        <a:rPr lang="en-GB" sz="900"/>
                        <a:t>Hong Kong</a:t>
                      </a:r>
                    </a:p>
                  </a:txBody>
                  <a:tcPr marL="10490" marR="10490" marT="5245" marB="5245" anchor="ctr">
                    <a:lnL>
                      <a:noFill/>
                    </a:lnL>
                    <a:lnR>
                      <a:noFill/>
                    </a:lnR>
                    <a:lnT>
                      <a:noFill/>
                    </a:lnT>
                    <a:lnB>
                      <a:noFill/>
                    </a:lnB>
                  </a:tcPr>
                </a:tc>
                <a:tc>
                  <a:txBody>
                    <a:bodyPr/>
                    <a:lstStyle/>
                    <a:p>
                      <a:r>
                        <a:rPr lang="en-GB" sz="900"/>
                        <a:t>276</a:t>
                      </a:r>
                    </a:p>
                  </a:txBody>
                  <a:tcPr marL="10490" marR="10490" marT="5245" marB="5245" anchor="ctr">
                    <a:lnL>
                      <a:noFill/>
                    </a:lnL>
                    <a:lnR>
                      <a:noFill/>
                    </a:lnR>
                    <a:lnT>
                      <a:noFill/>
                    </a:lnT>
                    <a:lnB>
                      <a:noFill/>
                    </a:lnB>
                  </a:tcPr>
                </a:tc>
                <a:extLst>
                  <a:ext uri="{0D108BD9-81ED-4DB2-BD59-A6C34878D82A}">
                    <a16:rowId xmlns:a16="http://schemas.microsoft.com/office/drawing/2014/main" val="3669877654"/>
                  </a:ext>
                </a:extLst>
              </a:tr>
              <a:tr h="122960">
                <a:tc>
                  <a:txBody>
                    <a:bodyPr/>
                    <a:lstStyle/>
                    <a:p>
                      <a:r>
                        <a:rPr lang="en-GB" sz="900"/>
                        <a:t>USA</a:t>
                      </a:r>
                    </a:p>
                  </a:txBody>
                  <a:tcPr marL="10490" marR="10490" marT="5245" marB="5245" anchor="ctr">
                    <a:lnL>
                      <a:noFill/>
                    </a:lnL>
                    <a:lnR>
                      <a:noFill/>
                    </a:lnR>
                    <a:lnT>
                      <a:noFill/>
                    </a:lnT>
                    <a:lnB>
                      <a:noFill/>
                    </a:lnB>
                  </a:tcPr>
                </a:tc>
                <a:tc>
                  <a:txBody>
                    <a:bodyPr/>
                    <a:lstStyle/>
                    <a:p>
                      <a:r>
                        <a:rPr lang="en-GB" sz="900"/>
                        <a:t>266</a:t>
                      </a:r>
                    </a:p>
                  </a:txBody>
                  <a:tcPr marL="10490" marR="10490" marT="5245" marB="5245" anchor="ctr">
                    <a:lnL>
                      <a:noFill/>
                    </a:lnL>
                    <a:lnR>
                      <a:noFill/>
                    </a:lnR>
                    <a:lnT>
                      <a:noFill/>
                    </a:lnT>
                    <a:lnB>
                      <a:noFill/>
                    </a:lnB>
                  </a:tcPr>
                </a:tc>
                <a:extLst>
                  <a:ext uri="{0D108BD9-81ED-4DB2-BD59-A6C34878D82A}">
                    <a16:rowId xmlns:a16="http://schemas.microsoft.com/office/drawing/2014/main" val="1825752160"/>
                  </a:ext>
                </a:extLst>
              </a:tr>
              <a:tr h="122960">
                <a:tc>
                  <a:txBody>
                    <a:bodyPr/>
                    <a:lstStyle/>
                    <a:p>
                      <a:r>
                        <a:rPr lang="en-GB" sz="900"/>
                        <a:t>Canada</a:t>
                      </a:r>
                    </a:p>
                  </a:txBody>
                  <a:tcPr marL="10490" marR="10490" marT="5245" marB="5245" anchor="ctr">
                    <a:lnL>
                      <a:noFill/>
                    </a:lnL>
                    <a:lnR>
                      <a:noFill/>
                    </a:lnR>
                    <a:lnT>
                      <a:noFill/>
                    </a:lnT>
                    <a:lnB>
                      <a:noFill/>
                    </a:lnB>
                  </a:tcPr>
                </a:tc>
                <a:tc>
                  <a:txBody>
                    <a:bodyPr/>
                    <a:lstStyle/>
                    <a:p>
                      <a:r>
                        <a:rPr lang="en-GB" sz="900"/>
                        <a:t>223</a:t>
                      </a:r>
                    </a:p>
                  </a:txBody>
                  <a:tcPr marL="10490" marR="10490" marT="5245" marB="5245" anchor="ctr">
                    <a:lnL>
                      <a:noFill/>
                    </a:lnL>
                    <a:lnR>
                      <a:noFill/>
                    </a:lnR>
                    <a:lnT>
                      <a:noFill/>
                    </a:lnT>
                    <a:lnB>
                      <a:noFill/>
                    </a:lnB>
                  </a:tcPr>
                </a:tc>
                <a:extLst>
                  <a:ext uri="{0D108BD9-81ED-4DB2-BD59-A6C34878D82A}">
                    <a16:rowId xmlns:a16="http://schemas.microsoft.com/office/drawing/2014/main" val="1000797161"/>
                  </a:ext>
                </a:extLst>
              </a:tr>
              <a:tr h="122960">
                <a:tc>
                  <a:txBody>
                    <a:bodyPr/>
                    <a:lstStyle/>
                    <a:p>
                      <a:r>
                        <a:rPr lang="en-GB" sz="900"/>
                        <a:t>Malta</a:t>
                      </a:r>
                    </a:p>
                  </a:txBody>
                  <a:tcPr marL="10490" marR="10490" marT="5245" marB="5245" anchor="ctr">
                    <a:lnL>
                      <a:noFill/>
                    </a:lnL>
                    <a:lnR>
                      <a:noFill/>
                    </a:lnR>
                    <a:lnT>
                      <a:noFill/>
                    </a:lnT>
                    <a:lnB>
                      <a:noFill/>
                    </a:lnB>
                  </a:tcPr>
                </a:tc>
                <a:tc>
                  <a:txBody>
                    <a:bodyPr/>
                    <a:lstStyle/>
                    <a:p>
                      <a:r>
                        <a:rPr lang="en-GB" sz="900"/>
                        <a:t>219</a:t>
                      </a:r>
                    </a:p>
                  </a:txBody>
                  <a:tcPr marL="10490" marR="10490" marT="5245" marB="5245" anchor="ctr">
                    <a:lnL>
                      <a:noFill/>
                    </a:lnL>
                    <a:lnR>
                      <a:noFill/>
                    </a:lnR>
                    <a:lnT>
                      <a:noFill/>
                    </a:lnT>
                    <a:lnB>
                      <a:noFill/>
                    </a:lnB>
                  </a:tcPr>
                </a:tc>
                <a:extLst>
                  <a:ext uri="{0D108BD9-81ED-4DB2-BD59-A6C34878D82A}">
                    <a16:rowId xmlns:a16="http://schemas.microsoft.com/office/drawing/2014/main" val="4285027339"/>
                  </a:ext>
                </a:extLst>
              </a:tr>
              <a:tr h="122960">
                <a:tc>
                  <a:txBody>
                    <a:bodyPr/>
                    <a:lstStyle/>
                    <a:p>
                      <a:r>
                        <a:rPr lang="en-GB" sz="900"/>
                        <a:t>Iceland</a:t>
                      </a:r>
                    </a:p>
                  </a:txBody>
                  <a:tcPr marL="10490" marR="10490" marT="5245" marB="5245" anchor="ctr">
                    <a:lnL>
                      <a:noFill/>
                    </a:lnL>
                    <a:lnR>
                      <a:noFill/>
                    </a:lnR>
                    <a:lnT>
                      <a:noFill/>
                    </a:lnT>
                    <a:lnB>
                      <a:noFill/>
                    </a:lnB>
                  </a:tcPr>
                </a:tc>
                <a:tc>
                  <a:txBody>
                    <a:bodyPr/>
                    <a:lstStyle/>
                    <a:p>
                      <a:r>
                        <a:rPr lang="en-GB" sz="900"/>
                        <a:t>195</a:t>
                      </a:r>
                    </a:p>
                  </a:txBody>
                  <a:tcPr marL="10490" marR="10490" marT="5245" marB="5245" anchor="ctr">
                    <a:lnL>
                      <a:noFill/>
                    </a:lnL>
                    <a:lnR>
                      <a:noFill/>
                    </a:lnR>
                    <a:lnT>
                      <a:noFill/>
                    </a:lnT>
                    <a:lnB>
                      <a:noFill/>
                    </a:lnB>
                  </a:tcPr>
                </a:tc>
                <a:extLst>
                  <a:ext uri="{0D108BD9-81ED-4DB2-BD59-A6C34878D82A}">
                    <a16:rowId xmlns:a16="http://schemas.microsoft.com/office/drawing/2014/main" val="707598367"/>
                  </a:ext>
                </a:extLst>
              </a:tr>
              <a:tr h="122960">
                <a:tc>
                  <a:txBody>
                    <a:bodyPr/>
                    <a:lstStyle/>
                    <a:p>
                      <a:r>
                        <a:rPr lang="en-GB" sz="900"/>
                        <a:t>Lithuania</a:t>
                      </a:r>
                    </a:p>
                  </a:txBody>
                  <a:tcPr marL="10490" marR="10490" marT="5245" marB="5245" anchor="ctr">
                    <a:lnL>
                      <a:noFill/>
                    </a:lnL>
                    <a:lnR>
                      <a:noFill/>
                    </a:lnR>
                    <a:lnT>
                      <a:noFill/>
                    </a:lnT>
                    <a:lnB>
                      <a:noFill/>
                    </a:lnB>
                  </a:tcPr>
                </a:tc>
                <a:tc>
                  <a:txBody>
                    <a:bodyPr/>
                    <a:lstStyle/>
                    <a:p>
                      <a:r>
                        <a:rPr lang="en-GB" sz="900"/>
                        <a:t>189</a:t>
                      </a:r>
                    </a:p>
                  </a:txBody>
                  <a:tcPr marL="10490" marR="10490" marT="5245" marB="5245" anchor="ctr">
                    <a:lnL>
                      <a:noFill/>
                    </a:lnL>
                    <a:lnR>
                      <a:noFill/>
                    </a:lnR>
                    <a:lnT>
                      <a:noFill/>
                    </a:lnT>
                    <a:lnB>
                      <a:noFill/>
                    </a:lnB>
                  </a:tcPr>
                </a:tc>
                <a:extLst>
                  <a:ext uri="{0D108BD9-81ED-4DB2-BD59-A6C34878D82A}">
                    <a16:rowId xmlns:a16="http://schemas.microsoft.com/office/drawing/2014/main" val="2815156148"/>
                  </a:ext>
                </a:extLst>
              </a:tr>
              <a:tr h="122960">
                <a:tc>
                  <a:txBody>
                    <a:bodyPr/>
                    <a:lstStyle/>
                    <a:p>
                      <a:r>
                        <a:rPr lang="en-GB" sz="900"/>
                        <a:t>Israel</a:t>
                      </a:r>
                    </a:p>
                  </a:txBody>
                  <a:tcPr marL="10490" marR="10490" marT="5245" marB="5245" anchor="ctr">
                    <a:lnL>
                      <a:noFill/>
                    </a:lnL>
                    <a:lnR>
                      <a:noFill/>
                    </a:lnR>
                    <a:lnT>
                      <a:noFill/>
                    </a:lnT>
                    <a:lnB>
                      <a:noFill/>
                    </a:lnB>
                  </a:tcPr>
                </a:tc>
                <a:tc>
                  <a:txBody>
                    <a:bodyPr/>
                    <a:lstStyle/>
                    <a:p>
                      <a:r>
                        <a:rPr lang="en-GB" sz="900"/>
                        <a:t>139</a:t>
                      </a:r>
                    </a:p>
                  </a:txBody>
                  <a:tcPr marL="10490" marR="10490" marT="5245" marB="5245" anchor="ctr">
                    <a:lnL>
                      <a:noFill/>
                    </a:lnL>
                    <a:lnR>
                      <a:noFill/>
                    </a:lnR>
                    <a:lnT>
                      <a:noFill/>
                    </a:lnT>
                    <a:lnB>
                      <a:noFill/>
                    </a:lnB>
                  </a:tcPr>
                </a:tc>
                <a:extLst>
                  <a:ext uri="{0D108BD9-81ED-4DB2-BD59-A6C34878D82A}">
                    <a16:rowId xmlns:a16="http://schemas.microsoft.com/office/drawing/2014/main" val="527019291"/>
                  </a:ext>
                </a:extLst>
              </a:tr>
              <a:tr h="122960">
                <a:tc>
                  <a:txBody>
                    <a:bodyPr/>
                    <a:lstStyle/>
                    <a:p>
                      <a:r>
                        <a:rPr lang="en-GB" sz="900"/>
                        <a:t>Bahrain</a:t>
                      </a:r>
                    </a:p>
                  </a:txBody>
                  <a:tcPr marL="10490" marR="10490" marT="5245" marB="5245" anchor="ctr">
                    <a:lnL>
                      <a:noFill/>
                    </a:lnL>
                    <a:lnR>
                      <a:noFill/>
                    </a:lnR>
                    <a:lnT>
                      <a:noFill/>
                    </a:lnT>
                    <a:lnB>
                      <a:noFill/>
                    </a:lnB>
                  </a:tcPr>
                </a:tc>
                <a:tc>
                  <a:txBody>
                    <a:bodyPr/>
                    <a:lstStyle/>
                    <a:p>
                      <a:r>
                        <a:rPr lang="en-GB" sz="900"/>
                        <a:t>126</a:t>
                      </a:r>
                    </a:p>
                  </a:txBody>
                  <a:tcPr marL="10490" marR="10490" marT="5245" marB="5245" anchor="ctr">
                    <a:lnL>
                      <a:noFill/>
                    </a:lnL>
                    <a:lnR>
                      <a:noFill/>
                    </a:lnR>
                    <a:lnT>
                      <a:noFill/>
                    </a:lnT>
                    <a:lnB>
                      <a:noFill/>
                    </a:lnB>
                  </a:tcPr>
                </a:tc>
                <a:extLst>
                  <a:ext uri="{0D108BD9-81ED-4DB2-BD59-A6C34878D82A}">
                    <a16:rowId xmlns:a16="http://schemas.microsoft.com/office/drawing/2014/main" val="2405069186"/>
                  </a:ext>
                </a:extLst>
              </a:tr>
              <a:tr h="122960">
                <a:tc>
                  <a:txBody>
                    <a:bodyPr/>
                    <a:lstStyle/>
                    <a:p>
                      <a:r>
                        <a:rPr lang="en-GB" sz="900"/>
                        <a:t>RSA</a:t>
                      </a:r>
                    </a:p>
                  </a:txBody>
                  <a:tcPr marL="10490" marR="10490" marT="5245" marB="5245" anchor="ctr">
                    <a:lnL>
                      <a:noFill/>
                    </a:lnL>
                    <a:lnR>
                      <a:noFill/>
                    </a:lnR>
                    <a:lnT>
                      <a:noFill/>
                    </a:lnT>
                    <a:lnB>
                      <a:noFill/>
                    </a:lnB>
                  </a:tcPr>
                </a:tc>
                <a:tc>
                  <a:txBody>
                    <a:bodyPr/>
                    <a:lstStyle/>
                    <a:p>
                      <a:r>
                        <a:rPr lang="en-GB" sz="900"/>
                        <a:t>111</a:t>
                      </a:r>
                    </a:p>
                  </a:txBody>
                  <a:tcPr marL="10490" marR="10490" marT="5245" marB="5245" anchor="ctr">
                    <a:lnL>
                      <a:noFill/>
                    </a:lnL>
                    <a:lnR>
                      <a:noFill/>
                    </a:lnR>
                    <a:lnT>
                      <a:noFill/>
                    </a:lnT>
                    <a:lnB>
                      <a:noFill/>
                    </a:lnB>
                  </a:tcPr>
                </a:tc>
                <a:extLst>
                  <a:ext uri="{0D108BD9-81ED-4DB2-BD59-A6C34878D82A}">
                    <a16:rowId xmlns:a16="http://schemas.microsoft.com/office/drawing/2014/main" val="1088904294"/>
                  </a:ext>
                </a:extLst>
              </a:tr>
              <a:tr h="122960">
                <a:tc>
                  <a:txBody>
                    <a:bodyPr/>
                    <a:lstStyle/>
                    <a:p>
                      <a:r>
                        <a:rPr lang="en-GB" sz="900"/>
                        <a:t>Brazil</a:t>
                      </a:r>
                    </a:p>
                  </a:txBody>
                  <a:tcPr marL="10490" marR="10490" marT="5245" marB="5245" anchor="ctr">
                    <a:lnL>
                      <a:noFill/>
                    </a:lnL>
                    <a:lnR>
                      <a:noFill/>
                    </a:lnR>
                    <a:lnT>
                      <a:noFill/>
                    </a:lnT>
                    <a:lnB>
                      <a:noFill/>
                    </a:lnB>
                  </a:tcPr>
                </a:tc>
                <a:tc>
                  <a:txBody>
                    <a:bodyPr/>
                    <a:lstStyle/>
                    <a:p>
                      <a:r>
                        <a:rPr lang="en-GB" sz="900"/>
                        <a:t>94</a:t>
                      </a:r>
                    </a:p>
                  </a:txBody>
                  <a:tcPr marL="10490" marR="10490" marT="5245" marB="5245" anchor="ctr">
                    <a:lnL>
                      <a:noFill/>
                    </a:lnL>
                    <a:lnR>
                      <a:noFill/>
                    </a:lnR>
                    <a:lnT>
                      <a:noFill/>
                    </a:lnT>
                    <a:lnB>
                      <a:noFill/>
                    </a:lnB>
                  </a:tcPr>
                </a:tc>
                <a:extLst>
                  <a:ext uri="{0D108BD9-81ED-4DB2-BD59-A6C34878D82A}">
                    <a16:rowId xmlns:a16="http://schemas.microsoft.com/office/drawing/2014/main" val="3653919563"/>
                  </a:ext>
                </a:extLst>
              </a:tr>
              <a:tr h="122960">
                <a:tc>
                  <a:txBody>
                    <a:bodyPr/>
                    <a:lstStyle/>
                    <a:p>
                      <a:r>
                        <a:rPr lang="en-GB" sz="900"/>
                        <a:t>Thailand</a:t>
                      </a:r>
                    </a:p>
                  </a:txBody>
                  <a:tcPr marL="10490" marR="10490" marT="5245" marB="5245" anchor="ctr">
                    <a:lnL>
                      <a:noFill/>
                    </a:lnL>
                    <a:lnR>
                      <a:noFill/>
                    </a:lnR>
                    <a:lnT>
                      <a:noFill/>
                    </a:lnT>
                    <a:lnB>
                      <a:noFill/>
                    </a:lnB>
                  </a:tcPr>
                </a:tc>
                <a:tc>
                  <a:txBody>
                    <a:bodyPr/>
                    <a:lstStyle/>
                    <a:p>
                      <a:r>
                        <a:rPr lang="en-GB" sz="900"/>
                        <a:t>76</a:t>
                      </a:r>
                    </a:p>
                  </a:txBody>
                  <a:tcPr marL="10490" marR="10490" marT="5245" marB="5245" anchor="ctr">
                    <a:lnL>
                      <a:noFill/>
                    </a:lnL>
                    <a:lnR>
                      <a:noFill/>
                    </a:lnR>
                    <a:lnT>
                      <a:noFill/>
                    </a:lnT>
                    <a:lnB>
                      <a:noFill/>
                    </a:lnB>
                  </a:tcPr>
                </a:tc>
                <a:extLst>
                  <a:ext uri="{0D108BD9-81ED-4DB2-BD59-A6C34878D82A}">
                    <a16:rowId xmlns:a16="http://schemas.microsoft.com/office/drawing/2014/main" val="4112903656"/>
                  </a:ext>
                </a:extLst>
              </a:tr>
              <a:tr h="122960">
                <a:tc>
                  <a:txBody>
                    <a:bodyPr/>
                    <a:lstStyle/>
                    <a:p>
                      <a:r>
                        <a:rPr lang="en-GB" sz="900"/>
                        <a:t>Korea</a:t>
                      </a:r>
                    </a:p>
                  </a:txBody>
                  <a:tcPr marL="10490" marR="10490" marT="5245" marB="5245" anchor="ctr">
                    <a:lnL>
                      <a:noFill/>
                    </a:lnL>
                    <a:lnR>
                      <a:noFill/>
                    </a:lnR>
                    <a:lnT>
                      <a:noFill/>
                    </a:lnT>
                    <a:lnB>
                      <a:noFill/>
                    </a:lnB>
                  </a:tcPr>
                </a:tc>
                <a:tc>
                  <a:txBody>
                    <a:bodyPr/>
                    <a:lstStyle/>
                    <a:p>
                      <a:r>
                        <a:rPr lang="en-GB" sz="900"/>
                        <a:t>63</a:t>
                      </a:r>
                    </a:p>
                  </a:txBody>
                  <a:tcPr marL="10490" marR="10490" marT="5245" marB="5245" anchor="ctr">
                    <a:lnL>
                      <a:noFill/>
                    </a:lnL>
                    <a:lnR>
                      <a:noFill/>
                    </a:lnR>
                    <a:lnT>
                      <a:noFill/>
                    </a:lnT>
                    <a:lnB>
                      <a:noFill/>
                    </a:lnB>
                  </a:tcPr>
                </a:tc>
                <a:extLst>
                  <a:ext uri="{0D108BD9-81ED-4DB2-BD59-A6C34878D82A}">
                    <a16:rowId xmlns:a16="http://schemas.microsoft.com/office/drawing/2014/main" val="2635564702"/>
                  </a:ext>
                </a:extLst>
              </a:tr>
              <a:tr h="122960">
                <a:tc>
                  <a:txBody>
                    <a:bodyPr/>
                    <a:lstStyle/>
                    <a:p>
                      <a:r>
                        <a:rPr lang="en-GB" sz="900"/>
                        <a:t>European Community</a:t>
                      </a:r>
                    </a:p>
                  </a:txBody>
                  <a:tcPr marL="10490" marR="10490" marT="5245" marB="5245" anchor="ctr">
                    <a:lnL>
                      <a:noFill/>
                    </a:lnL>
                    <a:lnR>
                      <a:noFill/>
                    </a:lnR>
                    <a:lnT>
                      <a:noFill/>
                    </a:lnT>
                    <a:lnB>
                      <a:noFill/>
                    </a:lnB>
                  </a:tcPr>
                </a:tc>
                <a:tc>
                  <a:txBody>
                    <a:bodyPr/>
                    <a:lstStyle/>
                    <a:p>
                      <a:r>
                        <a:rPr lang="en-GB" sz="900"/>
                        <a:t>61</a:t>
                      </a:r>
                    </a:p>
                  </a:txBody>
                  <a:tcPr marL="10490" marR="10490" marT="5245" marB="5245" anchor="ctr">
                    <a:lnL>
                      <a:noFill/>
                    </a:lnL>
                    <a:lnR>
                      <a:noFill/>
                    </a:lnR>
                    <a:lnT>
                      <a:noFill/>
                    </a:lnT>
                    <a:lnB>
                      <a:noFill/>
                    </a:lnB>
                  </a:tcPr>
                </a:tc>
                <a:extLst>
                  <a:ext uri="{0D108BD9-81ED-4DB2-BD59-A6C34878D82A}">
                    <a16:rowId xmlns:a16="http://schemas.microsoft.com/office/drawing/2014/main" val="2782955068"/>
                  </a:ext>
                </a:extLst>
              </a:tr>
              <a:tr h="122960">
                <a:tc>
                  <a:txBody>
                    <a:bodyPr/>
                    <a:lstStyle/>
                    <a:p>
                      <a:r>
                        <a:rPr lang="en-GB" sz="900"/>
                        <a:t>Lebanon</a:t>
                      </a:r>
                    </a:p>
                  </a:txBody>
                  <a:tcPr marL="10490" marR="10490" marT="5245" marB="5245" anchor="ctr">
                    <a:lnL>
                      <a:noFill/>
                    </a:lnL>
                    <a:lnR>
                      <a:noFill/>
                    </a:lnR>
                    <a:lnT>
                      <a:noFill/>
                    </a:lnT>
                    <a:lnB>
                      <a:noFill/>
                    </a:lnB>
                  </a:tcPr>
                </a:tc>
                <a:tc>
                  <a:txBody>
                    <a:bodyPr/>
                    <a:lstStyle/>
                    <a:p>
                      <a:r>
                        <a:rPr lang="en-GB" sz="900"/>
                        <a:t>58</a:t>
                      </a:r>
                    </a:p>
                  </a:txBody>
                  <a:tcPr marL="10490" marR="10490" marT="5245" marB="5245" anchor="ctr">
                    <a:lnL>
                      <a:noFill/>
                    </a:lnL>
                    <a:lnR>
                      <a:noFill/>
                    </a:lnR>
                    <a:lnT>
                      <a:noFill/>
                    </a:lnT>
                    <a:lnB>
                      <a:noFill/>
                    </a:lnB>
                  </a:tcPr>
                </a:tc>
                <a:extLst>
                  <a:ext uri="{0D108BD9-81ED-4DB2-BD59-A6C34878D82A}">
                    <a16:rowId xmlns:a16="http://schemas.microsoft.com/office/drawing/2014/main" val="4282299504"/>
                  </a:ext>
                </a:extLst>
              </a:tr>
              <a:tr h="122960">
                <a:tc>
                  <a:txBody>
                    <a:bodyPr/>
                    <a:lstStyle/>
                    <a:p>
                      <a:r>
                        <a:rPr lang="en-GB" sz="900"/>
                        <a:t>West Indies</a:t>
                      </a:r>
                    </a:p>
                  </a:txBody>
                  <a:tcPr marL="10490" marR="10490" marT="5245" marB="5245" anchor="ctr">
                    <a:lnL>
                      <a:noFill/>
                    </a:lnL>
                    <a:lnR>
                      <a:noFill/>
                    </a:lnR>
                    <a:lnT>
                      <a:noFill/>
                    </a:lnT>
                    <a:lnB>
                      <a:noFill/>
                    </a:lnB>
                  </a:tcPr>
                </a:tc>
                <a:tc>
                  <a:txBody>
                    <a:bodyPr/>
                    <a:lstStyle/>
                    <a:p>
                      <a:r>
                        <a:rPr lang="en-GB" sz="900"/>
                        <a:t>54</a:t>
                      </a:r>
                    </a:p>
                  </a:txBody>
                  <a:tcPr marL="10490" marR="10490" marT="5245" marB="5245" anchor="ctr">
                    <a:lnL>
                      <a:noFill/>
                    </a:lnL>
                    <a:lnR>
                      <a:noFill/>
                    </a:lnR>
                    <a:lnT>
                      <a:noFill/>
                    </a:lnT>
                    <a:lnB>
                      <a:noFill/>
                    </a:lnB>
                  </a:tcPr>
                </a:tc>
                <a:extLst>
                  <a:ext uri="{0D108BD9-81ED-4DB2-BD59-A6C34878D82A}">
                    <a16:rowId xmlns:a16="http://schemas.microsoft.com/office/drawing/2014/main" val="2459170170"/>
                  </a:ext>
                </a:extLst>
              </a:tr>
              <a:tr h="122960">
                <a:tc>
                  <a:txBody>
                    <a:bodyPr/>
                    <a:lstStyle/>
                    <a:p>
                      <a:r>
                        <a:rPr lang="en-GB" sz="900"/>
                        <a:t>Bermuda</a:t>
                      </a:r>
                    </a:p>
                  </a:txBody>
                  <a:tcPr marL="10490" marR="10490" marT="5245" marB="5245" anchor="ctr">
                    <a:lnL>
                      <a:noFill/>
                    </a:lnL>
                    <a:lnR>
                      <a:noFill/>
                    </a:lnR>
                    <a:lnT>
                      <a:noFill/>
                    </a:lnT>
                    <a:lnB>
                      <a:noFill/>
                    </a:lnB>
                  </a:tcPr>
                </a:tc>
                <a:tc>
                  <a:txBody>
                    <a:bodyPr/>
                    <a:lstStyle/>
                    <a:p>
                      <a:r>
                        <a:rPr lang="en-GB" sz="900"/>
                        <a:t>34</a:t>
                      </a:r>
                    </a:p>
                  </a:txBody>
                  <a:tcPr marL="10490" marR="10490" marT="5245" marB="5245" anchor="ctr">
                    <a:lnL>
                      <a:noFill/>
                    </a:lnL>
                    <a:lnR>
                      <a:noFill/>
                    </a:lnR>
                    <a:lnT>
                      <a:noFill/>
                    </a:lnT>
                    <a:lnB>
                      <a:noFill/>
                    </a:lnB>
                  </a:tcPr>
                </a:tc>
                <a:extLst>
                  <a:ext uri="{0D108BD9-81ED-4DB2-BD59-A6C34878D82A}">
                    <a16:rowId xmlns:a16="http://schemas.microsoft.com/office/drawing/2014/main" val="2884661421"/>
                  </a:ext>
                </a:extLst>
              </a:tr>
              <a:tr h="122960">
                <a:tc>
                  <a:txBody>
                    <a:bodyPr/>
                    <a:lstStyle/>
                    <a:p>
                      <a:r>
                        <a:rPr lang="en-GB" sz="900"/>
                        <a:t>Nigeria</a:t>
                      </a:r>
                    </a:p>
                  </a:txBody>
                  <a:tcPr marL="10490" marR="10490" marT="5245" marB="5245" anchor="ctr">
                    <a:lnL>
                      <a:noFill/>
                    </a:lnL>
                    <a:lnR>
                      <a:noFill/>
                    </a:lnR>
                    <a:lnT>
                      <a:noFill/>
                    </a:lnT>
                    <a:lnB>
                      <a:noFill/>
                    </a:lnB>
                  </a:tcPr>
                </a:tc>
                <a:tc>
                  <a:txBody>
                    <a:bodyPr/>
                    <a:lstStyle/>
                    <a:p>
                      <a:r>
                        <a:rPr lang="en-GB" sz="900"/>
                        <a:t>32</a:t>
                      </a:r>
                    </a:p>
                  </a:txBody>
                  <a:tcPr marL="10490" marR="10490" marT="5245" marB="5245" anchor="ctr">
                    <a:lnL>
                      <a:noFill/>
                    </a:lnL>
                    <a:lnR>
                      <a:noFill/>
                    </a:lnR>
                    <a:lnT>
                      <a:noFill/>
                    </a:lnT>
                    <a:lnB>
                      <a:noFill/>
                    </a:lnB>
                  </a:tcPr>
                </a:tc>
                <a:extLst>
                  <a:ext uri="{0D108BD9-81ED-4DB2-BD59-A6C34878D82A}">
                    <a16:rowId xmlns:a16="http://schemas.microsoft.com/office/drawing/2014/main" val="3592305429"/>
                  </a:ext>
                </a:extLst>
              </a:tr>
              <a:tr h="122960">
                <a:tc>
                  <a:txBody>
                    <a:bodyPr/>
                    <a:lstStyle/>
                    <a:p>
                      <a:r>
                        <a:rPr lang="en-GB" sz="900"/>
                        <a:t>Czech Republic</a:t>
                      </a:r>
                    </a:p>
                  </a:txBody>
                  <a:tcPr marL="10490" marR="10490" marT="5245" marB="5245" anchor="ctr">
                    <a:lnL>
                      <a:noFill/>
                    </a:lnL>
                    <a:lnR>
                      <a:noFill/>
                    </a:lnR>
                    <a:lnT>
                      <a:noFill/>
                    </a:lnT>
                    <a:lnB>
                      <a:noFill/>
                    </a:lnB>
                  </a:tcPr>
                </a:tc>
                <a:tc>
                  <a:txBody>
                    <a:bodyPr/>
                    <a:lstStyle/>
                    <a:p>
                      <a:r>
                        <a:rPr lang="en-GB" sz="900"/>
                        <a:t>17</a:t>
                      </a:r>
                    </a:p>
                  </a:txBody>
                  <a:tcPr marL="10490" marR="10490" marT="5245" marB="5245" anchor="ctr">
                    <a:lnL>
                      <a:noFill/>
                    </a:lnL>
                    <a:lnR>
                      <a:noFill/>
                    </a:lnR>
                    <a:lnT>
                      <a:noFill/>
                    </a:lnT>
                    <a:lnB>
                      <a:noFill/>
                    </a:lnB>
                  </a:tcPr>
                </a:tc>
                <a:extLst>
                  <a:ext uri="{0D108BD9-81ED-4DB2-BD59-A6C34878D82A}">
                    <a16:rowId xmlns:a16="http://schemas.microsoft.com/office/drawing/2014/main" val="3278904242"/>
                  </a:ext>
                </a:extLst>
              </a:tr>
              <a:tr h="122960">
                <a:tc>
                  <a:txBody>
                    <a:bodyPr/>
                    <a:lstStyle/>
                    <a:p>
                      <a:r>
                        <a:rPr lang="en-GB" sz="900"/>
                        <a:t>Saudi Arabia</a:t>
                      </a:r>
                    </a:p>
                  </a:txBody>
                  <a:tcPr marL="10490" marR="10490" marT="5245" marB="5245" anchor="ctr">
                    <a:lnL>
                      <a:noFill/>
                    </a:lnL>
                    <a:lnR>
                      <a:noFill/>
                    </a:lnR>
                    <a:lnT>
                      <a:noFill/>
                    </a:lnT>
                    <a:lnB>
                      <a:noFill/>
                    </a:lnB>
                  </a:tcPr>
                </a:tc>
                <a:tc>
                  <a:txBody>
                    <a:bodyPr/>
                    <a:lstStyle/>
                    <a:p>
                      <a:r>
                        <a:rPr lang="en-GB" sz="900" dirty="0"/>
                        <a:t>10</a:t>
                      </a:r>
                    </a:p>
                  </a:txBody>
                  <a:tcPr marL="10490" marR="10490" marT="5245" marB="5245" anchor="ctr">
                    <a:lnL>
                      <a:noFill/>
                    </a:lnL>
                    <a:lnR>
                      <a:noFill/>
                    </a:lnR>
                    <a:lnT>
                      <a:noFill/>
                    </a:lnT>
                    <a:lnB>
                      <a:noFill/>
                    </a:lnB>
                  </a:tcPr>
                </a:tc>
                <a:extLst>
                  <a:ext uri="{0D108BD9-81ED-4DB2-BD59-A6C34878D82A}">
                    <a16:rowId xmlns:a16="http://schemas.microsoft.com/office/drawing/2014/main" val="4229292875"/>
                  </a:ext>
                </a:extLst>
              </a:tr>
            </a:tbl>
          </a:graphicData>
        </a:graphic>
      </p:graphicFrame>
    </p:spTree>
    <p:extLst>
      <p:ext uri="{BB962C8B-B14F-4D97-AF65-F5344CB8AC3E}">
        <p14:creationId xmlns:p14="http://schemas.microsoft.com/office/powerpoint/2010/main" val="215546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3AE7-8979-5040-B63C-286214375805}"/>
              </a:ext>
            </a:extLst>
          </p:cNvPr>
          <p:cNvSpPr>
            <a:spLocks noGrp="1"/>
          </p:cNvSpPr>
          <p:nvPr>
            <p:ph type="title"/>
          </p:nvPr>
        </p:nvSpPr>
        <p:spPr/>
        <p:txBody>
          <a:bodyPr>
            <a:normAutofit/>
          </a:bodyPr>
          <a:lstStyle/>
          <a:p>
            <a:r>
              <a:rPr lang="en-US" dirty="0"/>
              <a:t>contents</a:t>
            </a:r>
          </a:p>
        </p:txBody>
      </p:sp>
      <p:sp>
        <p:nvSpPr>
          <p:cNvPr id="3" name="Content Placeholder 2">
            <a:extLst>
              <a:ext uri="{FF2B5EF4-FFF2-40B4-BE49-F238E27FC236}">
                <a16:creationId xmlns:a16="http://schemas.microsoft.com/office/drawing/2014/main" id="{40DEFFC1-9D06-C14E-BE80-F6254033A258}"/>
              </a:ext>
            </a:extLst>
          </p:cNvPr>
          <p:cNvSpPr>
            <a:spLocks noGrp="1"/>
          </p:cNvSpPr>
          <p:nvPr>
            <p:ph idx="1"/>
          </p:nvPr>
        </p:nvSpPr>
        <p:spPr/>
        <p:txBody>
          <a:bodyPr/>
          <a:lstStyle/>
          <a:p>
            <a:r>
              <a:rPr lang="en-US" dirty="0"/>
              <a:t>1. A) Assimilate the business scenario</a:t>
            </a:r>
          </a:p>
          <a:p>
            <a:r>
              <a:rPr lang="en-US" dirty="0"/>
              <a:t>1.B) Articulate testable hypotheses</a:t>
            </a:r>
          </a:p>
          <a:p>
            <a:r>
              <a:rPr lang="en-US" dirty="0"/>
              <a:t>2. State the ideal data to address the business opportunity and clarify the rationale for needing specific data</a:t>
            </a:r>
          </a:p>
          <a:p>
            <a:r>
              <a:rPr lang="en-US" dirty="0"/>
              <a:t>3. Create a Python script to extract relevant data from multiple data sources, automating the process of data ingestion</a:t>
            </a:r>
          </a:p>
          <a:p>
            <a:r>
              <a:rPr lang="en-US" dirty="0"/>
              <a:t>4. </a:t>
            </a:r>
            <a:r>
              <a:rPr lang="en-GB" dirty="0"/>
              <a:t>Investigate the relationship between the relevant data, the target and the business metric. </a:t>
            </a:r>
            <a:r>
              <a:rPr lang="en-US" dirty="0"/>
              <a:t>A)-H)</a:t>
            </a:r>
          </a:p>
          <a:p>
            <a:endParaRPr lang="en-US" dirty="0"/>
          </a:p>
        </p:txBody>
      </p:sp>
    </p:spTree>
    <p:extLst>
      <p:ext uri="{BB962C8B-B14F-4D97-AF65-F5344CB8AC3E}">
        <p14:creationId xmlns:p14="http://schemas.microsoft.com/office/powerpoint/2010/main" val="1216014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A50FE-7B4B-B84C-8EF3-22E9804A2445}"/>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4.h) top 50 price transactions</a:t>
            </a:r>
          </a:p>
        </p:txBody>
      </p:sp>
      <p:sp>
        <p:nvSpPr>
          <p:cNvPr id="3" name="Content Placeholder 2">
            <a:extLst>
              <a:ext uri="{FF2B5EF4-FFF2-40B4-BE49-F238E27FC236}">
                <a16:creationId xmlns:a16="http://schemas.microsoft.com/office/drawing/2014/main" id="{E0AC7407-9D4D-B049-8FF8-A9D68E727F84}"/>
              </a:ext>
            </a:extLst>
          </p:cNvPr>
          <p:cNvSpPr>
            <a:spLocks noGrp="1"/>
          </p:cNvSpPr>
          <p:nvPr>
            <p:ph idx="1"/>
          </p:nvPr>
        </p:nvSpPr>
        <p:spPr>
          <a:xfrm>
            <a:off x="643468" y="2638044"/>
            <a:ext cx="3363974" cy="3415622"/>
          </a:xfrm>
        </p:spPr>
        <p:txBody>
          <a:bodyPr>
            <a:normAutofit fontScale="77500" lnSpcReduction="20000"/>
          </a:bodyPr>
          <a:lstStyle/>
          <a:p>
            <a:r>
              <a:rPr lang="en-US" dirty="0">
                <a:solidFill>
                  <a:schemeClr val="bg1"/>
                </a:solidFill>
              </a:rPr>
              <a:t>Following price investigations, transactions were sorted by price, cut from the top 50 , and investigated further.</a:t>
            </a:r>
          </a:p>
          <a:p>
            <a:r>
              <a:rPr lang="en-US" dirty="0">
                <a:solidFill>
                  <a:srgbClr val="00B0F0"/>
                </a:solidFill>
              </a:rPr>
              <a:t>Takeaways:</a:t>
            </a:r>
          </a:p>
          <a:p>
            <a:r>
              <a:rPr lang="en-US" dirty="0">
                <a:solidFill>
                  <a:srgbClr val="00B0F0"/>
                </a:solidFill>
              </a:rPr>
              <a:t>All transactions come from the UK, except some from Norway on 16 March 2018</a:t>
            </a:r>
          </a:p>
          <a:p>
            <a:r>
              <a:rPr lang="en-US" dirty="0">
                <a:solidFill>
                  <a:srgbClr val="00B0F0"/>
                </a:solidFill>
              </a:rPr>
              <a:t>Stream ids are 'M', 'AMAZONFEE', 'POST' and there is one large transaction 'BANK CHARGES’</a:t>
            </a:r>
          </a:p>
          <a:p>
            <a:r>
              <a:rPr lang="en-US" dirty="0">
                <a:solidFill>
                  <a:srgbClr val="00B0F0"/>
                </a:solidFill>
              </a:rPr>
              <a:t>These transactions are dispersed across the population dataset time window 2017-2019</a:t>
            </a:r>
            <a:r>
              <a:rPr lang="en-US" u="sng" dirty="0">
                <a:solidFill>
                  <a:srgbClr val="00B0F0"/>
                </a:solidFill>
              </a:rPr>
              <a:t>, showing that high volume transactions occur across all months</a:t>
            </a:r>
          </a:p>
        </p:txBody>
      </p:sp>
      <p:pic>
        <p:nvPicPr>
          <p:cNvPr id="7" name="Picture 6" descr="Table&#10;&#10;Description automatically generated">
            <a:extLst>
              <a:ext uri="{FF2B5EF4-FFF2-40B4-BE49-F238E27FC236}">
                <a16:creationId xmlns:a16="http://schemas.microsoft.com/office/drawing/2014/main" id="{DF86BC8E-D1BC-E845-8E4F-956F8519A247}"/>
              </a:ext>
            </a:extLst>
          </p:cNvPr>
          <p:cNvPicPr>
            <a:picLocks noChangeAspect="1"/>
          </p:cNvPicPr>
          <p:nvPr/>
        </p:nvPicPr>
        <p:blipFill>
          <a:blip r:embed="rId2"/>
          <a:stretch>
            <a:fillRect/>
          </a:stretch>
        </p:blipFill>
        <p:spPr>
          <a:xfrm>
            <a:off x="5614988" y="61897"/>
            <a:ext cx="5933544" cy="6747225"/>
          </a:xfrm>
          <a:prstGeom prst="rect">
            <a:avLst/>
          </a:prstGeom>
        </p:spPr>
      </p:pic>
    </p:spTree>
    <p:extLst>
      <p:ext uri="{BB962C8B-B14F-4D97-AF65-F5344CB8AC3E}">
        <p14:creationId xmlns:p14="http://schemas.microsoft.com/office/powerpoint/2010/main" val="665937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156B-2147-E245-8A0B-C899BF54647C}"/>
              </a:ext>
            </a:extLst>
          </p:cNvPr>
          <p:cNvSpPr>
            <a:spLocks noGrp="1"/>
          </p:cNvSpPr>
          <p:nvPr>
            <p:ph type="title"/>
          </p:nvPr>
        </p:nvSpPr>
        <p:spPr/>
        <p:txBody>
          <a:bodyPr>
            <a:normAutofit fontScale="90000"/>
          </a:bodyPr>
          <a:lstStyle/>
          <a:p>
            <a:r>
              <a:rPr lang="en-US" dirty="0"/>
              <a:t>1.a) </a:t>
            </a:r>
            <a:r>
              <a:rPr lang="en-GB" dirty="0"/>
              <a:t>Assimilate the business </a:t>
            </a:r>
            <a:r>
              <a:rPr lang="en-GB" dirty="0" err="1"/>
              <a:t>scenariO</a:t>
            </a:r>
            <a:br>
              <a:rPr lang="en-GB" dirty="0"/>
            </a:br>
            <a:endParaRPr lang="en-US" dirty="0"/>
          </a:p>
        </p:txBody>
      </p:sp>
      <p:sp>
        <p:nvSpPr>
          <p:cNvPr id="3" name="Content Placeholder 2">
            <a:extLst>
              <a:ext uri="{FF2B5EF4-FFF2-40B4-BE49-F238E27FC236}">
                <a16:creationId xmlns:a16="http://schemas.microsoft.com/office/drawing/2014/main" id="{53A389BB-B66F-084A-AB4D-8AF044A5AA62}"/>
              </a:ext>
            </a:extLst>
          </p:cNvPr>
          <p:cNvSpPr>
            <a:spLocks noGrp="1"/>
          </p:cNvSpPr>
          <p:nvPr>
            <p:ph idx="1"/>
          </p:nvPr>
        </p:nvSpPr>
        <p:spPr/>
        <p:txBody>
          <a:bodyPr>
            <a:normAutofit fontScale="77500" lnSpcReduction="20000"/>
          </a:bodyPr>
          <a:lstStyle/>
          <a:p>
            <a:r>
              <a:rPr lang="en-US" dirty="0" err="1"/>
              <a:t>AAVAiL</a:t>
            </a:r>
            <a:r>
              <a:rPr lang="en-US" dirty="0"/>
              <a:t> customers outside the US have been subscribing to </a:t>
            </a:r>
            <a:r>
              <a:rPr lang="en-US" dirty="0" err="1"/>
              <a:t>AAVAiL</a:t>
            </a:r>
            <a:r>
              <a:rPr lang="en-US" dirty="0"/>
              <a:t> services ‘a la carte’ e.g. which is different to the way they have been doing so before.</a:t>
            </a:r>
          </a:p>
          <a:p>
            <a:r>
              <a:rPr lang="en-US" dirty="0"/>
              <a:t>This has created ~ 2 years of transactional data across a few 1000 customers.</a:t>
            </a:r>
          </a:p>
          <a:p>
            <a:r>
              <a:rPr lang="en-US" dirty="0"/>
              <a:t>These customers are dispersed across 38 different countries, and the transactional data comes in batch format, 1 JSON file per month.</a:t>
            </a:r>
          </a:p>
          <a:p>
            <a:r>
              <a:rPr lang="en-US" dirty="0" err="1"/>
              <a:t>AAVAiL</a:t>
            </a:r>
            <a:r>
              <a:rPr lang="en-US" dirty="0"/>
              <a:t> product managers have found it difficult to predict monthly revenue.</a:t>
            </a:r>
          </a:p>
          <a:p>
            <a:r>
              <a:rPr lang="en-US" dirty="0"/>
              <a:t>Through a Design Thinking </a:t>
            </a:r>
            <a:r>
              <a:rPr lang="en-US" dirty="0" err="1"/>
              <a:t>programme</a:t>
            </a:r>
            <a:r>
              <a:rPr lang="en-US" dirty="0"/>
              <a:t>, a decision was made to start a new project to develop a machine learning model to project revenue for 10 of the 38 countries.</a:t>
            </a:r>
          </a:p>
          <a:p>
            <a:r>
              <a:rPr lang="en-US" dirty="0"/>
              <a:t>Product Manager expectations of the model are that it will save time over the existing revenue projections process, and that model outputs will be more accurate than outputs resulting from the existing process.</a:t>
            </a:r>
          </a:p>
          <a:p>
            <a:r>
              <a:rPr lang="en-US" dirty="0"/>
              <a:t>The possible positive business impacts are that the model will enable </a:t>
            </a:r>
            <a:r>
              <a:rPr lang="en-US" dirty="0" err="1"/>
              <a:t>AAVAiL</a:t>
            </a:r>
            <a:r>
              <a:rPr lang="en-US" dirty="0"/>
              <a:t> to </a:t>
            </a:r>
            <a:r>
              <a:rPr lang="en-US" dirty="0" err="1"/>
              <a:t>stabilise</a:t>
            </a:r>
            <a:r>
              <a:rPr lang="en-US" dirty="0"/>
              <a:t> counts of staff members, and will generate a ‘ripple effect’ drawn from budget projections.</a:t>
            </a:r>
          </a:p>
        </p:txBody>
      </p:sp>
    </p:spTree>
    <p:extLst>
      <p:ext uri="{BB962C8B-B14F-4D97-AF65-F5344CB8AC3E}">
        <p14:creationId xmlns:p14="http://schemas.microsoft.com/office/powerpoint/2010/main" val="13936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5F64367-9171-455F-9283-AC21BC55A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EC603A95-5798-4F9F-80E4-CF53F30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877" y="1121561"/>
            <a:ext cx="9930384"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2D0E6BFD-B4BB-6B41-9B2B-AF589B9901CD}"/>
              </a:ext>
            </a:extLst>
          </p:cNvPr>
          <p:cNvSpPr>
            <a:spLocks noGrp="1"/>
          </p:cNvSpPr>
          <p:nvPr>
            <p:ph type="title"/>
          </p:nvPr>
        </p:nvSpPr>
        <p:spPr>
          <a:xfrm>
            <a:off x="1792287" y="1327499"/>
            <a:ext cx="8624887" cy="927328"/>
          </a:xfrm>
          <a:noFill/>
          <a:ln>
            <a:noFill/>
          </a:ln>
        </p:spPr>
        <p:txBody>
          <a:bodyPr>
            <a:normAutofit/>
          </a:bodyPr>
          <a:lstStyle/>
          <a:p>
            <a:r>
              <a:rPr lang="en-GB" dirty="0"/>
              <a:t>1.b) articulate testable hypotheses.</a:t>
            </a:r>
            <a:endParaRPr lang="en-US" dirty="0">
              <a:solidFill>
                <a:schemeClr val="tx1">
                  <a:lumMod val="75000"/>
                  <a:lumOff val="25000"/>
                </a:schemeClr>
              </a:solidFill>
            </a:endParaRPr>
          </a:p>
        </p:txBody>
      </p:sp>
      <p:sp>
        <p:nvSpPr>
          <p:cNvPr id="21" name="Rectangle 20">
            <a:extLst>
              <a:ext uri="{FF2B5EF4-FFF2-40B4-BE49-F238E27FC236}">
                <a16:creationId xmlns:a16="http://schemas.microsoft.com/office/drawing/2014/main" id="{884F012D-6CD6-46AF-A834-6B0CA9300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5200" y="958898"/>
            <a:ext cx="10259738" cy="493390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Content Placeholder 3">
            <a:extLst>
              <a:ext uri="{FF2B5EF4-FFF2-40B4-BE49-F238E27FC236}">
                <a16:creationId xmlns:a16="http://schemas.microsoft.com/office/drawing/2014/main" id="{90DAD4B4-5008-C541-9F17-61DB6105D67A}"/>
              </a:ext>
            </a:extLst>
          </p:cNvPr>
          <p:cNvGraphicFramePr>
            <a:graphicFrameLocks noGrp="1"/>
          </p:cNvGraphicFramePr>
          <p:nvPr>
            <p:ph idx="1"/>
            <p:extLst>
              <p:ext uri="{D42A27DB-BD31-4B8C-83A1-F6EECF244321}">
                <p14:modId xmlns:p14="http://schemas.microsoft.com/office/powerpoint/2010/main" val="2923225936"/>
              </p:ext>
            </p:extLst>
          </p:nvPr>
        </p:nvGraphicFramePr>
        <p:xfrm>
          <a:off x="1225551" y="2159000"/>
          <a:ext cx="9501188" cy="3922657"/>
        </p:xfrm>
        <a:graphic>
          <a:graphicData uri="http://schemas.openxmlformats.org/drawingml/2006/table">
            <a:tbl>
              <a:tblPr firstRow="1" firstCol="1" bandRow="1">
                <a:tableStyleId>{E929F9F4-4A8F-4326-A1B4-22849713DDAB}</a:tableStyleId>
              </a:tblPr>
              <a:tblGrid>
                <a:gridCol w="1865608">
                  <a:extLst>
                    <a:ext uri="{9D8B030D-6E8A-4147-A177-3AD203B41FA5}">
                      <a16:colId xmlns:a16="http://schemas.microsoft.com/office/drawing/2014/main" val="1122335417"/>
                    </a:ext>
                  </a:extLst>
                </a:gridCol>
                <a:gridCol w="1851392">
                  <a:extLst>
                    <a:ext uri="{9D8B030D-6E8A-4147-A177-3AD203B41FA5}">
                      <a16:colId xmlns:a16="http://schemas.microsoft.com/office/drawing/2014/main" val="3344235593"/>
                    </a:ext>
                  </a:extLst>
                </a:gridCol>
                <a:gridCol w="2813946">
                  <a:extLst>
                    <a:ext uri="{9D8B030D-6E8A-4147-A177-3AD203B41FA5}">
                      <a16:colId xmlns:a16="http://schemas.microsoft.com/office/drawing/2014/main" val="1332358591"/>
                    </a:ext>
                  </a:extLst>
                </a:gridCol>
                <a:gridCol w="2970242">
                  <a:extLst>
                    <a:ext uri="{9D8B030D-6E8A-4147-A177-3AD203B41FA5}">
                      <a16:colId xmlns:a16="http://schemas.microsoft.com/office/drawing/2014/main" val="572803438"/>
                    </a:ext>
                  </a:extLst>
                </a:gridCol>
              </a:tblGrid>
              <a:tr h="143137">
                <a:tc>
                  <a:txBody>
                    <a:bodyPr/>
                    <a:lstStyle/>
                    <a:p>
                      <a:r>
                        <a:rPr lang="en-GB" sz="900">
                          <a:effectLst/>
                        </a:rPr>
                        <a:t>Business Question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Hypothesis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Ideal Data needed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900">
                          <a:effectLst/>
                        </a:rPr>
                        <a:t>Data Descriptions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900595349"/>
                  </a:ext>
                </a:extLst>
              </a:tr>
              <a:tr h="1782332">
                <a:tc>
                  <a:txBody>
                    <a:bodyPr/>
                    <a:lstStyle/>
                    <a:p>
                      <a:r>
                        <a:rPr lang="en-GB" sz="800" b="0">
                          <a:effectLst/>
                        </a:rPr>
                        <a:t>Does use of the new model save </a:t>
                      </a:r>
                      <a:r>
                        <a:rPr lang="en-GB" sz="800" b="0" err="1">
                          <a:effectLst/>
                        </a:rPr>
                        <a:t>AAVAiL</a:t>
                      </a:r>
                      <a:r>
                        <a:rPr lang="en-GB" sz="800" b="0">
                          <a:effectLst/>
                        </a:rPr>
                        <a:t> Product Managers time when projecting future revenue?</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Use of the new model to generate a revenue projections is faster than use of the existing revenue projections process</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2 tables containing the below rows and columns, for pre- new model (existing process) and post-new model</a:t>
                      </a:r>
                    </a:p>
                    <a:p>
                      <a:endParaRPr lang="en-GB" sz="800" b="0" dirty="0">
                        <a:effectLst/>
                      </a:endParaRPr>
                    </a:p>
                    <a:p>
                      <a:r>
                        <a:rPr lang="en-GB" sz="800" b="0" dirty="0">
                          <a:effectLst/>
                        </a:rPr>
                        <a:t>Rows:</a:t>
                      </a:r>
                    </a:p>
                    <a:p>
                      <a:r>
                        <a:rPr lang="en-GB" sz="800" b="0" dirty="0">
                          <a:effectLst/>
                        </a:rPr>
                        <a:t>A single revenue projection made by an </a:t>
                      </a:r>
                      <a:r>
                        <a:rPr lang="en-GB" sz="800" b="0" dirty="0" err="1">
                          <a:effectLst/>
                        </a:rPr>
                        <a:t>AAVAiL</a:t>
                      </a:r>
                      <a:r>
                        <a:rPr lang="en-GB" sz="800" b="0" dirty="0">
                          <a:effectLst/>
                        </a:rPr>
                        <a:t> Product Manager</a:t>
                      </a:r>
                    </a:p>
                    <a:p>
                      <a:endParaRPr lang="en-GB" sz="800" b="0" dirty="0">
                        <a:effectLst/>
                      </a:endParaRPr>
                    </a:p>
                    <a:p>
                      <a:r>
                        <a:rPr lang="en-GB" sz="800" b="0" dirty="0">
                          <a:effectLst/>
                        </a:rPr>
                        <a:t>Columns:</a:t>
                      </a:r>
                    </a:p>
                    <a:p>
                      <a:r>
                        <a:rPr lang="en-GB" sz="800" b="0" dirty="0">
                          <a:effectLst/>
                        </a:rPr>
                        <a:t>Projection id</a:t>
                      </a:r>
                    </a:p>
                    <a:p>
                      <a:r>
                        <a:rPr lang="en-GB" sz="800" b="0" dirty="0">
                          <a:effectLst/>
                        </a:rPr>
                        <a:t>Date/Time of projection</a:t>
                      </a:r>
                    </a:p>
                    <a:p>
                      <a:r>
                        <a:rPr lang="en-GB" sz="800" b="0" dirty="0">
                          <a:effectLst/>
                        </a:rPr>
                        <a:t>Product Manager ID/Name</a:t>
                      </a:r>
                    </a:p>
                    <a:p>
                      <a:r>
                        <a:rPr lang="en-GB" sz="800" b="0" dirty="0">
                          <a:effectLst/>
                        </a:rPr>
                        <a:t>Month of projection</a:t>
                      </a:r>
                    </a:p>
                    <a:p>
                      <a:r>
                        <a:rPr lang="en-GB" sz="800" b="0" dirty="0">
                          <a:effectLst/>
                        </a:rPr>
                        <a:t>Country of projection</a:t>
                      </a:r>
                    </a:p>
                    <a:p>
                      <a:r>
                        <a:rPr lang="en-GB" sz="800" b="0" dirty="0">
                          <a:effectLst/>
                        </a:rPr>
                        <a:t>Model version</a:t>
                      </a:r>
                    </a:p>
                    <a:p>
                      <a:r>
                        <a:rPr lang="en-GB" sz="800" b="0" dirty="0">
                          <a:effectLst/>
                        </a:rPr>
                        <a:t>Model output/revenue projection(s)</a:t>
                      </a:r>
                    </a:p>
                    <a:p>
                      <a:r>
                        <a:rPr lang="en-GB" sz="800" b="0" dirty="0">
                          <a:effectLst/>
                        </a:rPr>
                        <a:t>Time to execute projection</a:t>
                      </a:r>
                    </a:p>
                  </a:txBody>
                  <a:tcPr marL="36718" marR="36718" marT="0" marB="0"/>
                </a:tc>
                <a:tc>
                  <a:txBody>
                    <a:bodyPr/>
                    <a:lstStyle/>
                    <a:p>
                      <a:r>
                        <a:rPr lang="en-GB" sz="800" b="0" dirty="0">
                          <a:effectLst/>
                        </a:rPr>
                        <a:t> Projection id – uniquely identifies a projection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Date/Time of projection – when the projection was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Product Manager ID/Name – uniquely identifies a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Month of projection - month which the projection is for</a:t>
                      </a:r>
                    </a:p>
                    <a:p>
                      <a:r>
                        <a:rPr lang="en-GB" sz="800" b="0" dirty="0">
                          <a:effectLst/>
                        </a:rPr>
                        <a:t>Country of projection – country which the projection is for</a:t>
                      </a:r>
                    </a:p>
                    <a:p>
                      <a:r>
                        <a:rPr lang="en-GB" sz="800" b="0" dirty="0">
                          <a:effectLst/>
                        </a:rPr>
                        <a:t>Model version – version of model for which the projections was derived from</a:t>
                      </a:r>
                    </a:p>
                    <a:p>
                      <a:r>
                        <a:rPr lang="en-GB" sz="800" b="0" dirty="0">
                          <a:effectLst/>
                        </a:rPr>
                        <a:t>Model output/revenue projection(s) -  output of the model</a:t>
                      </a:r>
                    </a:p>
                    <a:p>
                      <a:r>
                        <a:rPr lang="en-GB" sz="800" b="0" dirty="0">
                          <a:effectLst/>
                        </a:rPr>
                        <a:t>Time to execute projection – How long it took the user to execute the projection</a:t>
                      </a:r>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579729182"/>
                  </a:ext>
                </a:extLst>
              </a:tr>
              <a:tr h="1782332">
                <a:tc>
                  <a:txBody>
                    <a:bodyPr/>
                    <a:lstStyle/>
                    <a:p>
                      <a:r>
                        <a:rPr lang="en-GB" sz="800" b="0">
                          <a:effectLst/>
                        </a:rPr>
                        <a:t>Does the new model enable </a:t>
                      </a:r>
                      <a:r>
                        <a:rPr lang="en-GB" sz="800" b="0" err="1">
                          <a:effectLst/>
                        </a:rPr>
                        <a:t>AAVAiL</a:t>
                      </a:r>
                      <a:r>
                        <a:rPr lang="en-GB" sz="800" b="0">
                          <a:effectLst/>
                        </a:rPr>
                        <a:t> Product Managers to more accurately project revenue?</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a:effectLst/>
                        </a:rPr>
                        <a:t>The new model projects more accurate revenue predictions than the predictions of the existing revenue projections process</a:t>
                      </a:r>
                      <a:endParaRPr lang="en-GB" sz="800" b="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2 tables containing the below rows and columns, for pre- new model (existing process) and post-new model</a:t>
                      </a:r>
                    </a:p>
                    <a:p>
                      <a:endParaRPr lang="en-GB" sz="800" b="0" dirty="0">
                        <a:effectLst/>
                      </a:endParaRPr>
                    </a:p>
                    <a:p>
                      <a:r>
                        <a:rPr lang="en-GB" sz="800" b="0" dirty="0">
                          <a:effectLst/>
                        </a:rPr>
                        <a:t>Rows:</a:t>
                      </a:r>
                    </a:p>
                    <a:p>
                      <a:r>
                        <a:rPr lang="en-GB" sz="800" b="0" dirty="0">
                          <a:effectLst/>
                        </a:rPr>
                        <a:t>A single revenue projection made by an </a:t>
                      </a:r>
                      <a:r>
                        <a:rPr lang="en-GB" sz="800" b="0" dirty="0" err="1">
                          <a:effectLst/>
                        </a:rPr>
                        <a:t>AAVAiL</a:t>
                      </a:r>
                      <a:r>
                        <a:rPr lang="en-GB" sz="800" b="0" dirty="0">
                          <a:effectLst/>
                        </a:rPr>
                        <a:t> Product Manager</a:t>
                      </a:r>
                    </a:p>
                    <a:p>
                      <a:endParaRPr lang="en-GB" sz="800" b="0" dirty="0">
                        <a:effectLst/>
                      </a:endParaRPr>
                    </a:p>
                    <a:p>
                      <a:r>
                        <a:rPr lang="en-GB" sz="800" b="0" dirty="0">
                          <a:effectLst/>
                        </a:rPr>
                        <a:t>Columns:</a:t>
                      </a:r>
                    </a:p>
                    <a:p>
                      <a:r>
                        <a:rPr lang="en-GB" sz="800" b="0" dirty="0">
                          <a:effectLst/>
                        </a:rPr>
                        <a:t>Projection id</a:t>
                      </a:r>
                    </a:p>
                    <a:p>
                      <a:r>
                        <a:rPr lang="en-GB" sz="800" b="0" dirty="0">
                          <a:effectLst/>
                        </a:rPr>
                        <a:t>Date/time of projection</a:t>
                      </a:r>
                    </a:p>
                    <a:p>
                      <a:r>
                        <a:rPr lang="en-GB" sz="800" b="0" dirty="0">
                          <a:effectLst/>
                        </a:rPr>
                        <a:t>Product Manager ID/Name</a:t>
                      </a:r>
                    </a:p>
                    <a:p>
                      <a:r>
                        <a:rPr lang="en-GB" sz="800" b="0" dirty="0">
                          <a:effectLst/>
                        </a:rPr>
                        <a:t>Month which the projection is for</a:t>
                      </a:r>
                    </a:p>
                    <a:p>
                      <a:r>
                        <a:rPr lang="en-GB" sz="800" b="0" dirty="0">
                          <a:effectLst/>
                        </a:rPr>
                        <a:t>Country for which the projection is for</a:t>
                      </a:r>
                    </a:p>
                    <a:p>
                      <a:r>
                        <a:rPr lang="en-GB" sz="800" b="0" dirty="0">
                          <a:effectLst/>
                        </a:rPr>
                        <a:t>Model version</a:t>
                      </a:r>
                    </a:p>
                    <a:p>
                      <a:r>
                        <a:rPr lang="en-GB" sz="800" b="0" dirty="0">
                          <a:effectLst/>
                        </a:rPr>
                        <a:t>Model output/revenue projection(s)</a:t>
                      </a:r>
                    </a:p>
                    <a:p>
                      <a:r>
                        <a:rPr lang="en-GB" sz="800" b="0" dirty="0">
                          <a:effectLst/>
                        </a:rPr>
                        <a:t>Actual revenue</a:t>
                      </a:r>
                    </a:p>
                    <a:p>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tc>
                  <a:txBody>
                    <a:bodyPr/>
                    <a:lstStyle/>
                    <a:p>
                      <a:r>
                        <a:rPr lang="en-GB" sz="800" b="0" dirty="0">
                          <a:effectLst/>
                        </a:rPr>
                        <a:t>See above row for existing descriptions</a:t>
                      </a:r>
                    </a:p>
                    <a:p>
                      <a:endParaRPr lang="en-GB" sz="800" b="0" dirty="0">
                        <a:effectLst/>
                      </a:endParaRPr>
                    </a:p>
                    <a:p>
                      <a:endParaRPr lang="en-GB" sz="800"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dirty="0">
                          <a:effectLst/>
                        </a:rPr>
                        <a:t>Actual revenue – actual revenue for the month and country</a:t>
                      </a:r>
                    </a:p>
                    <a:p>
                      <a:endParaRPr lang="en-GB" sz="800" b="0" dirty="0">
                        <a:effectLst/>
                        <a:latin typeface="Calibri" panose="020F0502020204030204" pitchFamily="34" charset="0"/>
                        <a:ea typeface="Calibri" panose="020F0502020204030204" pitchFamily="34" charset="0"/>
                        <a:cs typeface="Times New Roman" panose="02020603050405020304" pitchFamily="18" charset="0"/>
                      </a:endParaRPr>
                    </a:p>
                  </a:txBody>
                  <a:tcPr marL="36718" marR="36718" marT="0" marB="0"/>
                </a:tc>
                <a:extLst>
                  <a:ext uri="{0D108BD9-81ED-4DB2-BD59-A6C34878D82A}">
                    <a16:rowId xmlns:a16="http://schemas.microsoft.com/office/drawing/2014/main" val="2406378645"/>
                  </a:ext>
                </a:extLst>
              </a:tr>
            </a:tbl>
          </a:graphicData>
        </a:graphic>
      </p:graphicFrame>
    </p:spTree>
    <p:extLst>
      <p:ext uri="{BB962C8B-B14F-4D97-AF65-F5344CB8AC3E}">
        <p14:creationId xmlns:p14="http://schemas.microsoft.com/office/powerpoint/2010/main" val="346208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CC06-29E7-5C41-BB00-CBE844139868}"/>
              </a:ext>
            </a:extLst>
          </p:cNvPr>
          <p:cNvSpPr>
            <a:spLocks noGrp="1"/>
          </p:cNvSpPr>
          <p:nvPr>
            <p:ph type="title"/>
          </p:nvPr>
        </p:nvSpPr>
        <p:spPr/>
        <p:txBody>
          <a:bodyPr>
            <a:normAutofit fontScale="90000"/>
          </a:bodyPr>
          <a:lstStyle/>
          <a:p>
            <a:r>
              <a:rPr lang="en-GB" sz="2200" dirty="0"/>
              <a:t>2. State the ideal data to address the business opportunity and clarify the rationale for needing specific data.</a:t>
            </a:r>
            <a:br>
              <a:rPr lang="en-GB" dirty="0"/>
            </a:br>
            <a:endParaRPr lang="en-US" dirty="0"/>
          </a:p>
        </p:txBody>
      </p:sp>
      <p:sp>
        <p:nvSpPr>
          <p:cNvPr id="3" name="Content Placeholder 2">
            <a:extLst>
              <a:ext uri="{FF2B5EF4-FFF2-40B4-BE49-F238E27FC236}">
                <a16:creationId xmlns:a16="http://schemas.microsoft.com/office/drawing/2014/main" id="{4FE7BEA3-B7AB-1143-B2DE-4C09B8E63AFB}"/>
              </a:ext>
            </a:extLst>
          </p:cNvPr>
          <p:cNvSpPr>
            <a:spLocks noGrp="1"/>
          </p:cNvSpPr>
          <p:nvPr>
            <p:ph idx="1"/>
          </p:nvPr>
        </p:nvSpPr>
        <p:spPr/>
        <p:txBody>
          <a:bodyPr>
            <a:normAutofit fontScale="92500" lnSpcReduction="20000"/>
          </a:bodyPr>
          <a:lstStyle/>
          <a:p>
            <a:r>
              <a:rPr lang="en-US" dirty="0"/>
              <a:t>Without seeing the data, is what I would assume would be sufficient to address the business opportunity:</a:t>
            </a:r>
          </a:p>
          <a:p>
            <a:r>
              <a:rPr lang="en-US" dirty="0"/>
              <a:t>Type of data – flat file (CSV/XLSX </a:t>
            </a:r>
            <a:r>
              <a:rPr lang="en-US" dirty="0" err="1"/>
              <a:t>etc</a:t>
            </a:r>
            <a:r>
              <a:rPr lang="en-US" dirty="0"/>
              <a:t>) with the following columns:</a:t>
            </a:r>
          </a:p>
          <a:p>
            <a:endParaRPr lang="en-US" dirty="0"/>
          </a:p>
          <a:p>
            <a:r>
              <a:rPr lang="en-GB" dirty="0"/>
              <a:t>Country – required given revenue is to be predicted for a country</a:t>
            </a:r>
          </a:p>
          <a:p>
            <a:r>
              <a:rPr lang="en-GB" dirty="0"/>
              <a:t>(at a minimum) Month – required given revenue is to be predicted for a future  monthly period</a:t>
            </a:r>
          </a:p>
          <a:p>
            <a:r>
              <a:rPr lang="en-GB" dirty="0"/>
              <a:t>(better) Day – would give more granularity than month</a:t>
            </a:r>
          </a:p>
          <a:p>
            <a:r>
              <a:rPr lang="en-GB" dirty="0"/>
              <a:t>Revenue accrued in the timeframe – this is the target variable to predict, so required</a:t>
            </a:r>
          </a:p>
          <a:p>
            <a:endParaRPr lang="en-US" dirty="0"/>
          </a:p>
        </p:txBody>
      </p:sp>
    </p:spTree>
    <p:extLst>
      <p:ext uri="{BB962C8B-B14F-4D97-AF65-F5344CB8AC3E}">
        <p14:creationId xmlns:p14="http://schemas.microsoft.com/office/powerpoint/2010/main" val="219743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2832-6C7C-B746-85ED-5B2B05C84030}"/>
              </a:ext>
            </a:extLst>
          </p:cNvPr>
          <p:cNvSpPr>
            <a:spLocks noGrp="1"/>
          </p:cNvSpPr>
          <p:nvPr>
            <p:ph type="title"/>
          </p:nvPr>
        </p:nvSpPr>
        <p:spPr/>
        <p:txBody>
          <a:bodyPr>
            <a:noAutofit/>
          </a:bodyPr>
          <a:lstStyle/>
          <a:p>
            <a:r>
              <a:rPr lang="en-GB" sz="2000" dirty="0"/>
              <a:t>3. Create a python script to extract relevant data from multiple data sources, automating the process of data ingestion.</a:t>
            </a:r>
            <a:br>
              <a:rPr lang="en-GB" sz="2000" dirty="0"/>
            </a:br>
            <a:endParaRPr lang="en-US" sz="2000" dirty="0"/>
          </a:p>
        </p:txBody>
      </p:sp>
      <p:sp>
        <p:nvSpPr>
          <p:cNvPr id="3" name="Content Placeholder 2">
            <a:extLst>
              <a:ext uri="{FF2B5EF4-FFF2-40B4-BE49-F238E27FC236}">
                <a16:creationId xmlns:a16="http://schemas.microsoft.com/office/drawing/2014/main" id="{0DCCB24C-7520-2949-8DAC-DA53413AE5E2}"/>
              </a:ext>
            </a:extLst>
          </p:cNvPr>
          <p:cNvSpPr>
            <a:spLocks noGrp="1"/>
          </p:cNvSpPr>
          <p:nvPr>
            <p:ph idx="1"/>
          </p:nvPr>
        </p:nvSpPr>
        <p:spPr/>
        <p:txBody>
          <a:bodyPr/>
          <a:lstStyle/>
          <a:p>
            <a:r>
              <a:rPr lang="en-US" dirty="0"/>
              <a:t>See </a:t>
            </a:r>
            <a:r>
              <a:rPr lang="en-US" dirty="0" err="1"/>
              <a:t>github</a:t>
            </a:r>
            <a:r>
              <a:rPr lang="en-US" dirty="0"/>
              <a:t> repository for data-</a:t>
            </a:r>
            <a:r>
              <a:rPr lang="en-US" dirty="0" err="1"/>
              <a:t>ingestor.py</a:t>
            </a:r>
            <a:r>
              <a:rPr lang="en-US" dirty="0"/>
              <a:t> script</a:t>
            </a:r>
          </a:p>
          <a:p>
            <a:r>
              <a:rPr lang="en-US" dirty="0" err="1"/>
              <a:t>Psuedo</a:t>
            </a:r>
            <a:r>
              <a:rPr lang="en-US" dirty="0"/>
              <a:t> code:</a:t>
            </a:r>
          </a:p>
          <a:p>
            <a:r>
              <a:rPr lang="en-US" dirty="0"/>
              <a:t>For each json file in the current directory</a:t>
            </a:r>
          </a:p>
          <a:p>
            <a:pPr lvl="1"/>
            <a:r>
              <a:rPr lang="en-US" dirty="0"/>
              <a:t>Read the file into a pandas </a:t>
            </a:r>
            <a:r>
              <a:rPr lang="en-US" dirty="0" err="1"/>
              <a:t>dataframe</a:t>
            </a:r>
            <a:endParaRPr lang="en-US" dirty="0"/>
          </a:p>
          <a:p>
            <a:pPr lvl="1"/>
            <a:r>
              <a:rPr lang="en-US" dirty="0"/>
              <a:t>Combine </a:t>
            </a:r>
            <a:r>
              <a:rPr lang="en-US" dirty="0" err="1"/>
              <a:t>dataframes</a:t>
            </a:r>
            <a:r>
              <a:rPr lang="en-US" dirty="0"/>
              <a:t> into one</a:t>
            </a:r>
          </a:p>
          <a:p>
            <a:pPr lvl="1"/>
            <a:r>
              <a:rPr lang="en-US" dirty="0"/>
              <a:t>Fill </a:t>
            </a:r>
            <a:r>
              <a:rPr lang="en-US" dirty="0" err="1"/>
              <a:t>NaN</a:t>
            </a:r>
            <a:r>
              <a:rPr lang="en-US" dirty="0"/>
              <a:t> values from duplicate columns e.g. </a:t>
            </a:r>
            <a:r>
              <a:rPr lang="en-US" dirty="0" err="1"/>
              <a:t>times_viewed</a:t>
            </a:r>
            <a:r>
              <a:rPr lang="en-US" dirty="0"/>
              <a:t> vs </a:t>
            </a:r>
            <a:r>
              <a:rPr lang="en-US" dirty="0" err="1"/>
              <a:t>TimesViewed</a:t>
            </a:r>
            <a:endParaRPr lang="en-US" dirty="0"/>
          </a:p>
          <a:p>
            <a:pPr lvl="1"/>
            <a:r>
              <a:rPr lang="en-US" dirty="0"/>
              <a:t>Check </a:t>
            </a:r>
            <a:r>
              <a:rPr lang="en-US" dirty="0" err="1"/>
              <a:t>NaN</a:t>
            </a:r>
            <a:r>
              <a:rPr lang="en-US" dirty="0"/>
              <a:t> values are filled – if so, drop duplicate columns</a:t>
            </a:r>
          </a:p>
          <a:p>
            <a:pPr lvl="1"/>
            <a:r>
              <a:rPr lang="en-US" dirty="0"/>
              <a:t>Save </a:t>
            </a:r>
            <a:r>
              <a:rPr lang="en-US" dirty="0" err="1"/>
              <a:t>dataframe</a:t>
            </a:r>
            <a:r>
              <a:rPr lang="en-US" dirty="0"/>
              <a:t> as csv file</a:t>
            </a:r>
          </a:p>
        </p:txBody>
      </p:sp>
    </p:spTree>
    <p:extLst>
      <p:ext uri="{BB962C8B-B14F-4D97-AF65-F5344CB8AC3E}">
        <p14:creationId xmlns:p14="http://schemas.microsoft.com/office/powerpoint/2010/main" val="2023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F290-57A2-FB44-8C1A-729D0387A65D}"/>
              </a:ext>
            </a:extLst>
          </p:cNvPr>
          <p:cNvSpPr>
            <a:spLocks noGrp="1"/>
          </p:cNvSpPr>
          <p:nvPr>
            <p:ph type="title"/>
          </p:nvPr>
        </p:nvSpPr>
        <p:spPr/>
        <p:txBody>
          <a:bodyPr>
            <a:noAutofit/>
          </a:bodyPr>
          <a:lstStyle/>
          <a:p>
            <a:r>
              <a:rPr lang="en-US" sz="2000" dirty="0"/>
              <a:t>4. </a:t>
            </a:r>
            <a:r>
              <a:rPr lang="en-GB" sz="2000" dirty="0"/>
              <a:t>Investigate the relationship between the relevant data, the target and the business metric.</a:t>
            </a:r>
            <a:br>
              <a:rPr lang="en-GB" sz="2000" dirty="0"/>
            </a:br>
            <a:endParaRPr lang="en-US" sz="2000" dirty="0"/>
          </a:p>
        </p:txBody>
      </p:sp>
      <p:sp>
        <p:nvSpPr>
          <p:cNvPr id="3" name="Content Placeholder 2">
            <a:extLst>
              <a:ext uri="{FF2B5EF4-FFF2-40B4-BE49-F238E27FC236}">
                <a16:creationId xmlns:a16="http://schemas.microsoft.com/office/drawing/2014/main" id="{85FEA762-7E01-E445-8FB3-87E98CA838D6}"/>
              </a:ext>
            </a:extLst>
          </p:cNvPr>
          <p:cNvSpPr>
            <a:spLocks noGrp="1"/>
          </p:cNvSpPr>
          <p:nvPr>
            <p:ph idx="1"/>
          </p:nvPr>
        </p:nvSpPr>
        <p:spPr/>
        <p:txBody>
          <a:bodyPr/>
          <a:lstStyle/>
          <a:p>
            <a:r>
              <a:rPr lang="en-US" dirty="0"/>
              <a:t>In GitHub:</a:t>
            </a:r>
          </a:p>
          <a:p>
            <a:r>
              <a:rPr lang="en-US" dirty="0"/>
              <a:t>See the ‘EDA’ </a:t>
            </a:r>
            <a:r>
              <a:rPr lang="en-US" dirty="0" err="1"/>
              <a:t>Jupyter</a:t>
            </a:r>
            <a:r>
              <a:rPr lang="en-US" dirty="0"/>
              <a:t> Notebook</a:t>
            </a:r>
          </a:p>
          <a:p>
            <a:r>
              <a:rPr lang="en-US" dirty="0"/>
              <a:t>See the ‘EDA-gallery’ folder for </a:t>
            </a:r>
            <a:r>
              <a:rPr lang="en-US" dirty="0" err="1"/>
              <a:t>visualisations</a:t>
            </a:r>
            <a:r>
              <a:rPr lang="en-US" dirty="0"/>
              <a:t> and other outputs</a:t>
            </a:r>
          </a:p>
          <a:p>
            <a:endParaRPr lang="en-US" dirty="0"/>
          </a:p>
          <a:p>
            <a:r>
              <a:rPr lang="en-US" dirty="0"/>
              <a:t>The following slides contain a description of what was done in each stage of Exploratory Data Analysis, and contain analyses of the </a:t>
            </a:r>
            <a:r>
              <a:rPr lang="en-US" dirty="0" err="1"/>
              <a:t>visualisations</a:t>
            </a:r>
            <a:r>
              <a:rPr lang="en-US" dirty="0"/>
              <a:t> and </a:t>
            </a:r>
            <a:r>
              <a:rPr lang="en-US" dirty="0">
                <a:solidFill>
                  <a:srgbClr val="00B0F0"/>
                </a:solidFill>
              </a:rPr>
              <a:t>takeaways in blue </a:t>
            </a:r>
            <a:r>
              <a:rPr lang="en-US" dirty="0">
                <a:solidFill>
                  <a:srgbClr val="FFFF00"/>
                </a:solidFill>
              </a:rPr>
              <a:t>or yellow </a:t>
            </a:r>
            <a:r>
              <a:rPr lang="en-US" dirty="0"/>
              <a:t>for </a:t>
            </a:r>
            <a:r>
              <a:rPr lang="en-US" dirty="0" err="1"/>
              <a:t>AAVAiL</a:t>
            </a:r>
            <a:r>
              <a:rPr lang="en-US" dirty="0"/>
              <a:t> stakeholders to consider</a:t>
            </a:r>
          </a:p>
        </p:txBody>
      </p:sp>
    </p:spTree>
    <p:extLst>
      <p:ext uri="{BB962C8B-B14F-4D97-AF65-F5344CB8AC3E}">
        <p14:creationId xmlns:p14="http://schemas.microsoft.com/office/powerpoint/2010/main" val="384273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DA39-49C6-F549-A272-95203EF7EDD7}"/>
              </a:ext>
            </a:extLst>
          </p:cNvPr>
          <p:cNvSpPr>
            <a:spLocks noGrp="1"/>
          </p:cNvSpPr>
          <p:nvPr>
            <p:ph type="title"/>
          </p:nvPr>
        </p:nvSpPr>
        <p:spPr/>
        <p:txBody>
          <a:bodyPr/>
          <a:lstStyle/>
          <a:p>
            <a:r>
              <a:rPr lang="en-US" dirty="0"/>
              <a:t>4.a) – column manipulations</a:t>
            </a:r>
          </a:p>
        </p:txBody>
      </p:sp>
      <p:sp>
        <p:nvSpPr>
          <p:cNvPr id="3" name="Content Placeholder 2">
            <a:extLst>
              <a:ext uri="{FF2B5EF4-FFF2-40B4-BE49-F238E27FC236}">
                <a16:creationId xmlns:a16="http://schemas.microsoft.com/office/drawing/2014/main" id="{E8FAD146-F2E9-594B-AE3C-47D9FA6D86FC}"/>
              </a:ext>
            </a:extLst>
          </p:cNvPr>
          <p:cNvSpPr>
            <a:spLocks noGrp="1"/>
          </p:cNvSpPr>
          <p:nvPr>
            <p:ph idx="1"/>
          </p:nvPr>
        </p:nvSpPr>
        <p:spPr>
          <a:xfrm>
            <a:off x="2231136" y="2638044"/>
            <a:ext cx="7729728" cy="4042674"/>
          </a:xfrm>
        </p:spPr>
        <p:txBody>
          <a:bodyPr>
            <a:normAutofit fontScale="92500" lnSpcReduction="10000"/>
          </a:bodyPr>
          <a:lstStyle/>
          <a:p>
            <a:r>
              <a:rPr lang="en-US" dirty="0"/>
              <a:t>The following EDA was done following data ingestion and aggregation of the monthly .json files provided into a single </a:t>
            </a:r>
            <a:r>
              <a:rPr lang="en-US" i="1" dirty="0" err="1"/>
              <a:t>transactions.csv</a:t>
            </a:r>
            <a:r>
              <a:rPr lang="en-US" i="1" dirty="0"/>
              <a:t> </a:t>
            </a:r>
            <a:r>
              <a:rPr lang="en-US" dirty="0"/>
              <a:t>file.</a:t>
            </a:r>
          </a:p>
          <a:p>
            <a:r>
              <a:rPr lang="en-US" dirty="0"/>
              <a:t>Some of the data types initially created by pandas package were not optimal for further analysis, so the following data type and column manipulations were applied:</a:t>
            </a:r>
          </a:p>
          <a:p>
            <a:r>
              <a:rPr lang="en-US" dirty="0"/>
              <a:t>Country: object to category</a:t>
            </a:r>
          </a:p>
          <a:p>
            <a:r>
              <a:rPr lang="en-US" dirty="0" err="1"/>
              <a:t>Stream_id</a:t>
            </a:r>
            <a:r>
              <a:rPr lang="en-US" dirty="0"/>
              <a:t>: object to category</a:t>
            </a:r>
          </a:p>
          <a:p>
            <a:r>
              <a:rPr lang="en-US" dirty="0" err="1"/>
              <a:t>Customer_id</a:t>
            </a:r>
            <a:r>
              <a:rPr lang="en-US" dirty="0"/>
              <a:t>: float to category</a:t>
            </a:r>
          </a:p>
          <a:p>
            <a:r>
              <a:rPr lang="en-US" dirty="0"/>
              <a:t>Invoice: object to category</a:t>
            </a:r>
          </a:p>
          <a:p>
            <a:r>
              <a:rPr lang="en-US" dirty="0" err="1"/>
              <a:t>Unamed</a:t>
            </a:r>
            <a:r>
              <a:rPr lang="en-US" dirty="0"/>
              <a:t>: 0: dropped/deleted as this was not useful</a:t>
            </a:r>
          </a:p>
          <a:p>
            <a:r>
              <a:rPr lang="en-US" b="1" dirty="0"/>
              <a:t>Date: a new column derived from day, year, and month</a:t>
            </a:r>
          </a:p>
          <a:p>
            <a:r>
              <a:rPr lang="en-US" b="1" dirty="0"/>
              <a:t>Year-month: a new column derived from year, and month to help with monthly aggregation of the target column price</a:t>
            </a:r>
          </a:p>
        </p:txBody>
      </p:sp>
    </p:spTree>
    <p:extLst>
      <p:ext uri="{BB962C8B-B14F-4D97-AF65-F5344CB8AC3E}">
        <p14:creationId xmlns:p14="http://schemas.microsoft.com/office/powerpoint/2010/main" val="355315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644D-9CDC-C542-B1C2-3DC5349E84D4}"/>
              </a:ext>
            </a:extLst>
          </p:cNvPr>
          <p:cNvSpPr>
            <a:spLocks noGrp="1"/>
          </p:cNvSpPr>
          <p:nvPr>
            <p:ph type="title"/>
          </p:nvPr>
        </p:nvSpPr>
        <p:spPr>
          <a:xfrm>
            <a:off x="804672" y="2386744"/>
            <a:ext cx="4486656" cy="1645920"/>
          </a:xfrm>
        </p:spPr>
        <p:txBody>
          <a:bodyPr vert="horz" lIns="274320" tIns="182880" rIns="274320" bIns="182880" rtlCol="0" anchor="ctr" anchorCtr="1">
            <a:normAutofit/>
          </a:bodyPr>
          <a:lstStyle/>
          <a:p>
            <a:r>
              <a:rPr lang="en-US" sz="3200" dirty="0"/>
              <a:t>4.a) pre vs post manipulation</a:t>
            </a:r>
          </a:p>
        </p:txBody>
      </p:sp>
      <p:sp>
        <p:nvSpPr>
          <p:cNvPr id="12" name="Rectangle 11">
            <a:extLst>
              <a:ext uri="{FF2B5EF4-FFF2-40B4-BE49-F238E27FC236}">
                <a16:creationId xmlns:a16="http://schemas.microsoft.com/office/drawing/2014/main" id="{2F0F143B-3981-4FC2-BB15-0C5867633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5FBE4BCB-2827-FD4B-9754-8A093C43B37B}"/>
              </a:ext>
            </a:extLst>
          </p:cNvPr>
          <p:cNvPicPr>
            <a:picLocks noGrp="1" noChangeAspect="1"/>
          </p:cNvPicPr>
          <p:nvPr>
            <p:ph idx="1"/>
          </p:nvPr>
        </p:nvPicPr>
        <p:blipFill>
          <a:blip r:embed="rId2"/>
          <a:stretch>
            <a:fillRect/>
          </a:stretch>
        </p:blipFill>
        <p:spPr>
          <a:xfrm>
            <a:off x="6115951" y="807463"/>
            <a:ext cx="6016316" cy="1579281"/>
          </a:xfrm>
          <a:prstGeom prst="rect">
            <a:avLst/>
          </a:prstGeom>
        </p:spPr>
      </p:pic>
      <p:pic>
        <p:nvPicPr>
          <p:cNvPr id="7" name="Picture 6" descr="Table&#10;&#10;Description automatically generated">
            <a:extLst>
              <a:ext uri="{FF2B5EF4-FFF2-40B4-BE49-F238E27FC236}">
                <a16:creationId xmlns:a16="http://schemas.microsoft.com/office/drawing/2014/main" id="{DA3CFA61-68FB-F042-940F-9E41C2CE81A2}"/>
              </a:ext>
            </a:extLst>
          </p:cNvPr>
          <p:cNvPicPr>
            <a:picLocks noChangeAspect="1"/>
          </p:cNvPicPr>
          <p:nvPr/>
        </p:nvPicPr>
        <p:blipFill>
          <a:blip r:embed="rId3"/>
          <a:stretch>
            <a:fillRect/>
          </a:stretch>
        </p:blipFill>
        <p:spPr>
          <a:xfrm>
            <a:off x="6141714" y="4080830"/>
            <a:ext cx="5963269" cy="1386459"/>
          </a:xfrm>
          <a:prstGeom prst="rect">
            <a:avLst/>
          </a:prstGeom>
        </p:spPr>
      </p:pic>
    </p:spTree>
    <p:extLst>
      <p:ext uri="{BB962C8B-B14F-4D97-AF65-F5344CB8AC3E}">
        <p14:creationId xmlns:p14="http://schemas.microsoft.com/office/powerpoint/2010/main" val="349491529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898</TotalTime>
  <Words>2586</Words>
  <Application>Microsoft Macintosh PowerPoint</Application>
  <PresentationFormat>Widescreen</PresentationFormat>
  <Paragraphs>473</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Parcel</vt:lpstr>
      <vt:lpstr>AAVAiL revenue projection – part 1 data investigation summary</vt:lpstr>
      <vt:lpstr>contents</vt:lpstr>
      <vt:lpstr>1.a) Assimilate the business scenariO </vt:lpstr>
      <vt:lpstr>1.b) articulate testable hypotheses.</vt:lpstr>
      <vt:lpstr>2. State the ideal data to address the business opportunity and clarify the rationale for needing specific data. </vt:lpstr>
      <vt:lpstr>3. Create a python script to extract relevant data from multiple data sources, automating the process of data ingestion. </vt:lpstr>
      <vt:lpstr>4. Investigate the relationship between the relevant data, the target and the business metric. </vt:lpstr>
      <vt:lpstr>4.a) – column manipulations</vt:lpstr>
      <vt:lpstr>4.a) pre vs post manipulation</vt:lpstr>
      <vt:lpstr>4.b) data shape, missing data and descriptive statistics</vt:lpstr>
      <vt:lpstr>4.c) groupbys</vt:lpstr>
      <vt:lpstr>4.c) groupbys cont.</vt:lpstr>
      <vt:lpstr>4.c) groupbys cont.</vt:lpstr>
      <vt:lpstr>4.d) top 10 countries revenue per month visualised</vt:lpstr>
      <vt:lpstr>4.d) top 10 countries revenue per month visualized cont.</vt:lpstr>
      <vt:lpstr>4.e) distributions of price and times_viewed</vt:lpstr>
      <vt:lpstr>4.e) distribution of price and times_viewed cont.</vt:lpstr>
      <vt:lpstr>4.f) stream id and customer id investigations</vt:lpstr>
      <vt:lpstr>4.g) country investigations</vt:lpstr>
      <vt:lpstr>4.h) top 50 price transactions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Cure</dc:creator>
  <cp:lastModifiedBy>Richard Cure</cp:lastModifiedBy>
  <cp:revision>40</cp:revision>
  <dcterms:created xsi:type="dcterms:W3CDTF">2021-03-12T16:40:12Z</dcterms:created>
  <dcterms:modified xsi:type="dcterms:W3CDTF">2021-04-26T15:53:59Z</dcterms:modified>
</cp:coreProperties>
</file>