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7"/>
  </p:notesMasterIdLst>
  <p:sldIdLst>
    <p:sldId id="256" r:id="rId2"/>
    <p:sldId id="257" r:id="rId3"/>
    <p:sldId id="258" r:id="rId4"/>
    <p:sldId id="263" r:id="rId5"/>
    <p:sldId id="259" r:id="rId6"/>
    <p:sldId id="260" r:id="rId7"/>
    <p:sldId id="261" r:id="rId8"/>
    <p:sldId id="262" r:id="rId9"/>
    <p:sldId id="264" r:id="rId10"/>
    <p:sldId id="265" r:id="rId11"/>
    <p:sldId id="266" r:id="rId12"/>
    <p:sldId id="267" r:id="rId13"/>
    <p:sldId id="269" r:id="rId14"/>
    <p:sldId id="270"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1463"/>
  </p:normalViewPr>
  <p:slideViewPr>
    <p:cSldViewPr snapToGrid="0" snapToObjects="1">
      <p:cViewPr varScale="1">
        <p:scale>
          <a:sx n="103" d="100"/>
          <a:sy n="103" d="100"/>
        </p:scale>
        <p:origin x="89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972669-857D-BB4A-A249-2A6DFC7030D3}" type="datetimeFigureOut">
              <a:rPr lang="en-US" smtClean="0"/>
              <a:t>3/28/21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B76669-CF56-364A-B01E-79F7D7D79FFE}" type="slidenum">
              <a:rPr lang="en-US" smtClean="0"/>
              <a:t>‹#›</a:t>
            </a:fld>
            <a:endParaRPr lang="en-US"/>
          </a:p>
        </p:txBody>
      </p:sp>
    </p:spTree>
    <p:extLst>
      <p:ext uri="{BB962C8B-B14F-4D97-AF65-F5344CB8AC3E}">
        <p14:creationId xmlns:p14="http://schemas.microsoft.com/office/powerpoint/2010/main" val="25290946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B76669-CF56-364A-B01E-79F7D7D79FFE}" type="slidenum">
              <a:rPr lang="en-US" smtClean="0"/>
              <a:t>3</a:t>
            </a:fld>
            <a:endParaRPr lang="en-US"/>
          </a:p>
        </p:txBody>
      </p:sp>
    </p:spTree>
    <p:extLst>
      <p:ext uri="{BB962C8B-B14F-4D97-AF65-F5344CB8AC3E}">
        <p14:creationId xmlns:p14="http://schemas.microsoft.com/office/powerpoint/2010/main" val="17322967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GB"/>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7" name="Date Placeholder 6"/>
          <p:cNvSpPr>
            <a:spLocks noGrp="1"/>
          </p:cNvSpPr>
          <p:nvPr>
            <p:ph type="dt" sz="half" idx="10"/>
          </p:nvPr>
        </p:nvSpPr>
        <p:spPr/>
        <p:txBody>
          <a:bodyPr/>
          <a:lstStyle/>
          <a:p>
            <a:fld id="{494076E2-43EB-7D4D-9539-7B25001E7176}" type="datetimeFigureOut">
              <a:rPr lang="en-US" smtClean="0"/>
              <a:t>3/28/21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F3A673-BFA8-944A-8AB1-5A7006358E9B}" type="slidenum">
              <a:rPr lang="en-US" smtClean="0"/>
              <a:t>‹#›</a:t>
            </a:fld>
            <a:endParaRPr lang="en-US"/>
          </a:p>
        </p:txBody>
      </p:sp>
    </p:spTree>
    <p:extLst>
      <p:ext uri="{BB962C8B-B14F-4D97-AF65-F5344CB8AC3E}">
        <p14:creationId xmlns:p14="http://schemas.microsoft.com/office/powerpoint/2010/main" val="388189330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94076E2-43EB-7D4D-9539-7B25001E7176}" type="datetimeFigureOut">
              <a:rPr lang="en-US" smtClean="0"/>
              <a:t>3/28/21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F3A673-BFA8-944A-8AB1-5A7006358E9B}" type="slidenum">
              <a:rPr lang="en-US" smtClean="0"/>
              <a:t>‹#›</a:t>
            </a:fld>
            <a:endParaRPr lang="en-US"/>
          </a:p>
        </p:txBody>
      </p:sp>
    </p:spTree>
    <p:extLst>
      <p:ext uri="{BB962C8B-B14F-4D97-AF65-F5344CB8AC3E}">
        <p14:creationId xmlns:p14="http://schemas.microsoft.com/office/powerpoint/2010/main" val="33996043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94076E2-43EB-7D4D-9539-7B25001E7176}" type="datetimeFigureOut">
              <a:rPr lang="en-US" smtClean="0"/>
              <a:t>3/28/21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F3A673-BFA8-944A-8AB1-5A7006358E9B}" type="slidenum">
              <a:rPr lang="en-US" smtClean="0"/>
              <a:t>‹#›</a:t>
            </a:fld>
            <a:endParaRPr lang="en-US"/>
          </a:p>
        </p:txBody>
      </p:sp>
    </p:spTree>
    <p:extLst>
      <p:ext uri="{BB962C8B-B14F-4D97-AF65-F5344CB8AC3E}">
        <p14:creationId xmlns:p14="http://schemas.microsoft.com/office/powerpoint/2010/main" val="714695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494076E2-43EB-7D4D-9539-7B25001E7176}" type="datetimeFigureOut">
              <a:rPr lang="en-US" smtClean="0"/>
              <a:t>3/28/21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F3A673-BFA8-944A-8AB1-5A7006358E9B}" type="slidenum">
              <a:rPr lang="en-US" smtClean="0"/>
              <a:t>‹#›</a:t>
            </a:fld>
            <a:endParaRPr lang="en-US"/>
          </a:p>
        </p:txBody>
      </p:sp>
    </p:spTree>
    <p:extLst>
      <p:ext uri="{BB962C8B-B14F-4D97-AF65-F5344CB8AC3E}">
        <p14:creationId xmlns:p14="http://schemas.microsoft.com/office/powerpoint/2010/main" val="31106337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GB"/>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7" name="Date Placeholder 6"/>
          <p:cNvSpPr>
            <a:spLocks noGrp="1"/>
          </p:cNvSpPr>
          <p:nvPr>
            <p:ph type="dt" sz="half" idx="10"/>
          </p:nvPr>
        </p:nvSpPr>
        <p:spPr/>
        <p:txBody>
          <a:bodyPr/>
          <a:lstStyle/>
          <a:p>
            <a:fld id="{494076E2-43EB-7D4D-9539-7B25001E7176}" type="datetimeFigureOut">
              <a:rPr lang="en-US" smtClean="0"/>
              <a:t>3/28/21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F3A673-BFA8-944A-8AB1-5A7006358E9B}" type="slidenum">
              <a:rPr lang="en-US" smtClean="0"/>
              <a:t>‹#›</a:t>
            </a:fld>
            <a:endParaRPr lang="en-US"/>
          </a:p>
        </p:txBody>
      </p:sp>
    </p:spTree>
    <p:extLst>
      <p:ext uri="{BB962C8B-B14F-4D97-AF65-F5344CB8AC3E}">
        <p14:creationId xmlns:p14="http://schemas.microsoft.com/office/powerpoint/2010/main" val="309124934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Date Placeholder 7"/>
          <p:cNvSpPr>
            <a:spLocks noGrp="1"/>
          </p:cNvSpPr>
          <p:nvPr>
            <p:ph type="dt" sz="half" idx="10"/>
          </p:nvPr>
        </p:nvSpPr>
        <p:spPr/>
        <p:txBody>
          <a:bodyPr/>
          <a:lstStyle/>
          <a:p>
            <a:fld id="{494076E2-43EB-7D4D-9539-7B25001E7176}" type="datetimeFigureOut">
              <a:rPr lang="en-US" smtClean="0"/>
              <a:t>3/28/21</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0BF3A673-BFA8-944A-8AB1-5A7006358E9B}" type="slidenum">
              <a:rPr lang="en-US" smtClean="0"/>
              <a:t>‹#›</a:t>
            </a:fld>
            <a:endParaRPr lang="en-US"/>
          </a:p>
        </p:txBody>
      </p:sp>
    </p:spTree>
    <p:extLst>
      <p:ext uri="{BB962C8B-B14F-4D97-AF65-F5344CB8AC3E}">
        <p14:creationId xmlns:p14="http://schemas.microsoft.com/office/powerpoint/2010/main" val="35088203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7" name="Date Placeholder 6"/>
          <p:cNvSpPr>
            <a:spLocks noGrp="1"/>
          </p:cNvSpPr>
          <p:nvPr>
            <p:ph type="dt" sz="half" idx="10"/>
          </p:nvPr>
        </p:nvSpPr>
        <p:spPr/>
        <p:txBody>
          <a:bodyPr/>
          <a:lstStyle/>
          <a:p>
            <a:fld id="{494076E2-43EB-7D4D-9539-7B25001E7176}" type="datetimeFigureOut">
              <a:rPr lang="en-US" smtClean="0"/>
              <a:t>3/28/21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F3A673-BFA8-944A-8AB1-5A7006358E9B}" type="slidenum">
              <a:rPr lang="en-US" smtClean="0"/>
              <a:t>‹#›</a:t>
            </a:fld>
            <a:endParaRPr lang="en-US"/>
          </a:p>
        </p:txBody>
      </p:sp>
      <p:sp>
        <p:nvSpPr>
          <p:cNvPr id="10" name="Title 9"/>
          <p:cNvSpPr>
            <a:spLocks noGrp="1"/>
          </p:cNvSpPr>
          <p:nvPr>
            <p:ph type="title"/>
          </p:nvPr>
        </p:nvSpPr>
        <p:spPr/>
        <p:txBody>
          <a:bodyPr/>
          <a:lstStyle/>
          <a:p>
            <a:r>
              <a:rPr lang="en-GB"/>
              <a:t>Click to edit Master title style</a:t>
            </a:r>
            <a:endParaRPr lang="en-US" dirty="0"/>
          </a:p>
        </p:txBody>
      </p:sp>
    </p:spTree>
    <p:extLst>
      <p:ext uri="{BB962C8B-B14F-4D97-AF65-F5344CB8AC3E}">
        <p14:creationId xmlns:p14="http://schemas.microsoft.com/office/powerpoint/2010/main" val="19529030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94076E2-43EB-7D4D-9539-7B25001E7176}" type="datetimeFigureOut">
              <a:rPr lang="en-US" smtClean="0"/>
              <a:t>3/28/21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BF3A673-BFA8-944A-8AB1-5A7006358E9B}" type="slidenum">
              <a:rPr lang="en-US" smtClean="0"/>
              <a:t>‹#›</a:t>
            </a:fld>
            <a:endParaRPr lang="en-US"/>
          </a:p>
        </p:txBody>
      </p:sp>
    </p:spTree>
    <p:extLst>
      <p:ext uri="{BB962C8B-B14F-4D97-AF65-F5344CB8AC3E}">
        <p14:creationId xmlns:p14="http://schemas.microsoft.com/office/powerpoint/2010/main" val="13304207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4076E2-43EB-7D4D-9539-7B25001E7176}" type="datetimeFigureOut">
              <a:rPr lang="en-US" smtClean="0"/>
              <a:t>3/28/21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BF3A673-BFA8-944A-8AB1-5A7006358E9B}" type="slidenum">
              <a:rPr lang="en-US" smtClean="0"/>
              <a:t>‹#›</a:t>
            </a:fld>
            <a:endParaRPr lang="en-US"/>
          </a:p>
        </p:txBody>
      </p:sp>
    </p:spTree>
    <p:extLst>
      <p:ext uri="{BB962C8B-B14F-4D97-AF65-F5344CB8AC3E}">
        <p14:creationId xmlns:p14="http://schemas.microsoft.com/office/powerpoint/2010/main" val="6639306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GB"/>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9" name="Date Placeholder 8"/>
          <p:cNvSpPr>
            <a:spLocks noGrp="1"/>
          </p:cNvSpPr>
          <p:nvPr>
            <p:ph type="dt" sz="half" idx="10"/>
          </p:nvPr>
        </p:nvSpPr>
        <p:spPr/>
        <p:txBody>
          <a:bodyPr/>
          <a:lstStyle/>
          <a:p>
            <a:fld id="{494076E2-43EB-7D4D-9539-7B25001E7176}" type="datetimeFigureOut">
              <a:rPr lang="en-US" smtClean="0"/>
              <a:t>3/28/21</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0BF3A673-BFA8-944A-8AB1-5A7006358E9B}" type="slidenum">
              <a:rPr lang="en-US" smtClean="0"/>
              <a:t>‹#›</a:t>
            </a:fld>
            <a:endParaRPr lang="en-US"/>
          </a:p>
        </p:txBody>
      </p:sp>
    </p:spTree>
    <p:extLst>
      <p:ext uri="{BB962C8B-B14F-4D97-AF65-F5344CB8AC3E}">
        <p14:creationId xmlns:p14="http://schemas.microsoft.com/office/powerpoint/2010/main" val="552412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GB"/>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494076E2-43EB-7D4D-9539-7B25001E7176}" type="datetimeFigureOut">
              <a:rPr lang="en-US" smtClean="0"/>
              <a:t>3/28/21</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0BF3A673-BFA8-944A-8AB1-5A7006358E9B}" type="slidenum">
              <a:rPr lang="en-US" smtClean="0"/>
              <a:t>‹#›</a:t>
            </a:fld>
            <a:endParaRPr lang="en-US"/>
          </a:p>
        </p:txBody>
      </p:sp>
    </p:spTree>
    <p:extLst>
      <p:ext uri="{BB962C8B-B14F-4D97-AF65-F5344CB8AC3E}">
        <p14:creationId xmlns:p14="http://schemas.microsoft.com/office/powerpoint/2010/main" val="32459665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494076E2-43EB-7D4D-9539-7B25001E7176}" type="datetimeFigureOut">
              <a:rPr lang="en-US" smtClean="0"/>
              <a:t>3/28/21</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0BF3A673-BFA8-944A-8AB1-5A7006358E9B}" type="slidenum">
              <a:rPr lang="en-US" smtClean="0"/>
              <a:t>‹#›</a:t>
            </a:fld>
            <a:endParaRPr lang="en-US"/>
          </a:p>
        </p:txBody>
      </p:sp>
    </p:spTree>
    <p:extLst>
      <p:ext uri="{BB962C8B-B14F-4D97-AF65-F5344CB8AC3E}">
        <p14:creationId xmlns:p14="http://schemas.microsoft.com/office/powerpoint/2010/main" val="10333852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C4DA9-88A4-C041-B481-F651E2200A02}"/>
              </a:ext>
            </a:extLst>
          </p:cNvPr>
          <p:cNvSpPr>
            <a:spLocks noGrp="1"/>
          </p:cNvSpPr>
          <p:nvPr>
            <p:ph type="ctrTitle"/>
          </p:nvPr>
        </p:nvSpPr>
        <p:spPr/>
        <p:txBody>
          <a:bodyPr>
            <a:normAutofit fontScale="90000"/>
          </a:bodyPr>
          <a:lstStyle/>
          <a:p>
            <a:r>
              <a:rPr lang="en-US" dirty="0" err="1"/>
              <a:t>AAVAiL</a:t>
            </a:r>
            <a:r>
              <a:rPr lang="en-US" dirty="0"/>
              <a:t> revenue projection – part 1 data investigation summary</a:t>
            </a:r>
          </a:p>
        </p:txBody>
      </p:sp>
      <p:sp>
        <p:nvSpPr>
          <p:cNvPr id="3" name="Subtitle 2">
            <a:extLst>
              <a:ext uri="{FF2B5EF4-FFF2-40B4-BE49-F238E27FC236}">
                <a16:creationId xmlns:a16="http://schemas.microsoft.com/office/drawing/2014/main" id="{50A64EF5-79EA-7944-8184-1D2FD556DA3C}"/>
              </a:ext>
            </a:extLst>
          </p:cNvPr>
          <p:cNvSpPr>
            <a:spLocks noGrp="1"/>
          </p:cNvSpPr>
          <p:nvPr>
            <p:ph type="subTitle" idx="1"/>
          </p:nvPr>
        </p:nvSpPr>
        <p:spPr/>
        <p:txBody>
          <a:bodyPr/>
          <a:lstStyle/>
          <a:p>
            <a:r>
              <a:rPr lang="en-US" dirty="0"/>
              <a:t>RICHARD CURE</a:t>
            </a:r>
          </a:p>
          <a:p>
            <a:r>
              <a:rPr lang="en-US" dirty="0"/>
              <a:t>March-April 2021</a:t>
            </a:r>
          </a:p>
        </p:txBody>
      </p:sp>
    </p:spTree>
    <p:extLst>
      <p:ext uri="{BB962C8B-B14F-4D97-AF65-F5344CB8AC3E}">
        <p14:creationId xmlns:p14="http://schemas.microsoft.com/office/powerpoint/2010/main" val="23474547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8F934-EF30-2A4B-8677-2325DAD028EF}"/>
              </a:ext>
            </a:extLst>
          </p:cNvPr>
          <p:cNvSpPr>
            <a:spLocks noGrp="1"/>
          </p:cNvSpPr>
          <p:nvPr>
            <p:ph type="title"/>
          </p:nvPr>
        </p:nvSpPr>
        <p:spPr>
          <a:xfrm>
            <a:off x="804671" y="964692"/>
            <a:ext cx="5928637" cy="1188720"/>
          </a:xfrm>
        </p:spPr>
        <p:txBody>
          <a:bodyPr>
            <a:normAutofit/>
          </a:bodyPr>
          <a:lstStyle/>
          <a:p>
            <a:r>
              <a:rPr lang="en-US" dirty="0"/>
              <a:t>4.b) </a:t>
            </a:r>
            <a:r>
              <a:rPr lang="en-US" dirty="0" err="1"/>
              <a:t>groupbys</a:t>
            </a:r>
            <a:endParaRPr lang="en-US" dirty="0"/>
          </a:p>
        </p:txBody>
      </p:sp>
      <p:sp>
        <p:nvSpPr>
          <p:cNvPr id="3" name="Content Placeholder 2">
            <a:extLst>
              <a:ext uri="{FF2B5EF4-FFF2-40B4-BE49-F238E27FC236}">
                <a16:creationId xmlns:a16="http://schemas.microsoft.com/office/drawing/2014/main" id="{C62E2F2B-CE4C-804E-B2F7-D240146BD9D6}"/>
              </a:ext>
            </a:extLst>
          </p:cNvPr>
          <p:cNvSpPr>
            <a:spLocks noGrp="1"/>
          </p:cNvSpPr>
          <p:nvPr>
            <p:ph idx="1"/>
          </p:nvPr>
        </p:nvSpPr>
        <p:spPr>
          <a:xfrm>
            <a:off x="804672" y="2638044"/>
            <a:ext cx="5925312" cy="4084032"/>
          </a:xfrm>
        </p:spPr>
        <p:txBody>
          <a:bodyPr>
            <a:normAutofit/>
          </a:bodyPr>
          <a:lstStyle/>
          <a:p>
            <a:r>
              <a:rPr lang="en-US" dirty="0"/>
              <a:t>The data was grouped by date, year, and month to allow aggregation of price(revenue) over time</a:t>
            </a:r>
          </a:p>
          <a:p>
            <a:r>
              <a:rPr lang="en-US" dirty="0"/>
              <a:t>The </a:t>
            </a:r>
            <a:r>
              <a:rPr lang="en-US" dirty="0" err="1"/>
              <a:t>groupby</a:t>
            </a:r>
            <a:r>
              <a:rPr lang="en-US" dirty="0"/>
              <a:t> of date was saved as ‘</a:t>
            </a:r>
            <a:r>
              <a:rPr lang="en-US" i="1" dirty="0" err="1"/>
              <a:t>transactions_date_index.csv</a:t>
            </a:r>
            <a:r>
              <a:rPr lang="en-US" i="1" dirty="0"/>
              <a:t>’</a:t>
            </a:r>
          </a:p>
          <a:p>
            <a:r>
              <a:rPr lang="en-US" dirty="0"/>
              <a:t>Total revenue company wide (all countries) was visualized per year and month</a:t>
            </a:r>
          </a:p>
          <a:p>
            <a:r>
              <a:rPr lang="en-US" dirty="0">
                <a:solidFill>
                  <a:srgbClr val="00B0F0"/>
                </a:solidFill>
              </a:rPr>
              <a:t>Takeaways:</a:t>
            </a:r>
          </a:p>
          <a:p>
            <a:pPr lvl="1"/>
            <a:r>
              <a:rPr lang="en-US" dirty="0">
                <a:solidFill>
                  <a:srgbClr val="00B0F0"/>
                </a:solidFill>
              </a:rPr>
              <a:t>Most of the revenue came in 2018. The least revenue came in 2017, but expected as only 2 months in 2017</a:t>
            </a:r>
          </a:p>
          <a:p>
            <a:pPr lvl="1"/>
            <a:r>
              <a:rPr lang="en-US" dirty="0">
                <a:solidFill>
                  <a:srgbClr val="00B0F0"/>
                </a:solidFill>
              </a:rPr>
              <a:t>Revenue peaked in the run up towards Christmas in 2018</a:t>
            </a:r>
          </a:p>
          <a:p>
            <a:pPr lvl="1"/>
            <a:r>
              <a:rPr lang="en-US" dirty="0">
                <a:solidFill>
                  <a:srgbClr val="00B0F0"/>
                </a:solidFill>
              </a:rPr>
              <a:t>Excluding Nov-17, Oct-18, Nov-18 and Dec-18 , monthly revenue for </a:t>
            </a:r>
            <a:r>
              <a:rPr lang="en-US" dirty="0" err="1">
                <a:solidFill>
                  <a:srgbClr val="00B0F0"/>
                </a:solidFill>
              </a:rPr>
              <a:t>AAVAiL</a:t>
            </a:r>
            <a:r>
              <a:rPr lang="en-US" dirty="0">
                <a:solidFill>
                  <a:srgbClr val="00B0F0"/>
                </a:solidFill>
              </a:rPr>
              <a:t> fluctuates between 100,000 and 275,000</a:t>
            </a:r>
          </a:p>
          <a:p>
            <a:pPr lvl="1"/>
            <a:endParaRPr lang="en-US" dirty="0"/>
          </a:p>
        </p:txBody>
      </p:sp>
      <p:sp>
        <p:nvSpPr>
          <p:cNvPr id="34" name="Rectangle 33">
            <a:extLst>
              <a:ext uri="{FF2B5EF4-FFF2-40B4-BE49-F238E27FC236}">
                <a16:creationId xmlns:a16="http://schemas.microsoft.com/office/drawing/2014/main" id="{E3BC0364-4B58-4841-A227-00A6A59E02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6" y="-2"/>
            <a:ext cx="4657344"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A029A1F4-D02D-48E4-9331-6870B23B4F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20813" y="479893"/>
            <a:ext cx="3685031" cy="5458969"/>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D06A8CF3-711E-4C63-9DD5-53A2696C0D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86411" y="644485"/>
            <a:ext cx="3353835" cy="512978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Chart&#10;&#10;Description automatically generated">
            <a:extLst>
              <a:ext uri="{FF2B5EF4-FFF2-40B4-BE49-F238E27FC236}">
                <a16:creationId xmlns:a16="http://schemas.microsoft.com/office/drawing/2014/main" id="{5BF41F1F-27A4-C349-9CAD-65E3990C8161}"/>
              </a:ext>
            </a:extLst>
          </p:cNvPr>
          <p:cNvPicPr>
            <a:picLocks noChangeAspect="1"/>
          </p:cNvPicPr>
          <p:nvPr/>
        </p:nvPicPr>
        <p:blipFill rotWithShape="1">
          <a:blip r:embed="rId2"/>
          <a:srcRect l="1823" r="3" b="3"/>
          <a:stretch/>
        </p:blipFill>
        <p:spPr>
          <a:xfrm>
            <a:off x="8340435" y="822036"/>
            <a:ext cx="3026664" cy="2348100"/>
          </a:xfrm>
          <a:prstGeom prst="rect">
            <a:avLst/>
          </a:prstGeom>
        </p:spPr>
      </p:pic>
      <p:pic>
        <p:nvPicPr>
          <p:cNvPr id="5" name="Picture 4" descr="Chart, bar chart&#10;&#10;Description automatically generated">
            <a:extLst>
              <a:ext uri="{FF2B5EF4-FFF2-40B4-BE49-F238E27FC236}">
                <a16:creationId xmlns:a16="http://schemas.microsoft.com/office/drawing/2014/main" id="{EF5B9977-BE54-8D4E-B162-42DDA1AD1202}"/>
              </a:ext>
            </a:extLst>
          </p:cNvPr>
          <p:cNvPicPr>
            <a:picLocks noChangeAspect="1"/>
          </p:cNvPicPr>
          <p:nvPr/>
        </p:nvPicPr>
        <p:blipFill rotWithShape="1">
          <a:blip r:embed="rId3"/>
          <a:srcRect r="13021" b="-5"/>
          <a:stretch/>
        </p:blipFill>
        <p:spPr>
          <a:xfrm>
            <a:off x="8340435" y="3255097"/>
            <a:ext cx="3026664" cy="2348100"/>
          </a:xfrm>
          <a:prstGeom prst="rect">
            <a:avLst/>
          </a:prstGeom>
        </p:spPr>
      </p:pic>
    </p:spTree>
    <p:extLst>
      <p:ext uri="{BB962C8B-B14F-4D97-AF65-F5344CB8AC3E}">
        <p14:creationId xmlns:p14="http://schemas.microsoft.com/office/powerpoint/2010/main" val="28911262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EF4DF6-13E0-2347-A9BD-0E0A8E155D43}"/>
              </a:ext>
            </a:extLst>
          </p:cNvPr>
          <p:cNvSpPr>
            <a:spLocks noGrp="1"/>
          </p:cNvSpPr>
          <p:nvPr>
            <p:ph type="title"/>
          </p:nvPr>
        </p:nvSpPr>
        <p:spPr>
          <a:xfrm>
            <a:off x="643467" y="643467"/>
            <a:ext cx="3363974" cy="1728044"/>
          </a:xfrm>
          <a:noFill/>
          <a:ln>
            <a:solidFill>
              <a:schemeClr val="bg1"/>
            </a:solidFill>
          </a:ln>
        </p:spPr>
        <p:txBody>
          <a:bodyPr wrap="square">
            <a:normAutofit/>
          </a:bodyPr>
          <a:lstStyle/>
          <a:p>
            <a:r>
              <a:rPr lang="en-US">
                <a:solidFill>
                  <a:schemeClr val="bg1"/>
                </a:solidFill>
              </a:rPr>
              <a:t>4.b) groupbys cont.</a:t>
            </a:r>
          </a:p>
        </p:txBody>
      </p:sp>
      <p:sp>
        <p:nvSpPr>
          <p:cNvPr id="3" name="Content Placeholder 2">
            <a:extLst>
              <a:ext uri="{FF2B5EF4-FFF2-40B4-BE49-F238E27FC236}">
                <a16:creationId xmlns:a16="http://schemas.microsoft.com/office/drawing/2014/main" id="{A0FF83F6-BAE3-AC46-A470-4434E8925B31}"/>
              </a:ext>
            </a:extLst>
          </p:cNvPr>
          <p:cNvSpPr>
            <a:spLocks noGrp="1"/>
          </p:cNvSpPr>
          <p:nvPr>
            <p:ph idx="1"/>
          </p:nvPr>
        </p:nvSpPr>
        <p:spPr>
          <a:xfrm>
            <a:off x="643468" y="2638044"/>
            <a:ext cx="3363974" cy="4105656"/>
          </a:xfrm>
        </p:spPr>
        <p:txBody>
          <a:bodyPr>
            <a:normAutofit fontScale="92500"/>
          </a:bodyPr>
          <a:lstStyle/>
          <a:p>
            <a:pPr>
              <a:lnSpc>
                <a:spcPct val="90000"/>
              </a:lnSpc>
            </a:pPr>
            <a:r>
              <a:rPr lang="en-US" sz="1000" dirty="0">
                <a:solidFill>
                  <a:schemeClr val="bg1"/>
                </a:solidFill>
              </a:rPr>
              <a:t>Data was also grouped by country, to find the top 10 revenue countries as specified in the business opportunity</a:t>
            </a:r>
          </a:p>
          <a:p>
            <a:pPr>
              <a:lnSpc>
                <a:spcPct val="90000"/>
              </a:lnSpc>
            </a:pPr>
            <a:r>
              <a:rPr lang="en-US" sz="1000" dirty="0">
                <a:solidFill>
                  <a:schemeClr val="bg1"/>
                </a:solidFill>
              </a:rPr>
              <a:t>Total revenue per country was calculated and ordered to produce this list of top 10 countries:</a:t>
            </a:r>
          </a:p>
          <a:p>
            <a:pPr>
              <a:lnSpc>
                <a:spcPct val="90000"/>
              </a:lnSpc>
            </a:pPr>
            <a:r>
              <a:rPr lang="en-GB" sz="1000" dirty="0">
                <a:solidFill>
                  <a:schemeClr val="bg1"/>
                </a:solidFill>
              </a:rPr>
              <a:t>United Kingdom 3521513.51</a:t>
            </a:r>
          </a:p>
          <a:p>
            <a:pPr>
              <a:lnSpc>
                <a:spcPct val="90000"/>
              </a:lnSpc>
            </a:pPr>
            <a:r>
              <a:rPr lang="en-GB" sz="1000" dirty="0">
                <a:solidFill>
                  <a:schemeClr val="bg1"/>
                </a:solidFill>
              </a:rPr>
              <a:t>EIRE 107069.21</a:t>
            </a:r>
          </a:p>
          <a:p>
            <a:pPr>
              <a:lnSpc>
                <a:spcPct val="90000"/>
              </a:lnSpc>
            </a:pPr>
            <a:r>
              <a:rPr lang="en-GB" sz="1000" dirty="0">
                <a:solidFill>
                  <a:schemeClr val="bg1"/>
                </a:solidFill>
              </a:rPr>
              <a:t>Germany 49271.82</a:t>
            </a:r>
          </a:p>
          <a:p>
            <a:pPr>
              <a:lnSpc>
                <a:spcPct val="90000"/>
              </a:lnSpc>
            </a:pPr>
            <a:r>
              <a:rPr lang="en-GB" sz="1000" dirty="0">
                <a:solidFill>
                  <a:schemeClr val="bg1"/>
                </a:solidFill>
              </a:rPr>
              <a:t>France 40565.14</a:t>
            </a:r>
          </a:p>
          <a:p>
            <a:pPr>
              <a:lnSpc>
                <a:spcPct val="90000"/>
              </a:lnSpc>
            </a:pPr>
            <a:r>
              <a:rPr lang="en-GB" sz="1000" dirty="0">
                <a:solidFill>
                  <a:schemeClr val="bg1"/>
                </a:solidFill>
              </a:rPr>
              <a:t>Norway 38494.75</a:t>
            </a:r>
          </a:p>
          <a:p>
            <a:pPr>
              <a:lnSpc>
                <a:spcPct val="90000"/>
              </a:lnSpc>
            </a:pPr>
            <a:r>
              <a:rPr lang="en-GB" sz="1000" dirty="0">
                <a:solidFill>
                  <a:schemeClr val="bg1"/>
                </a:solidFill>
              </a:rPr>
              <a:t>Spain 16040.99</a:t>
            </a:r>
          </a:p>
          <a:p>
            <a:pPr>
              <a:lnSpc>
                <a:spcPct val="90000"/>
              </a:lnSpc>
            </a:pPr>
            <a:r>
              <a:rPr lang="en-GB" sz="1000" dirty="0">
                <a:solidFill>
                  <a:schemeClr val="bg1"/>
                </a:solidFill>
              </a:rPr>
              <a:t>Hong Kong 14452.57</a:t>
            </a:r>
          </a:p>
          <a:p>
            <a:pPr>
              <a:lnSpc>
                <a:spcPct val="90000"/>
              </a:lnSpc>
            </a:pPr>
            <a:r>
              <a:rPr lang="en-GB" sz="1000" dirty="0">
                <a:solidFill>
                  <a:schemeClr val="bg1"/>
                </a:solidFill>
              </a:rPr>
              <a:t>Portugal 13528.6</a:t>
            </a:r>
          </a:p>
          <a:p>
            <a:pPr>
              <a:lnSpc>
                <a:spcPct val="90000"/>
              </a:lnSpc>
            </a:pPr>
            <a:r>
              <a:rPr lang="en-GB" sz="1000" dirty="0">
                <a:solidFill>
                  <a:schemeClr val="bg1"/>
                </a:solidFill>
              </a:rPr>
              <a:t> Singapore 13175.92</a:t>
            </a:r>
          </a:p>
          <a:p>
            <a:pPr>
              <a:lnSpc>
                <a:spcPct val="90000"/>
              </a:lnSpc>
            </a:pPr>
            <a:r>
              <a:rPr lang="en-GB" sz="1000" dirty="0">
                <a:solidFill>
                  <a:schemeClr val="bg1"/>
                </a:solidFill>
              </a:rPr>
              <a:t>Netherlands 12322.80</a:t>
            </a:r>
          </a:p>
          <a:p>
            <a:pPr>
              <a:lnSpc>
                <a:spcPct val="90000"/>
              </a:lnSpc>
            </a:pPr>
            <a:r>
              <a:rPr lang="en-GB" sz="1000" dirty="0">
                <a:solidFill>
                  <a:schemeClr val="bg1"/>
                </a:solidFill>
              </a:rPr>
              <a:t>Revenue per country was visualised twice, excluding UK the second time</a:t>
            </a:r>
          </a:p>
          <a:p>
            <a:pPr>
              <a:lnSpc>
                <a:spcPct val="90000"/>
              </a:lnSpc>
            </a:pPr>
            <a:r>
              <a:rPr lang="en-GB" sz="1000" dirty="0">
                <a:solidFill>
                  <a:srgbClr val="00B0F0"/>
                </a:solidFill>
              </a:rPr>
              <a:t>Takeaway: UK has 32 times the total revenue than second highest Ireland (“EIRE”). Ireland has roughly double revenue of third place country Germany</a:t>
            </a:r>
            <a:endParaRPr lang="en-US" sz="1000" dirty="0">
              <a:solidFill>
                <a:srgbClr val="00B0F0"/>
              </a:solidFill>
            </a:endParaRPr>
          </a:p>
        </p:txBody>
      </p:sp>
      <p:pic>
        <p:nvPicPr>
          <p:cNvPr id="5" name="Picture 4" descr="A picture containing icon&#10;&#10;Description automatically generated">
            <a:extLst>
              <a:ext uri="{FF2B5EF4-FFF2-40B4-BE49-F238E27FC236}">
                <a16:creationId xmlns:a16="http://schemas.microsoft.com/office/drawing/2014/main" id="{7D0D7957-B49D-D440-82BE-B86C73F6BE5F}"/>
              </a:ext>
            </a:extLst>
          </p:cNvPr>
          <p:cNvPicPr>
            <a:picLocks noChangeAspect="1"/>
          </p:cNvPicPr>
          <p:nvPr/>
        </p:nvPicPr>
        <p:blipFill rotWithShape="1">
          <a:blip r:embed="rId2"/>
          <a:srcRect r="49211"/>
          <a:stretch/>
        </p:blipFill>
        <p:spPr>
          <a:xfrm>
            <a:off x="4869038" y="200025"/>
            <a:ext cx="7206900" cy="3121750"/>
          </a:xfrm>
          <a:prstGeom prst="rect">
            <a:avLst/>
          </a:prstGeom>
        </p:spPr>
      </p:pic>
      <p:pic>
        <p:nvPicPr>
          <p:cNvPr id="18" name="Picture 17" descr="A picture containing icon&#10;&#10;Description automatically generated">
            <a:extLst>
              <a:ext uri="{FF2B5EF4-FFF2-40B4-BE49-F238E27FC236}">
                <a16:creationId xmlns:a16="http://schemas.microsoft.com/office/drawing/2014/main" id="{47859D11-1CCA-BF46-A317-5CE3CD4B2D2A}"/>
              </a:ext>
            </a:extLst>
          </p:cNvPr>
          <p:cNvPicPr>
            <a:picLocks noChangeAspect="1"/>
          </p:cNvPicPr>
          <p:nvPr/>
        </p:nvPicPr>
        <p:blipFill rotWithShape="1">
          <a:blip r:embed="rId2"/>
          <a:srcRect l="50789"/>
          <a:stretch/>
        </p:blipFill>
        <p:spPr>
          <a:xfrm>
            <a:off x="4869038" y="3521800"/>
            <a:ext cx="7206904" cy="3221900"/>
          </a:xfrm>
          <a:prstGeom prst="rect">
            <a:avLst/>
          </a:prstGeom>
        </p:spPr>
      </p:pic>
    </p:spTree>
    <p:extLst>
      <p:ext uri="{BB962C8B-B14F-4D97-AF65-F5344CB8AC3E}">
        <p14:creationId xmlns:p14="http://schemas.microsoft.com/office/powerpoint/2010/main" val="39704310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C6892-5781-9B44-89C4-15592A554296}"/>
              </a:ext>
            </a:extLst>
          </p:cNvPr>
          <p:cNvSpPr>
            <a:spLocks noGrp="1"/>
          </p:cNvSpPr>
          <p:nvPr>
            <p:ph type="title"/>
          </p:nvPr>
        </p:nvSpPr>
        <p:spPr>
          <a:xfrm>
            <a:off x="804672" y="964692"/>
            <a:ext cx="3066937" cy="1188720"/>
          </a:xfrm>
        </p:spPr>
        <p:txBody>
          <a:bodyPr>
            <a:normAutofit/>
          </a:bodyPr>
          <a:lstStyle/>
          <a:p>
            <a:r>
              <a:rPr lang="en-US" sz="2600"/>
              <a:t>4.b) </a:t>
            </a:r>
            <a:r>
              <a:rPr lang="en-US" sz="2600" err="1"/>
              <a:t>groupbys</a:t>
            </a:r>
            <a:r>
              <a:rPr lang="en-US" sz="2600"/>
              <a:t> cont.</a:t>
            </a:r>
          </a:p>
        </p:txBody>
      </p:sp>
      <p:sp>
        <p:nvSpPr>
          <p:cNvPr id="3" name="Content Placeholder 2">
            <a:extLst>
              <a:ext uri="{FF2B5EF4-FFF2-40B4-BE49-F238E27FC236}">
                <a16:creationId xmlns:a16="http://schemas.microsoft.com/office/drawing/2014/main" id="{9C6FE584-3FD0-B348-A608-012DBC7AF36A}"/>
              </a:ext>
            </a:extLst>
          </p:cNvPr>
          <p:cNvSpPr>
            <a:spLocks noGrp="1"/>
          </p:cNvSpPr>
          <p:nvPr>
            <p:ph idx="1"/>
          </p:nvPr>
        </p:nvSpPr>
        <p:spPr>
          <a:xfrm>
            <a:off x="803244" y="2638044"/>
            <a:ext cx="3063765" cy="3263206"/>
          </a:xfrm>
        </p:spPr>
        <p:txBody>
          <a:bodyPr>
            <a:normAutofit/>
          </a:bodyPr>
          <a:lstStyle/>
          <a:p>
            <a:r>
              <a:rPr lang="en-US" dirty="0"/>
              <a:t>Data for these top 10 countries was grouped by country again, and indexed on month, to provide the monthly revenue totals per country.</a:t>
            </a:r>
          </a:p>
          <a:p>
            <a:r>
              <a:rPr lang="en-US" dirty="0"/>
              <a:t>This was saved as </a:t>
            </a:r>
            <a:r>
              <a:rPr lang="en-US" i="1" dirty="0"/>
              <a:t>‘monthly_revenue_totals_per_top10_country.csv’</a:t>
            </a:r>
          </a:p>
          <a:p>
            <a:endParaRPr lang="en-US" dirty="0"/>
          </a:p>
        </p:txBody>
      </p:sp>
      <p:sp>
        <p:nvSpPr>
          <p:cNvPr id="10" name="Rectangle 9">
            <a:extLst>
              <a:ext uri="{FF2B5EF4-FFF2-40B4-BE49-F238E27FC236}">
                <a16:creationId xmlns:a16="http://schemas.microsoft.com/office/drawing/2014/main" id="{6515FC82-3453-4CBE-8895-4CCFF33952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4182"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C5FD847B-65C0-4027-8DFC-70CB42451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802"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able&#10;&#10;Description automatically generated">
            <a:extLst>
              <a:ext uri="{FF2B5EF4-FFF2-40B4-BE49-F238E27FC236}">
                <a16:creationId xmlns:a16="http://schemas.microsoft.com/office/drawing/2014/main" id="{C7AAB5C0-214E-E041-880D-03FBA45275BD}"/>
              </a:ext>
            </a:extLst>
          </p:cNvPr>
          <p:cNvPicPr>
            <a:picLocks noChangeAspect="1"/>
          </p:cNvPicPr>
          <p:nvPr/>
        </p:nvPicPr>
        <p:blipFill>
          <a:blip r:embed="rId2"/>
          <a:stretch>
            <a:fillRect/>
          </a:stretch>
        </p:blipFill>
        <p:spPr>
          <a:xfrm>
            <a:off x="5270610" y="1293275"/>
            <a:ext cx="5332576" cy="4279392"/>
          </a:xfrm>
          <a:prstGeom prst="rect">
            <a:avLst/>
          </a:prstGeom>
        </p:spPr>
      </p:pic>
    </p:spTree>
    <p:extLst>
      <p:ext uri="{BB962C8B-B14F-4D97-AF65-F5344CB8AC3E}">
        <p14:creationId xmlns:p14="http://schemas.microsoft.com/office/powerpoint/2010/main" val="29062115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C7FF834-B204-4967-8D47-8BB36EAF0E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780A22D-61EA-43E3-BD94-3E39CF9021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918509"/>
            <a:ext cx="12192000" cy="193949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0C33B1-E1A1-6042-B0B7-90D937D74879}"/>
              </a:ext>
            </a:extLst>
          </p:cNvPr>
          <p:cNvSpPr>
            <a:spLocks noGrp="1"/>
          </p:cNvSpPr>
          <p:nvPr>
            <p:ph type="title"/>
          </p:nvPr>
        </p:nvSpPr>
        <p:spPr>
          <a:xfrm>
            <a:off x="1600200" y="4269282"/>
            <a:ext cx="8991600" cy="1264762"/>
          </a:xfrm>
        </p:spPr>
        <p:txBody>
          <a:bodyPr vert="horz" lIns="274320" tIns="182880" rIns="274320" bIns="182880" rtlCol="0" anchor="ctr" anchorCtr="1">
            <a:normAutofit/>
          </a:bodyPr>
          <a:lstStyle/>
          <a:p>
            <a:r>
              <a:rPr lang="en-US" sz="3200" dirty="0"/>
              <a:t>4.c) top 10 countries revenue per month </a:t>
            </a:r>
            <a:r>
              <a:rPr lang="en-US" sz="3200" dirty="0" err="1"/>
              <a:t>visualised</a:t>
            </a:r>
            <a:endParaRPr lang="en-US" sz="3200" dirty="0"/>
          </a:p>
        </p:txBody>
      </p:sp>
      <p:pic>
        <p:nvPicPr>
          <p:cNvPr id="5" name="Content Placeholder 4" descr="A picture containing graphical user interface&#10;&#10;Description automatically generated">
            <a:extLst>
              <a:ext uri="{FF2B5EF4-FFF2-40B4-BE49-F238E27FC236}">
                <a16:creationId xmlns:a16="http://schemas.microsoft.com/office/drawing/2014/main" id="{1A04AB9D-7DF3-1D41-A7A1-3EAC4EE888DA}"/>
              </a:ext>
            </a:extLst>
          </p:cNvPr>
          <p:cNvPicPr>
            <a:picLocks noGrp="1" noChangeAspect="1"/>
          </p:cNvPicPr>
          <p:nvPr>
            <p:ph idx="1"/>
          </p:nvPr>
        </p:nvPicPr>
        <p:blipFill>
          <a:blip r:embed="rId2"/>
          <a:stretch>
            <a:fillRect/>
          </a:stretch>
        </p:blipFill>
        <p:spPr>
          <a:xfrm>
            <a:off x="106988" y="442913"/>
            <a:ext cx="11671893" cy="3472387"/>
          </a:xfrm>
          <a:prstGeom prst="rect">
            <a:avLst/>
          </a:prstGeom>
        </p:spPr>
      </p:pic>
      <p:sp>
        <p:nvSpPr>
          <p:cNvPr id="6" name="TextBox 5">
            <a:extLst>
              <a:ext uri="{FF2B5EF4-FFF2-40B4-BE49-F238E27FC236}">
                <a16:creationId xmlns:a16="http://schemas.microsoft.com/office/drawing/2014/main" id="{C49D5BC5-DE4F-1441-BCE0-800C2886439F}"/>
              </a:ext>
            </a:extLst>
          </p:cNvPr>
          <p:cNvSpPr txBox="1"/>
          <p:nvPr/>
        </p:nvSpPr>
        <p:spPr>
          <a:xfrm>
            <a:off x="106988" y="5700713"/>
            <a:ext cx="12085012" cy="1384995"/>
          </a:xfrm>
          <a:prstGeom prst="rect">
            <a:avLst/>
          </a:prstGeom>
          <a:noFill/>
        </p:spPr>
        <p:txBody>
          <a:bodyPr wrap="square" rtlCol="0">
            <a:spAutoFit/>
          </a:bodyPr>
          <a:lstStyle/>
          <a:p>
            <a:r>
              <a:rPr lang="en-US" sz="1400" dirty="0">
                <a:solidFill>
                  <a:schemeClr val="bg1"/>
                </a:solidFill>
              </a:rPr>
              <a:t>This table was used to visualize revenues per top 10 countries over time as a time series/line graph.</a:t>
            </a:r>
          </a:p>
          <a:p>
            <a:r>
              <a:rPr lang="en-US" sz="1400" dirty="0">
                <a:solidFill>
                  <a:srgbClr val="FFFF00"/>
                </a:solidFill>
              </a:rPr>
              <a:t>Takeaways: Revenue for the UK peaks yearly around Christmas, and is between 100k and 250k outside of Christmas . This clearly shows month on month, the UK is the biggest market for </a:t>
            </a:r>
            <a:r>
              <a:rPr lang="en-US" sz="1400" dirty="0" err="1">
                <a:solidFill>
                  <a:srgbClr val="FFFF00"/>
                </a:solidFill>
              </a:rPr>
              <a:t>AAVAiL</a:t>
            </a:r>
            <a:r>
              <a:rPr lang="en-US" sz="1400" dirty="0">
                <a:solidFill>
                  <a:srgbClr val="FFFF00"/>
                </a:solidFill>
              </a:rPr>
              <a:t>. </a:t>
            </a:r>
          </a:p>
          <a:p>
            <a:r>
              <a:rPr lang="en-US" sz="1400" dirty="0">
                <a:solidFill>
                  <a:srgbClr val="FFFF00"/>
                </a:solidFill>
              </a:rPr>
              <a:t>Ireland’s revenue also peaks in December in 2017 &amp; 2018. There are further spikes in March 2019 and June 2019, but outside of these peaks, stays below 5k / month.</a:t>
            </a:r>
          </a:p>
          <a:p>
            <a:r>
              <a:rPr lang="en-US" sz="1400" dirty="0">
                <a:solidFill>
                  <a:srgbClr val="FFFF00"/>
                </a:solidFill>
              </a:rPr>
              <a:t>Revenue for the other 8 countries doesn’t vary much and generally, stays below 5k a month.</a:t>
            </a:r>
          </a:p>
          <a:p>
            <a:endParaRPr lang="en-US" sz="1400" dirty="0">
              <a:solidFill>
                <a:schemeClr val="bg1"/>
              </a:solidFill>
            </a:endParaRPr>
          </a:p>
        </p:txBody>
      </p:sp>
    </p:spTree>
    <p:extLst>
      <p:ext uri="{BB962C8B-B14F-4D97-AF65-F5344CB8AC3E}">
        <p14:creationId xmlns:p14="http://schemas.microsoft.com/office/powerpoint/2010/main" val="25162706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C7FF834-B204-4967-8D47-8BB36EAF0E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780A22D-61EA-43E3-BD94-3E39CF9021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918509"/>
            <a:ext cx="12192000" cy="193949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0C33B1-E1A1-6042-B0B7-90D937D74879}"/>
              </a:ext>
            </a:extLst>
          </p:cNvPr>
          <p:cNvSpPr>
            <a:spLocks noGrp="1"/>
          </p:cNvSpPr>
          <p:nvPr>
            <p:ph type="title"/>
          </p:nvPr>
        </p:nvSpPr>
        <p:spPr>
          <a:xfrm>
            <a:off x="1600200" y="4269282"/>
            <a:ext cx="8991600" cy="1264762"/>
          </a:xfrm>
        </p:spPr>
        <p:txBody>
          <a:bodyPr vert="horz" lIns="274320" tIns="182880" rIns="274320" bIns="182880" rtlCol="0" anchor="ctr" anchorCtr="1">
            <a:normAutofit/>
          </a:bodyPr>
          <a:lstStyle/>
          <a:p>
            <a:r>
              <a:rPr lang="en-US" sz="3200" dirty="0"/>
              <a:t>4.c) top 10 countries revenue per month visualized cont.</a:t>
            </a:r>
          </a:p>
        </p:txBody>
      </p:sp>
      <p:sp>
        <p:nvSpPr>
          <p:cNvPr id="6" name="TextBox 5">
            <a:extLst>
              <a:ext uri="{FF2B5EF4-FFF2-40B4-BE49-F238E27FC236}">
                <a16:creationId xmlns:a16="http://schemas.microsoft.com/office/drawing/2014/main" id="{C49D5BC5-DE4F-1441-BCE0-800C2886439F}"/>
              </a:ext>
            </a:extLst>
          </p:cNvPr>
          <p:cNvSpPr txBox="1"/>
          <p:nvPr/>
        </p:nvSpPr>
        <p:spPr>
          <a:xfrm>
            <a:off x="106988" y="5700713"/>
            <a:ext cx="12085012" cy="738664"/>
          </a:xfrm>
          <a:prstGeom prst="rect">
            <a:avLst/>
          </a:prstGeom>
          <a:noFill/>
        </p:spPr>
        <p:txBody>
          <a:bodyPr wrap="square" rtlCol="0">
            <a:spAutoFit/>
          </a:bodyPr>
          <a:lstStyle/>
          <a:p>
            <a:r>
              <a:rPr lang="en-US" sz="1400" dirty="0">
                <a:solidFill>
                  <a:schemeClr val="bg1"/>
                </a:solidFill>
              </a:rPr>
              <a:t>This table was also used to visualize revenues per top 10 countries over time as a stacked horizontal bar chart,</a:t>
            </a:r>
          </a:p>
          <a:p>
            <a:r>
              <a:rPr lang="en-US" sz="1400" dirty="0">
                <a:solidFill>
                  <a:srgbClr val="FFFF00"/>
                </a:solidFill>
              </a:rPr>
              <a:t>Takeaways: This graph shows what we learn from the previous slide, with the addition that Norway had 30k worth of transactions in March 2018.</a:t>
            </a:r>
          </a:p>
          <a:p>
            <a:r>
              <a:rPr lang="en-US" sz="1400" dirty="0">
                <a:solidFill>
                  <a:srgbClr val="FFFF00"/>
                </a:solidFill>
              </a:rPr>
              <a:t>The other notable points are Singapore’s large share of the company revenue in April 2019, and Portugal in May 2019.</a:t>
            </a:r>
          </a:p>
        </p:txBody>
      </p:sp>
      <p:pic>
        <p:nvPicPr>
          <p:cNvPr id="8" name="Content Placeholder 7" descr="A picture containing text, screenshot, writing implement&#10;&#10;Description automatically generated">
            <a:extLst>
              <a:ext uri="{FF2B5EF4-FFF2-40B4-BE49-F238E27FC236}">
                <a16:creationId xmlns:a16="http://schemas.microsoft.com/office/drawing/2014/main" id="{89F96C9A-0131-6F45-BA9A-321550A51D6D}"/>
              </a:ext>
            </a:extLst>
          </p:cNvPr>
          <p:cNvPicPr>
            <a:picLocks noGrp="1" noChangeAspect="1"/>
          </p:cNvPicPr>
          <p:nvPr>
            <p:ph idx="1"/>
          </p:nvPr>
        </p:nvPicPr>
        <p:blipFill>
          <a:blip r:embed="rId2"/>
          <a:stretch>
            <a:fillRect/>
          </a:stretch>
        </p:blipFill>
        <p:spPr>
          <a:xfrm>
            <a:off x="106988" y="403737"/>
            <a:ext cx="11869165" cy="3531515"/>
          </a:xfrm>
        </p:spPr>
      </p:pic>
    </p:spTree>
    <p:extLst>
      <p:ext uri="{BB962C8B-B14F-4D97-AF65-F5344CB8AC3E}">
        <p14:creationId xmlns:p14="http://schemas.microsoft.com/office/powerpoint/2010/main" val="2282006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0F8EE-7ACD-0342-BD26-1C29FB771CBB}"/>
              </a:ext>
            </a:extLst>
          </p:cNvPr>
          <p:cNvSpPr>
            <a:spLocks noGrp="1"/>
          </p:cNvSpPr>
          <p:nvPr>
            <p:ph type="title"/>
          </p:nvPr>
        </p:nvSpPr>
        <p:spPr/>
        <p:txBody>
          <a:bodyPr/>
          <a:lstStyle/>
          <a:p>
            <a:r>
              <a:rPr lang="en-US" dirty="0"/>
              <a:t>4.d) distributions of price and </a:t>
            </a:r>
            <a:r>
              <a:rPr lang="en-US" dirty="0" err="1"/>
              <a:t>times_viewed</a:t>
            </a:r>
            <a:endParaRPr lang="en-US" dirty="0"/>
          </a:p>
        </p:txBody>
      </p:sp>
      <p:sp>
        <p:nvSpPr>
          <p:cNvPr id="3" name="Content Placeholder 2">
            <a:extLst>
              <a:ext uri="{FF2B5EF4-FFF2-40B4-BE49-F238E27FC236}">
                <a16:creationId xmlns:a16="http://schemas.microsoft.com/office/drawing/2014/main" id="{4D68E0E9-66A5-2941-AB59-49052C6E5296}"/>
              </a:ext>
            </a:extLst>
          </p:cNvPr>
          <p:cNvSpPr>
            <a:spLocks noGrp="1"/>
          </p:cNvSpPr>
          <p:nvPr>
            <p:ph idx="1"/>
          </p:nvPr>
        </p:nvSpPr>
        <p:spPr/>
        <p:txBody>
          <a:bodyPr/>
          <a:lstStyle/>
          <a:p>
            <a:r>
              <a:rPr lang="en-US" dirty="0"/>
              <a:t>Histograms were plotted for the numeric variables to view their distributions across the</a:t>
            </a:r>
          </a:p>
        </p:txBody>
      </p:sp>
    </p:spTree>
    <p:extLst>
      <p:ext uri="{BB962C8B-B14F-4D97-AF65-F5344CB8AC3E}">
        <p14:creationId xmlns:p14="http://schemas.microsoft.com/office/powerpoint/2010/main" val="26627691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C3AE7-8979-5040-B63C-286214375805}"/>
              </a:ext>
            </a:extLst>
          </p:cNvPr>
          <p:cNvSpPr>
            <a:spLocks noGrp="1"/>
          </p:cNvSpPr>
          <p:nvPr>
            <p:ph type="title"/>
          </p:nvPr>
        </p:nvSpPr>
        <p:spPr/>
        <p:txBody>
          <a:bodyPr>
            <a:normAutofit/>
          </a:bodyPr>
          <a:lstStyle/>
          <a:p>
            <a:r>
              <a:rPr lang="en-US" dirty="0"/>
              <a:t>contents</a:t>
            </a:r>
          </a:p>
        </p:txBody>
      </p:sp>
      <p:sp>
        <p:nvSpPr>
          <p:cNvPr id="3" name="Content Placeholder 2">
            <a:extLst>
              <a:ext uri="{FF2B5EF4-FFF2-40B4-BE49-F238E27FC236}">
                <a16:creationId xmlns:a16="http://schemas.microsoft.com/office/drawing/2014/main" id="{40DEFFC1-9D06-C14E-BE80-F6254033A25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2160144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4156B-2147-E245-8A0B-C899BF54647C}"/>
              </a:ext>
            </a:extLst>
          </p:cNvPr>
          <p:cNvSpPr>
            <a:spLocks noGrp="1"/>
          </p:cNvSpPr>
          <p:nvPr>
            <p:ph type="title"/>
          </p:nvPr>
        </p:nvSpPr>
        <p:spPr/>
        <p:txBody>
          <a:bodyPr>
            <a:normAutofit/>
          </a:bodyPr>
          <a:lstStyle/>
          <a:p>
            <a:r>
              <a:rPr lang="en-US" dirty="0"/>
              <a:t>1. </a:t>
            </a:r>
            <a:r>
              <a:rPr lang="en-GB" dirty="0"/>
              <a:t>Assimilate the business </a:t>
            </a:r>
            <a:r>
              <a:rPr lang="en-GB" dirty="0" err="1"/>
              <a:t>scenariO</a:t>
            </a:r>
            <a:br>
              <a:rPr lang="en-GB" dirty="0"/>
            </a:br>
            <a:endParaRPr lang="en-US" dirty="0"/>
          </a:p>
        </p:txBody>
      </p:sp>
      <p:sp>
        <p:nvSpPr>
          <p:cNvPr id="3" name="Content Placeholder 2">
            <a:extLst>
              <a:ext uri="{FF2B5EF4-FFF2-40B4-BE49-F238E27FC236}">
                <a16:creationId xmlns:a16="http://schemas.microsoft.com/office/drawing/2014/main" id="{53A389BB-B66F-084A-AB4D-8AF044A5AA62}"/>
              </a:ext>
            </a:extLst>
          </p:cNvPr>
          <p:cNvSpPr>
            <a:spLocks noGrp="1"/>
          </p:cNvSpPr>
          <p:nvPr>
            <p:ph idx="1"/>
          </p:nvPr>
        </p:nvSpPr>
        <p:spPr/>
        <p:txBody>
          <a:bodyPr>
            <a:normAutofit fontScale="77500" lnSpcReduction="20000"/>
          </a:bodyPr>
          <a:lstStyle/>
          <a:p>
            <a:r>
              <a:rPr lang="en-US" dirty="0" err="1"/>
              <a:t>AAVAiL</a:t>
            </a:r>
            <a:r>
              <a:rPr lang="en-US" dirty="0"/>
              <a:t> customers outside the US have been subscribing to </a:t>
            </a:r>
            <a:r>
              <a:rPr lang="en-US" dirty="0" err="1"/>
              <a:t>AAVAiL</a:t>
            </a:r>
            <a:r>
              <a:rPr lang="en-US" dirty="0"/>
              <a:t> services ‘a la carte’ e.g. which is different to the way they have been doing so before.</a:t>
            </a:r>
          </a:p>
          <a:p>
            <a:r>
              <a:rPr lang="en-US" dirty="0"/>
              <a:t>This has created ~ 2 years of transactional data across a few 1000 customers.</a:t>
            </a:r>
          </a:p>
          <a:p>
            <a:r>
              <a:rPr lang="en-US" dirty="0"/>
              <a:t>These customers are dispersed across 38 different countries, and the transactional data comes in batch format, 1 JSON file per month.</a:t>
            </a:r>
          </a:p>
          <a:p>
            <a:r>
              <a:rPr lang="en-US" dirty="0" err="1"/>
              <a:t>AAVAiL</a:t>
            </a:r>
            <a:r>
              <a:rPr lang="en-US" dirty="0"/>
              <a:t> product mangers have found it difficult to predict monthly revenue.</a:t>
            </a:r>
          </a:p>
          <a:p>
            <a:r>
              <a:rPr lang="en-US" dirty="0"/>
              <a:t>Through a Design Thinking </a:t>
            </a:r>
            <a:r>
              <a:rPr lang="en-US" dirty="0" err="1"/>
              <a:t>programme</a:t>
            </a:r>
            <a:r>
              <a:rPr lang="en-US" dirty="0"/>
              <a:t>, a decision was made to start a new project to develop a machine learning model to project revenue for 10 of the 38 countries.</a:t>
            </a:r>
          </a:p>
          <a:p>
            <a:r>
              <a:rPr lang="en-US" dirty="0"/>
              <a:t>Product Manager expectations of the model are that it will save time over the existing revenue projections process, and that model outputs will be more accurate than outputs resulting from the existing process.</a:t>
            </a:r>
          </a:p>
          <a:p>
            <a:r>
              <a:rPr lang="en-US" dirty="0"/>
              <a:t>The possible positive business impacts are that the model will enable </a:t>
            </a:r>
            <a:r>
              <a:rPr lang="en-US" dirty="0" err="1"/>
              <a:t>AAVAiL</a:t>
            </a:r>
            <a:r>
              <a:rPr lang="en-US" dirty="0"/>
              <a:t> to </a:t>
            </a:r>
            <a:r>
              <a:rPr lang="en-US" dirty="0" err="1"/>
              <a:t>stabilise</a:t>
            </a:r>
            <a:r>
              <a:rPr lang="en-US" dirty="0"/>
              <a:t> counts of staff members, and will generate a ‘ripple effect’ drawn from budget projections.</a:t>
            </a:r>
          </a:p>
        </p:txBody>
      </p:sp>
    </p:spTree>
    <p:extLst>
      <p:ext uri="{BB962C8B-B14F-4D97-AF65-F5344CB8AC3E}">
        <p14:creationId xmlns:p14="http://schemas.microsoft.com/office/powerpoint/2010/main" val="1393631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5F64367-9171-455F-9283-AC21BC55AE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18">
            <a:extLst>
              <a:ext uri="{FF2B5EF4-FFF2-40B4-BE49-F238E27FC236}">
                <a16:creationId xmlns:a16="http://schemas.microsoft.com/office/drawing/2014/main" id="{EC603A95-5798-4F9F-80E4-CF53F302AA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877" y="1121561"/>
            <a:ext cx="9930384" cy="46085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9">
            <a:extLst>
              <a:ext uri="{FF2B5EF4-FFF2-40B4-BE49-F238E27FC236}">
                <a16:creationId xmlns:a16="http://schemas.microsoft.com/office/drawing/2014/main" id="{2D0E6BFD-B4BB-6B41-9B2B-AF589B9901CD}"/>
              </a:ext>
            </a:extLst>
          </p:cNvPr>
          <p:cNvSpPr>
            <a:spLocks noGrp="1"/>
          </p:cNvSpPr>
          <p:nvPr>
            <p:ph type="title"/>
          </p:nvPr>
        </p:nvSpPr>
        <p:spPr>
          <a:xfrm>
            <a:off x="1792287" y="1327499"/>
            <a:ext cx="8624887" cy="927328"/>
          </a:xfrm>
          <a:noFill/>
          <a:ln>
            <a:noFill/>
          </a:ln>
        </p:spPr>
        <p:txBody>
          <a:bodyPr>
            <a:normAutofit/>
          </a:bodyPr>
          <a:lstStyle/>
          <a:p>
            <a:r>
              <a:rPr lang="en-GB" dirty="0"/>
              <a:t>1. articulate testable hypotheses.</a:t>
            </a:r>
            <a:endParaRPr lang="en-US" dirty="0">
              <a:solidFill>
                <a:schemeClr val="tx1">
                  <a:lumMod val="75000"/>
                  <a:lumOff val="25000"/>
                </a:schemeClr>
              </a:solidFill>
            </a:endParaRPr>
          </a:p>
        </p:txBody>
      </p:sp>
      <p:sp>
        <p:nvSpPr>
          <p:cNvPr id="21" name="Rectangle 20">
            <a:extLst>
              <a:ext uri="{FF2B5EF4-FFF2-40B4-BE49-F238E27FC236}">
                <a16:creationId xmlns:a16="http://schemas.microsoft.com/office/drawing/2014/main" id="{884F012D-6CD6-46AF-A834-6B0CA93008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5200" y="958898"/>
            <a:ext cx="10259738" cy="493390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14" name="Content Placeholder 3">
            <a:extLst>
              <a:ext uri="{FF2B5EF4-FFF2-40B4-BE49-F238E27FC236}">
                <a16:creationId xmlns:a16="http://schemas.microsoft.com/office/drawing/2014/main" id="{90DAD4B4-5008-C541-9F17-61DB6105D67A}"/>
              </a:ext>
            </a:extLst>
          </p:cNvPr>
          <p:cNvGraphicFramePr>
            <a:graphicFrameLocks noGrp="1"/>
          </p:cNvGraphicFramePr>
          <p:nvPr>
            <p:ph idx="1"/>
            <p:extLst>
              <p:ext uri="{D42A27DB-BD31-4B8C-83A1-F6EECF244321}">
                <p14:modId xmlns:p14="http://schemas.microsoft.com/office/powerpoint/2010/main" val="2923225936"/>
              </p:ext>
            </p:extLst>
          </p:nvPr>
        </p:nvGraphicFramePr>
        <p:xfrm>
          <a:off x="1225551" y="2159000"/>
          <a:ext cx="9501188" cy="3922657"/>
        </p:xfrm>
        <a:graphic>
          <a:graphicData uri="http://schemas.openxmlformats.org/drawingml/2006/table">
            <a:tbl>
              <a:tblPr firstRow="1" firstCol="1" bandRow="1">
                <a:tableStyleId>{E929F9F4-4A8F-4326-A1B4-22849713DDAB}</a:tableStyleId>
              </a:tblPr>
              <a:tblGrid>
                <a:gridCol w="1865608">
                  <a:extLst>
                    <a:ext uri="{9D8B030D-6E8A-4147-A177-3AD203B41FA5}">
                      <a16:colId xmlns:a16="http://schemas.microsoft.com/office/drawing/2014/main" val="1122335417"/>
                    </a:ext>
                  </a:extLst>
                </a:gridCol>
                <a:gridCol w="1851392">
                  <a:extLst>
                    <a:ext uri="{9D8B030D-6E8A-4147-A177-3AD203B41FA5}">
                      <a16:colId xmlns:a16="http://schemas.microsoft.com/office/drawing/2014/main" val="3344235593"/>
                    </a:ext>
                  </a:extLst>
                </a:gridCol>
                <a:gridCol w="2813946">
                  <a:extLst>
                    <a:ext uri="{9D8B030D-6E8A-4147-A177-3AD203B41FA5}">
                      <a16:colId xmlns:a16="http://schemas.microsoft.com/office/drawing/2014/main" val="1332358591"/>
                    </a:ext>
                  </a:extLst>
                </a:gridCol>
                <a:gridCol w="2970242">
                  <a:extLst>
                    <a:ext uri="{9D8B030D-6E8A-4147-A177-3AD203B41FA5}">
                      <a16:colId xmlns:a16="http://schemas.microsoft.com/office/drawing/2014/main" val="572803438"/>
                    </a:ext>
                  </a:extLst>
                </a:gridCol>
              </a:tblGrid>
              <a:tr h="143137">
                <a:tc>
                  <a:txBody>
                    <a:bodyPr/>
                    <a:lstStyle/>
                    <a:p>
                      <a:r>
                        <a:rPr lang="en-GB" sz="900">
                          <a:effectLst/>
                        </a:rPr>
                        <a:t>Business Question</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6718" marR="36718" marT="0" marB="0"/>
                </a:tc>
                <a:tc>
                  <a:txBody>
                    <a:bodyPr/>
                    <a:lstStyle/>
                    <a:p>
                      <a:r>
                        <a:rPr lang="en-GB" sz="900">
                          <a:effectLst/>
                        </a:rPr>
                        <a:t>Hypothesis</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6718" marR="36718" marT="0" marB="0"/>
                </a:tc>
                <a:tc>
                  <a:txBody>
                    <a:bodyPr/>
                    <a:lstStyle/>
                    <a:p>
                      <a:r>
                        <a:rPr lang="en-GB" sz="900">
                          <a:effectLst/>
                        </a:rPr>
                        <a:t>Ideal Data needed</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6718" marR="36718" marT="0" marB="0"/>
                </a:tc>
                <a:tc>
                  <a:txBody>
                    <a:bodyPr/>
                    <a:lstStyle/>
                    <a:p>
                      <a:r>
                        <a:rPr lang="en-GB" sz="900">
                          <a:effectLst/>
                        </a:rPr>
                        <a:t>Data Descriptions</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6718" marR="36718" marT="0" marB="0"/>
                </a:tc>
                <a:extLst>
                  <a:ext uri="{0D108BD9-81ED-4DB2-BD59-A6C34878D82A}">
                    <a16:rowId xmlns:a16="http://schemas.microsoft.com/office/drawing/2014/main" val="2900595349"/>
                  </a:ext>
                </a:extLst>
              </a:tr>
              <a:tr h="1782332">
                <a:tc>
                  <a:txBody>
                    <a:bodyPr/>
                    <a:lstStyle/>
                    <a:p>
                      <a:r>
                        <a:rPr lang="en-GB" sz="800" b="0">
                          <a:effectLst/>
                        </a:rPr>
                        <a:t>Does use of the new model save </a:t>
                      </a:r>
                      <a:r>
                        <a:rPr lang="en-GB" sz="800" b="0" err="1">
                          <a:effectLst/>
                        </a:rPr>
                        <a:t>AAVAiL</a:t>
                      </a:r>
                      <a:r>
                        <a:rPr lang="en-GB" sz="800" b="0">
                          <a:effectLst/>
                        </a:rPr>
                        <a:t> Product Managers time when projecting future revenue?</a:t>
                      </a:r>
                      <a:endParaRPr lang="en-GB" sz="800" b="0">
                        <a:effectLst/>
                        <a:latin typeface="Calibri" panose="020F0502020204030204" pitchFamily="34" charset="0"/>
                        <a:ea typeface="Calibri" panose="020F0502020204030204" pitchFamily="34" charset="0"/>
                        <a:cs typeface="Times New Roman" panose="02020603050405020304" pitchFamily="18" charset="0"/>
                      </a:endParaRPr>
                    </a:p>
                  </a:txBody>
                  <a:tcPr marL="36718" marR="36718" marT="0" marB="0"/>
                </a:tc>
                <a:tc>
                  <a:txBody>
                    <a:bodyPr/>
                    <a:lstStyle/>
                    <a:p>
                      <a:r>
                        <a:rPr lang="en-GB" sz="800" b="0">
                          <a:effectLst/>
                        </a:rPr>
                        <a:t>Use of the new model to generate a revenue projections is faster than use of the existing revenue projections process</a:t>
                      </a:r>
                      <a:endParaRPr lang="en-GB" sz="800" b="0">
                        <a:effectLst/>
                        <a:latin typeface="Calibri" panose="020F0502020204030204" pitchFamily="34" charset="0"/>
                        <a:ea typeface="Calibri" panose="020F0502020204030204" pitchFamily="34" charset="0"/>
                        <a:cs typeface="Times New Roman" panose="02020603050405020304" pitchFamily="18" charset="0"/>
                      </a:endParaRPr>
                    </a:p>
                  </a:txBody>
                  <a:tcPr marL="36718" marR="36718" marT="0" marB="0"/>
                </a:tc>
                <a:tc>
                  <a:txBody>
                    <a:bodyPr/>
                    <a:lstStyle/>
                    <a:p>
                      <a:r>
                        <a:rPr lang="en-GB" sz="800" b="0" dirty="0">
                          <a:effectLst/>
                        </a:rPr>
                        <a:t>2 tables containing the below rows and columns, for pre- new model (existing process) and post-new model</a:t>
                      </a:r>
                    </a:p>
                    <a:p>
                      <a:endParaRPr lang="en-GB" sz="800" b="0" dirty="0">
                        <a:effectLst/>
                      </a:endParaRPr>
                    </a:p>
                    <a:p>
                      <a:r>
                        <a:rPr lang="en-GB" sz="800" b="0" dirty="0">
                          <a:effectLst/>
                        </a:rPr>
                        <a:t>Rows:</a:t>
                      </a:r>
                    </a:p>
                    <a:p>
                      <a:r>
                        <a:rPr lang="en-GB" sz="800" b="0" dirty="0">
                          <a:effectLst/>
                        </a:rPr>
                        <a:t>A single revenue projection made by an </a:t>
                      </a:r>
                      <a:r>
                        <a:rPr lang="en-GB" sz="800" b="0" dirty="0" err="1">
                          <a:effectLst/>
                        </a:rPr>
                        <a:t>AAVAiL</a:t>
                      </a:r>
                      <a:r>
                        <a:rPr lang="en-GB" sz="800" b="0" dirty="0">
                          <a:effectLst/>
                        </a:rPr>
                        <a:t> Product Manager</a:t>
                      </a:r>
                    </a:p>
                    <a:p>
                      <a:endParaRPr lang="en-GB" sz="800" b="0" dirty="0">
                        <a:effectLst/>
                      </a:endParaRPr>
                    </a:p>
                    <a:p>
                      <a:r>
                        <a:rPr lang="en-GB" sz="800" b="0" dirty="0">
                          <a:effectLst/>
                        </a:rPr>
                        <a:t>Columns:</a:t>
                      </a:r>
                    </a:p>
                    <a:p>
                      <a:r>
                        <a:rPr lang="en-GB" sz="800" b="0" dirty="0">
                          <a:effectLst/>
                        </a:rPr>
                        <a:t>Projection id</a:t>
                      </a:r>
                    </a:p>
                    <a:p>
                      <a:r>
                        <a:rPr lang="en-GB" sz="800" b="0" dirty="0">
                          <a:effectLst/>
                        </a:rPr>
                        <a:t>Date/Time of projection</a:t>
                      </a:r>
                    </a:p>
                    <a:p>
                      <a:r>
                        <a:rPr lang="en-GB" sz="800" b="0" dirty="0">
                          <a:effectLst/>
                        </a:rPr>
                        <a:t>Product Manager ID/Name</a:t>
                      </a:r>
                    </a:p>
                    <a:p>
                      <a:r>
                        <a:rPr lang="en-GB" sz="800" b="0" dirty="0">
                          <a:effectLst/>
                        </a:rPr>
                        <a:t>Month of projection</a:t>
                      </a:r>
                    </a:p>
                    <a:p>
                      <a:r>
                        <a:rPr lang="en-GB" sz="800" b="0" dirty="0">
                          <a:effectLst/>
                        </a:rPr>
                        <a:t>Country of projection</a:t>
                      </a:r>
                    </a:p>
                    <a:p>
                      <a:r>
                        <a:rPr lang="en-GB" sz="800" b="0" dirty="0">
                          <a:effectLst/>
                        </a:rPr>
                        <a:t>Model version</a:t>
                      </a:r>
                    </a:p>
                    <a:p>
                      <a:r>
                        <a:rPr lang="en-GB" sz="800" b="0" dirty="0">
                          <a:effectLst/>
                        </a:rPr>
                        <a:t>Model output/revenue projection(s)</a:t>
                      </a:r>
                    </a:p>
                    <a:p>
                      <a:r>
                        <a:rPr lang="en-GB" sz="800" b="0" dirty="0">
                          <a:effectLst/>
                        </a:rPr>
                        <a:t>Time to execute projection</a:t>
                      </a:r>
                    </a:p>
                  </a:txBody>
                  <a:tcPr marL="36718" marR="36718" marT="0" marB="0"/>
                </a:tc>
                <a:tc>
                  <a:txBody>
                    <a:bodyPr/>
                    <a:lstStyle/>
                    <a:p>
                      <a:r>
                        <a:rPr lang="en-GB" sz="800" b="0" dirty="0">
                          <a:effectLst/>
                        </a:rPr>
                        <a:t> Projection id – uniquely identifies a projection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800" b="0" dirty="0">
                          <a:effectLst/>
                        </a:rPr>
                        <a:t>Date/Time of projection – when the projection was executed</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800" b="0" dirty="0">
                          <a:effectLst/>
                        </a:rPr>
                        <a:t>Product Manager ID/Name – uniquely identifies a user</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800" b="0" dirty="0">
                          <a:effectLst/>
                        </a:rPr>
                        <a:t>Month of projection - month which the projection is for</a:t>
                      </a:r>
                    </a:p>
                    <a:p>
                      <a:r>
                        <a:rPr lang="en-GB" sz="800" b="0" dirty="0">
                          <a:effectLst/>
                        </a:rPr>
                        <a:t>Country of projection – country which the projection is for</a:t>
                      </a:r>
                    </a:p>
                    <a:p>
                      <a:r>
                        <a:rPr lang="en-GB" sz="800" b="0" dirty="0">
                          <a:effectLst/>
                        </a:rPr>
                        <a:t>Model version – version of model for which the projections was derived from</a:t>
                      </a:r>
                    </a:p>
                    <a:p>
                      <a:r>
                        <a:rPr lang="en-GB" sz="800" b="0" dirty="0">
                          <a:effectLst/>
                        </a:rPr>
                        <a:t>Model output/revenue projection(s) -  output of the model</a:t>
                      </a:r>
                    </a:p>
                    <a:p>
                      <a:r>
                        <a:rPr lang="en-GB" sz="800" b="0" dirty="0">
                          <a:effectLst/>
                        </a:rPr>
                        <a:t>Time to execute projection – How long it took the user to execute the projection</a:t>
                      </a:r>
                      <a:endParaRPr lang="en-GB" sz="800" b="0" dirty="0">
                        <a:effectLst/>
                        <a:latin typeface="Calibri" panose="020F0502020204030204" pitchFamily="34" charset="0"/>
                        <a:ea typeface="Calibri" panose="020F0502020204030204" pitchFamily="34" charset="0"/>
                        <a:cs typeface="Times New Roman" panose="02020603050405020304" pitchFamily="18" charset="0"/>
                      </a:endParaRPr>
                    </a:p>
                  </a:txBody>
                  <a:tcPr marL="36718" marR="36718" marT="0" marB="0"/>
                </a:tc>
                <a:extLst>
                  <a:ext uri="{0D108BD9-81ED-4DB2-BD59-A6C34878D82A}">
                    <a16:rowId xmlns:a16="http://schemas.microsoft.com/office/drawing/2014/main" val="579729182"/>
                  </a:ext>
                </a:extLst>
              </a:tr>
              <a:tr h="1782332">
                <a:tc>
                  <a:txBody>
                    <a:bodyPr/>
                    <a:lstStyle/>
                    <a:p>
                      <a:r>
                        <a:rPr lang="en-GB" sz="800" b="0">
                          <a:effectLst/>
                        </a:rPr>
                        <a:t>Does the new model enable </a:t>
                      </a:r>
                      <a:r>
                        <a:rPr lang="en-GB" sz="800" b="0" err="1">
                          <a:effectLst/>
                        </a:rPr>
                        <a:t>AAVAiL</a:t>
                      </a:r>
                      <a:r>
                        <a:rPr lang="en-GB" sz="800" b="0">
                          <a:effectLst/>
                        </a:rPr>
                        <a:t> Product Managers to more accurately project revenue?</a:t>
                      </a:r>
                      <a:endParaRPr lang="en-GB" sz="800" b="0">
                        <a:effectLst/>
                        <a:latin typeface="Calibri" panose="020F0502020204030204" pitchFamily="34" charset="0"/>
                        <a:ea typeface="Calibri" panose="020F0502020204030204" pitchFamily="34" charset="0"/>
                        <a:cs typeface="Times New Roman" panose="02020603050405020304" pitchFamily="18" charset="0"/>
                      </a:endParaRPr>
                    </a:p>
                  </a:txBody>
                  <a:tcPr marL="36718" marR="36718" marT="0" marB="0"/>
                </a:tc>
                <a:tc>
                  <a:txBody>
                    <a:bodyPr/>
                    <a:lstStyle/>
                    <a:p>
                      <a:r>
                        <a:rPr lang="en-GB" sz="800" b="0">
                          <a:effectLst/>
                        </a:rPr>
                        <a:t>The new model projects more accurate revenue predictions than the predictions of the existing revenue projections process</a:t>
                      </a:r>
                      <a:endParaRPr lang="en-GB" sz="800" b="0">
                        <a:effectLst/>
                        <a:latin typeface="Calibri" panose="020F0502020204030204" pitchFamily="34" charset="0"/>
                        <a:ea typeface="Calibri" panose="020F0502020204030204" pitchFamily="34" charset="0"/>
                        <a:cs typeface="Times New Roman" panose="02020603050405020304" pitchFamily="18" charset="0"/>
                      </a:endParaRPr>
                    </a:p>
                  </a:txBody>
                  <a:tcPr marL="36718" marR="36718" marT="0" marB="0"/>
                </a:tc>
                <a:tc>
                  <a:txBody>
                    <a:bodyPr/>
                    <a:lstStyle/>
                    <a:p>
                      <a:r>
                        <a:rPr lang="en-GB" sz="800" b="0">
                          <a:effectLst/>
                        </a:rPr>
                        <a:t>2 tables containing the below rows and columns, for pre- new model (existing process) and post-new model</a:t>
                      </a:r>
                    </a:p>
                    <a:p>
                      <a:endParaRPr lang="en-GB" sz="800" b="0">
                        <a:effectLst/>
                      </a:endParaRPr>
                    </a:p>
                    <a:p>
                      <a:r>
                        <a:rPr lang="en-GB" sz="800" b="0">
                          <a:effectLst/>
                        </a:rPr>
                        <a:t>Rows:</a:t>
                      </a:r>
                    </a:p>
                    <a:p>
                      <a:r>
                        <a:rPr lang="en-GB" sz="800" b="0">
                          <a:effectLst/>
                        </a:rPr>
                        <a:t>A single revenue projection made by an </a:t>
                      </a:r>
                      <a:r>
                        <a:rPr lang="en-GB" sz="800" b="0" err="1">
                          <a:effectLst/>
                        </a:rPr>
                        <a:t>AAVAiL</a:t>
                      </a:r>
                      <a:r>
                        <a:rPr lang="en-GB" sz="800" b="0">
                          <a:effectLst/>
                        </a:rPr>
                        <a:t> Product Manager</a:t>
                      </a:r>
                    </a:p>
                    <a:p>
                      <a:endParaRPr lang="en-GB" sz="800" b="0">
                        <a:effectLst/>
                      </a:endParaRPr>
                    </a:p>
                    <a:p>
                      <a:r>
                        <a:rPr lang="en-GB" sz="800" b="0">
                          <a:effectLst/>
                        </a:rPr>
                        <a:t>Columns:</a:t>
                      </a:r>
                    </a:p>
                    <a:p>
                      <a:r>
                        <a:rPr lang="en-GB" sz="800" b="0">
                          <a:effectLst/>
                        </a:rPr>
                        <a:t>Projection id</a:t>
                      </a:r>
                    </a:p>
                    <a:p>
                      <a:r>
                        <a:rPr lang="en-GB" sz="800" b="0">
                          <a:effectLst/>
                        </a:rPr>
                        <a:t>Date/time of projection</a:t>
                      </a:r>
                    </a:p>
                    <a:p>
                      <a:r>
                        <a:rPr lang="en-GB" sz="800" b="0">
                          <a:effectLst/>
                        </a:rPr>
                        <a:t>Product Manager ID/Name</a:t>
                      </a:r>
                    </a:p>
                    <a:p>
                      <a:r>
                        <a:rPr lang="en-GB" sz="800" b="0">
                          <a:effectLst/>
                        </a:rPr>
                        <a:t>Month which the projection is for</a:t>
                      </a:r>
                    </a:p>
                    <a:p>
                      <a:r>
                        <a:rPr lang="en-GB" sz="800" b="0">
                          <a:effectLst/>
                        </a:rPr>
                        <a:t>Country for which the projection is for</a:t>
                      </a:r>
                    </a:p>
                    <a:p>
                      <a:r>
                        <a:rPr lang="en-GB" sz="800" b="0">
                          <a:effectLst/>
                        </a:rPr>
                        <a:t>Model version</a:t>
                      </a:r>
                    </a:p>
                    <a:p>
                      <a:r>
                        <a:rPr lang="en-GB" sz="800" b="0">
                          <a:effectLst/>
                        </a:rPr>
                        <a:t>Model output/revenue projection(s)</a:t>
                      </a:r>
                    </a:p>
                    <a:p>
                      <a:r>
                        <a:rPr lang="en-GB" sz="800" b="0">
                          <a:effectLst/>
                        </a:rPr>
                        <a:t>Actual revenue</a:t>
                      </a:r>
                    </a:p>
                    <a:p>
                      <a:endParaRPr lang="en-GB" sz="800" b="0">
                        <a:effectLst/>
                        <a:latin typeface="Calibri" panose="020F0502020204030204" pitchFamily="34" charset="0"/>
                        <a:ea typeface="Calibri" panose="020F0502020204030204" pitchFamily="34" charset="0"/>
                        <a:cs typeface="Times New Roman" panose="02020603050405020304" pitchFamily="18" charset="0"/>
                      </a:endParaRPr>
                    </a:p>
                  </a:txBody>
                  <a:tcPr marL="36718" marR="36718" marT="0" marB="0"/>
                </a:tc>
                <a:tc>
                  <a:txBody>
                    <a:bodyPr/>
                    <a:lstStyle/>
                    <a:p>
                      <a:r>
                        <a:rPr lang="en-GB" sz="800" b="0" dirty="0">
                          <a:effectLst/>
                        </a:rPr>
                        <a:t>See above row for existing descriptions</a:t>
                      </a:r>
                    </a:p>
                    <a:p>
                      <a:endParaRPr lang="en-GB" sz="800" b="0" dirty="0">
                        <a:effectLst/>
                      </a:endParaRPr>
                    </a:p>
                    <a:p>
                      <a:endParaRPr lang="en-GB" sz="800" b="0"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800" b="0" dirty="0">
                          <a:effectLst/>
                        </a:rPr>
                        <a:t>Actual revenue – actual revenue for the month and country</a:t>
                      </a:r>
                    </a:p>
                    <a:p>
                      <a:endParaRPr lang="en-GB" sz="800" b="0" dirty="0">
                        <a:effectLst/>
                        <a:latin typeface="Calibri" panose="020F0502020204030204" pitchFamily="34" charset="0"/>
                        <a:ea typeface="Calibri" panose="020F0502020204030204" pitchFamily="34" charset="0"/>
                        <a:cs typeface="Times New Roman" panose="02020603050405020304" pitchFamily="18" charset="0"/>
                      </a:endParaRPr>
                    </a:p>
                  </a:txBody>
                  <a:tcPr marL="36718" marR="36718" marT="0" marB="0"/>
                </a:tc>
                <a:extLst>
                  <a:ext uri="{0D108BD9-81ED-4DB2-BD59-A6C34878D82A}">
                    <a16:rowId xmlns:a16="http://schemas.microsoft.com/office/drawing/2014/main" val="2406378645"/>
                  </a:ext>
                </a:extLst>
              </a:tr>
            </a:tbl>
          </a:graphicData>
        </a:graphic>
      </p:graphicFrame>
    </p:spTree>
    <p:extLst>
      <p:ext uri="{BB962C8B-B14F-4D97-AF65-F5344CB8AC3E}">
        <p14:creationId xmlns:p14="http://schemas.microsoft.com/office/powerpoint/2010/main" val="34620868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9CC06-29E7-5C41-BB00-CBE844139868}"/>
              </a:ext>
            </a:extLst>
          </p:cNvPr>
          <p:cNvSpPr>
            <a:spLocks noGrp="1"/>
          </p:cNvSpPr>
          <p:nvPr>
            <p:ph type="title"/>
          </p:nvPr>
        </p:nvSpPr>
        <p:spPr/>
        <p:txBody>
          <a:bodyPr>
            <a:normAutofit fontScale="90000"/>
          </a:bodyPr>
          <a:lstStyle/>
          <a:p>
            <a:r>
              <a:rPr lang="en-GB" sz="2200" dirty="0"/>
              <a:t>2. State the ideal data to address the business opportunity and clarify the rationale for needing specific data.</a:t>
            </a:r>
            <a:br>
              <a:rPr lang="en-GB" dirty="0"/>
            </a:br>
            <a:endParaRPr lang="en-US" dirty="0"/>
          </a:p>
        </p:txBody>
      </p:sp>
      <p:sp>
        <p:nvSpPr>
          <p:cNvPr id="3" name="Content Placeholder 2">
            <a:extLst>
              <a:ext uri="{FF2B5EF4-FFF2-40B4-BE49-F238E27FC236}">
                <a16:creationId xmlns:a16="http://schemas.microsoft.com/office/drawing/2014/main" id="{4FE7BEA3-B7AB-1143-B2DE-4C09B8E63AFB}"/>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1974323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62832-6C7C-B746-85ED-5B2B05C84030}"/>
              </a:ext>
            </a:extLst>
          </p:cNvPr>
          <p:cNvSpPr>
            <a:spLocks noGrp="1"/>
          </p:cNvSpPr>
          <p:nvPr>
            <p:ph type="title"/>
          </p:nvPr>
        </p:nvSpPr>
        <p:spPr/>
        <p:txBody>
          <a:bodyPr>
            <a:noAutofit/>
          </a:bodyPr>
          <a:lstStyle/>
          <a:p>
            <a:r>
              <a:rPr lang="en-GB" sz="2000" dirty="0"/>
              <a:t>3. Create a python script to extract relevant data from multiple data sources, automating the process of data ingestion.</a:t>
            </a:r>
            <a:br>
              <a:rPr lang="en-GB" sz="2000" dirty="0"/>
            </a:br>
            <a:endParaRPr lang="en-US" sz="2000" dirty="0"/>
          </a:p>
        </p:txBody>
      </p:sp>
      <p:sp>
        <p:nvSpPr>
          <p:cNvPr id="3" name="Content Placeholder 2">
            <a:extLst>
              <a:ext uri="{FF2B5EF4-FFF2-40B4-BE49-F238E27FC236}">
                <a16:creationId xmlns:a16="http://schemas.microsoft.com/office/drawing/2014/main" id="{0DCCB24C-7520-2949-8DAC-DA53413AE5E2}"/>
              </a:ext>
            </a:extLst>
          </p:cNvPr>
          <p:cNvSpPr>
            <a:spLocks noGrp="1"/>
          </p:cNvSpPr>
          <p:nvPr>
            <p:ph idx="1"/>
          </p:nvPr>
        </p:nvSpPr>
        <p:spPr/>
        <p:txBody>
          <a:bodyPr/>
          <a:lstStyle/>
          <a:p>
            <a:r>
              <a:rPr lang="en-US" dirty="0"/>
              <a:t>See </a:t>
            </a:r>
            <a:r>
              <a:rPr lang="en-US" dirty="0" err="1"/>
              <a:t>github</a:t>
            </a:r>
            <a:r>
              <a:rPr lang="en-US" dirty="0"/>
              <a:t> repository for data-</a:t>
            </a:r>
            <a:r>
              <a:rPr lang="en-US" dirty="0" err="1"/>
              <a:t>ingestor.py</a:t>
            </a:r>
            <a:r>
              <a:rPr lang="en-US" dirty="0"/>
              <a:t> script</a:t>
            </a:r>
          </a:p>
          <a:p>
            <a:r>
              <a:rPr lang="en-US" dirty="0" err="1"/>
              <a:t>Psuedo</a:t>
            </a:r>
            <a:r>
              <a:rPr lang="en-US" dirty="0"/>
              <a:t> code:</a:t>
            </a:r>
          </a:p>
          <a:p>
            <a:r>
              <a:rPr lang="en-US" dirty="0"/>
              <a:t>For each json file in the current directory</a:t>
            </a:r>
          </a:p>
          <a:p>
            <a:pPr lvl="1"/>
            <a:r>
              <a:rPr lang="en-US" dirty="0"/>
              <a:t>Read the file into a pandas </a:t>
            </a:r>
            <a:r>
              <a:rPr lang="en-US" dirty="0" err="1"/>
              <a:t>dataframe</a:t>
            </a:r>
            <a:endParaRPr lang="en-US" dirty="0"/>
          </a:p>
          <a:p>
            <a:pPr lvl="1"/>
            <a:r>
              <a:rPr lang="en-US" dirty="0"/>
              <a:t>Combine </a:t>
            </a:r>
            <a:r>
              <a:rPr lang="en-US" dirty="0" err="1"/>
              <a:t>dataframes</a:t>
            </a:r>
            <a:r>
              <a:rPr lang="en-US" dirty="0"/>
              <a:t> into one</a:t>
            </a:r>
          </a:p>
          <a:p>
            <a:pPr lvl="1"/>
            <a:r>
              <a:rPr lang="en-US" dirty="0"/>
              <a:t>Fill </a:t>
            </a:r>
            <a:r>
              <a:rPr lang="en-US" dirty="0" err="1"/>
              <a:t>NaN</a:t>
            </a:r>
            <a:r>
              <a:rPr lang="en-US" dirty="0"/>
              <a:t> values from duplicate columns e.g. </a:t>
            </a:r>
            <a:r>
              <a:rPr lang="en-US" dirty="0" err="1"/>
              <a:t>times_viewed</a:t>
            </a:r>
            <a:r>
              <a:rPr lang="en-US" dirty="0"/>
              <a:t> vs </a:t>
            </a:r>
            <a:r>
              <a:rPr lang="en-US" dirty="0" err="1"/>
              <a:t>TimesViewed</a:t>
            </a:r>
            <a:endParaRPr lang="en-US" dirty="0"/>
          </a:p>
          <a:p>
            <a:pPr lvl="1"/>
            <a:r>
              <a:rPr lang="en-US" dirty="0"/>
              <a:t>Check </a:t>
            </a:r>
            <a:r>
              <a:rPr lang="en-US" dirty="0" err="1"/>
              <a:t>NaN</a:t>
            </a:r>
            <a:r>
              <a:rPr lang="en-US" dirty="0"/>
              <a:t> values are filled – if so, drop duplicate columns</a:t>
            </a:r>
          </a:p>
          <a:p>
            <a:pPr lvl="1"/>
            <a:r>
              <a:rPr lang="en-US" dirty="0"/>
              <a:t>Save </a:t>
            </a:r>
            <a:r>
              <a:rPr lang="en-US" dirty="0" err="1"/>
              <a:t>dataframe</a:t>
            </a:r>
            <a:r>
              <a:rPr lang="en-US" dirty="0"/>
              <a:t> as csv file</a:t>
            </a:r>
          </a:p>
        </p:txBody>
      </p:sp>
    </p:spTree>
    <p:extLst>
      <p:ext uri="{BB962C8B-B14F-4D97-AF65-F5344CB8AC3E}">
        <p14:creationId xmlns:p14="http://schemas.microsoft.com/office/powerpoint/2010/main" val="202322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0F290-57A2-FB44-8C1A-729D0387A65D}"/>
              </a:ext>
            </a:extLst>
          </p:cNvPr>
          <p:cNvSpPr>
            <a:spLocks noGrp="1"/>
          </p:cNvSpPr>
          <p:nvPr>
            <p:ph type="title"/>
          </p:nvPr>
        </p:nvSpPr>
        <p:spPr/>
        <p:txBody>
          <a:bodyPr>
            <a:noAutofit/>
          </a:bodyPr>
          <a:lstStyle/>
          <a:p>
            <a:r>
              <a:rPr lang="en-US" sz="2000" dirty="0"/>
              <a:t>4. </a:t>
            </a:r>
            <a:r>
              <a:rPr lang="en-GB" sz="2000" dirty="0"/>
              <a:t>Investigate the relationship between the relevant data, the target and the business metric.</a:t>
            </a:r>
            <a:br>
              <a:rPr lang="en-GB" sz="2000" dirty="0"/>
            </a:br>
            <a:endParaRPr lang="en-US" sz="2000" dirty="0"/>
          </a:p>
        </p:txBody>
      </p:sp>
      <p:sp>
        <p:nvSpPr>
          <p:cNvPr id="3" name="Content Placeholder 2">
            <a:extLst>
              <a:ext uri="{FF2B5EF4-FFF2-40B4-BE49-F238E27FC236}">
                <a16:creationId xmlns:a16="http://schemas.microsoft.com/office/drawing/2014/main" id="{85FEA762-7E01-E445-8FB3-87E98CA838D6}"/>
              </a:ext>
            </a:extLst>
          </p:cNvPr>
          <p:cNvSpPr>
            <a:spLocks noGrp="1"/>
          </p:cNvSpPr>
          <p:nvPr>
            <p:ph idx="1"/>
          </p:nvPr>
        </p:nvSpPr>
        <p:spPr/>
        <p:txBody>
          <a:bodyPr/>
          <a:lstStyle/>
          <a:p>
            <a:r>
              <a:rPr lang="en-US" dirty="0"/>
              <a:t>In GitHub:</a:t>
            </a:r>
          </a:p>
          <a:p>
            <a:r>
              <a:rPr lang="en-US" dirty="0"/>
              <a:t>See the ‘EDA’ </a:t>
            </a:r>
            <a:r>
              <a:rPr lang="en-US" dirty="0" err="1"/>
              <a:t>Jupyter</a:t>
            </a:r>
            <a:r>
              <a:rPr lang="en-US" dirty="0"/>
              <a:t> Notebook</a:t>
            </a:r>
          </a:p>
          <a:p>
            <a:r>
              <a:rPr lang="en-US" dirty="0"/>
              <a:t>See the ‘EDA-gallery’ folder for </a:t>
            </a:r>
            <a:r>
              <a:rPr lang="en-US" dirty="0" err="1"/>
              <a:t>visualisations</a:t>
            </a:r>
            <a:endParaRPr lang="en-US" dirty="0"/>
          </a:p>
        </p:txBody>
      </p:sp>
    </p:spTree>
    <p:extLst>
      <p:ext uri="{BB962C8B-B14F-4D97-AF65-F5344CB8AC3E}">
        <p14:creationId xmlns:p14="http://schemas.microsoft.com/office/powerpoint/2010/main" val="38427343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BDA39-49C6-F549-A272-95203EF7EDD7}"/>
              </a:ext>
            </a:extLst>
          </p:cNvPr>
          <p:cNvSpPr>
            <a:spLocks noGrp="1"/>
          </p:cNvSpPr>
          <p:nvPr>
            <p:ph type="title"/>
          </p:nvPr>
        </p:nvSpPr>
        <p:spPr/>
        <p:txBody>
          <a:bodyPr/>
          <a:lstStyle/>
          <a:p>
            <a:r>
              <a:rPr lang="en-US" dirty="0"/>
              <a:t>4.a) – column manipulations</a:t>
            </a:r>
          </a:p>
        </p:txBody>
      </p:sp>
      <p:sp>
        <p:nvSpPr>
          <p:cNvPr id="3" name="Content Placeholder 2">
            <a:extLst>
              <a:ext uri="{FF2B5EF4-FFF2-40B4-BE49-F238E27FC236}">
                <a16:creationId xmlns:a16="http://schemas.microsoft.com/office/drawing/2014/main" id="{E8FAD146-F2E9-594B-AE3C-47D9FA6D86FC}"/>
              </a:ext>
            </a:extLst>
          </p:cNvPr>
          <p:cNvSpPr>
            <a:spLocks noGrp="1"/>
          </p:cNvSpPr>
          <p:nvPr>
            <p:ph idx="1"/>
          </p:nvPr>
        </p:nvSpPr>
        <p:spPr>
          <a:xfrm>
            <a:off x="2231136" y="2638044"/>
            <a:ext cx="7729728" cy="4042674"/>
          </a:xfrm>
        </p:spPr>
        <p:txBody>
          <a:bodyPr>
            <a:normAutofit fontScale="92500" lnSpcReduction="10000"/>
          </a:bodyPr>
          <a:lstStyle/>
          <a:p>
            <a:r>
              <a:rPr lang="en-US" dirty="0"/>
              <a:t>The following EDA was done following data ingestion and aggregation of the monthly .json files provided into a single </a:t>
            </a:r>
            <a:r>
              <a:rPr lang="en-US" i="1" dirty="0" err="1"/>
              <a:t>transactions.csv</a:t>
            </a:r>
            <a:r>
              <a:rPr lang="en-US" i="1" dirty="0"/>
              <a:t> </a:t>
            </a:r>
            <a:r>
              <a:rPr lang="en-US" dirty="0"/>
              <a:t>file.</a:t>
            </a:r>
          </a:p>
          <a:p>
            <a:r>
              <a:rPr lang="en-US" dirty="0"/>
              <a:t>Some of the data types initially created by pandas package were not optimal for further analysis, so the following data type and column manipulations were applied:</a:t>
            </a:r>
          </a:p>
          <a:p>
            <a:r>
              <a:rPr lang="en-US" dirty="0"/>
              <a:t>Country: object to category</a:t>
            </a:r>
          </a:p>
          <a:p>
            <a:r>
              <a:rPr lang="en-US" dirty="0" err="1"/>
              <a:t>Stream_id</a:t>
            </a:r>
            <a:r>
              <a:rPr lang="en-US" dirty="0"/>
              <a:t>: object to category</a:t>
            </a:r>
          </a:p>
          <a:p>
            <a:r>
              <a:rPr lang="en-US" dirty="0" err="1"/>
              <a:t>Customer_id</a:t>
            </a:r>
            <a:r>
              <a:rPr lang="en-US" dirty="0"/>
              <a:t>: float to category</a:t>
            </a:r>
          </a:p>
          <a:p>
            <a:r>
              <a:rPr lang="en-US" dirty="0"/>
              <a:t>Invoice: object to category</a:t>
            </a:r>
          </a:p>
          <a:p>
            <a:r>
              <a:rPr lang="en-US" dirty="0" err="1"/>
              <a:t>Unamed</a:t>
            </a:r>
            <a:r>
              <a:rPr lang="en-US" dirty="0"/>
              <a:t>: 0: dropped/deleted as this was not useful</a:t>
            </a:r>
          </a:p>
          <a:p>
            <a:r>
              <a:rPr lang="en-US" b="1" dirty="0"/>
              <a:t>Date: a new column derived from day, year, and month</a:t>
            </a:r>
          </a:p>
          <a:p>
            <a:r>
              <a:rPr lang="en-US" b="1" dirty="0"/>
              <a:t>Year-month: a new column derived from year, and month to help with monthly aggregation of the target column price</a:t>
            </a:r>
          </a:p>
        </p:txBody>
      </p:sp>
    </p:spTree>
    <p:extLst>
      <p:ext uri="{BB962C8B-B14F-4D97-AF65-F5344CB8AC3E}">
        <p14:creationId xmlns:p14="http://schemas.microsoft.com/office/powerpoint/2010/main" val="35531554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8644D-9CDC-C542-B1C2-3DC5349E84D4}"/>
              </a:ext>
            </a:extLst>
          </p:cNvPr>
          <p:cNvSpPr>
            <a:spLocks noGrp="1"/>
          </p:cNvSpPr>
          <p:nvPr>
            <p:ph type="title"/>
          </p:nvPr>
        </p:nvSpPr>
        <p:spPr>
          <a:xfrm>
            <a:off x="804672" y="2386744"/>
            <a:ext cx="4486656" cy="1645920"/>
          </a:xfrm>
        </p:spPr>
        <p:txBody>
          <a:bodyPr vert="horz" lIns="274320" tIns="182880" rIns="274320" bIns="182880" rtlCol="0" anchor="ctr" anchorCtr="1">
            <a:normAutofit/>
          </a:bodyPr>
          <a:lstStyle/>
          <a:p>
            <a:r>
              <a:rPr lang="en-US" sz="3200" dirty="0"/>
              <a:t>4.a) pre vs post manipulation</a:t>
            </a:r>
          </a:p>
        </p:txBody>
      </p:sp>
      <p:sp>
        <p:nvSpPr>
          <p:cNvPr id="12" name="Rectangle 11">
            <a:extLst>
              <a:ext uri="{FF2B5EF4-FFF2-40B4-BE49-F238E27FC236}">
                <a16:creationId xmlns:a16="http://schemas.microsoft.com/office/drawing/2014/main" id="{2F0F143B-3981-4FC2-BB15-0C58676334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5999"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Table&#10;&#10;Description automatically generated">
            <a:extLst>
              <a:ext uri="{FF2B5EF4-FFF2-40B4-BE49-F238E27FC236}">
                <a16:creationId xmlns:a16="http://schemas.microsoft.com/office/drawing/2014/main" id="{5FBE4BCB-2827-FD4B-9754-8A093C43B37B}"/>
              </a:ext>
            </a:extLst>
          </p:cNvPr>
          <p:cNvPicPr>
            <a:picLocks noGrp="1" noChangeAspect="1"/>
          </p:cNvPicPr>
          <p:nvPr>
            <p:ph idx="1"/>
          </p:nvPr>
        </p:nvPicPr>
        <p:blipFill>
          <a:blip r:embed="rId2"/>
          <a:stretch>
            <a:fillRect/>
          </a:stretch>
        </p:blipFill>
        <p:spPr>
          <a:xfrm>
            <a:off x="6115951" y="807463"/>
            <a:ext cx="6016316" cy="1579281"/>
          </a:xfrm>
          <a:prstGeom prst="rect">
            <a:avLst/>
          </a:prstGeom>
        </p:spPr>
      </p:pic>
      <p:pic>
        <p:nvPicPr>
          <p:cNvPr id="7" name="Picture 6" descr="Table&#10;&#10;Description automatically generated">
            <a:extLst>
              <a:ext uri="{FF2B5EF4-FFF2-40B4-BE49-F238E27FC236}">
                <a16:creationId xmlns:a16="http://schemas.microsoft.com/office/drawing/2014/main" id="{DA3CFA61-68FB-F042-940F-9E41C2CE81A2}"/>
              </a:ext>
            </a:extLst>
          </p:cNvPr>
          <p:cNvPicPr>
            <a:picLocks noChangeAspect="1"/>
          </p:cNvPicPr>
          <p:nvPr/>
        </p:nvPicPr>
        <p:blipFill>
          <a:blip r:embed="rId3"/>
          <a:stretch>
            <a:fillRect/>
          </a:stretch>
        </p:blipFill>
        <p:spPr>
          <a:xfrm>
            <a:off x="6141714" y="4080830"/>
            <a:ext cx="5963269" cy="1386459"/>
          </a:xfrm>
          <a:prstGeom prst="rect">
            <a:avLst/>
          </a:prstGeom>
        </p:spPr>
      </p:pic>
    </p:spTree>
    <p:extLst>
      <p:ext uri="{BB962C8B-B14F-4D97-AF65-F5344CB8AC3E}">
        <p14:creationId xmlns:p14="http://schemas.microsoft.com/office/powerpoint/2010/main" val="3494915297"/>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588</TotalTime>
  <Words>1302</Words>
  <Application>Microsoft Macintosh PowerPoint</Application>
  <PresentationFormat>Widescreen</PresentationFormat>
  <Paragraphs>124</Paragraphs>
  <Slides>15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Gill Sans MT</vt:lpstr>
      <vt:lpstr>Parcel</vt:lpstr>
      <vt:lpstr>AAVAiL revenue projection – part 1 data investigation summary</vt:lpstr>
      <vt:lpstr>contents</vt:lpstr>
      <vt:lpstr>1. Assimilate the business scenariO </vt:lpstr>
      <vt:lpstr>1. articulate testable hypotheses.</vt:lpstr>
      <vt:lpstr>2. State the ideal data to address the business opportunity and clarify the rationale for needing specific data. </vt:lpstr>
      <vt:lpstr>3. Create a python script to extract relevant data from multiple data sources, automating the process of data ingestion. </vt:lpstr>
      <vt:lpstr>4. Investigate the relationship between the relevant data, the target and the business metric. </vt:lpstr>
      <vt:lpstr>4.a) – column manipulations</vt:lpstr>
      <vt:lpstr>4.a) pre vs post manipulation</vt:lpstr>
      <vt:lpstr>4.b) groupbys</vt:lpstr>
      <vt:lpstr>4.b) groupbys cont.</vt:lpstr>
      <vt:lpstr>4.b) groupbys cont.</vt:lpstr>
      <vt:lpstr>4.c) top 10 countries revenue per month visualised</vt:lpstr>
      <vt:lpstr>4.c) top 10 countries revenue per month visualized cont.</vt:lpstr>
      <vt:lpstr>4.d) distributions of price and times_viewed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Richard Cure</dc:creator>
  <cp:lastModifiedBy>Richard Cure</cp:lastModifiedBy>
  <cp:revision>23</cp:revision>
  <dcterms:created xsi:type="dcterms:W3CDTF">2021-03-12T16:40:12Z</dcterms:created>
  <dcterms:modified xsi:type="dcterms:W3CDTF">2021-03-28T14:12:37Z</dcterms:modified>
</cp:coreProperties>
</file>