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sldIdLst>
    <p:sldId id="256" r:id="rId2"/>
    <p:sldId id="257" r:id="rId3"/>
    <p:sldId id="258" r:id="rId4"/>
    <p:sldId id="263"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65"/>
  </p:normalViewPr>
  <p:slideViewPr>
    <p:cSldViewPr snapToGrid="0" snapToObjects="1">
      <p:cViewPr>
        <p:scale>
          <a:sx n="100" d="100"/>
          <a:sy n="100" d="100"/>
        </p:scale>
        <p:origin x="-200"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972669-857D-BB4A-A249-2A6DFC7030D3}" type="datetimeFigureOut">
              <a:rPr lang="en-US" smtClean="0"/>
              <a:t>3/14/21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B76669-CF56-364A-B01E-79F7D7D79FFE}" type="slidenum">
              <a:rPr lang="en-US" smtClean="0"/>
              <a:t>‹#›</a:t>
            </a:fld>
            <a:endParaRPr lang="en-US"/>
          </a:p>
        </p:txBody>
      </p:sp>
    </p:spTree>
    <p:extLst>
      <p:ext uri="{BB962C8B-B14F-4D97-AF65-F5344CB8AC3E}">
        <p14:creationId xmlns:p14="http://schemas.microsoft.com/office/powerpoint/2010/main" val="2529094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B76669-CF56-364A-B01E-79F7D7D79FFE}" type="slidenum">
              <a:rPr lang="en-US" smtClean="0"/>
              <a:t>3</a:t>
            </a:fld>
            <a:endParaRPr lang="en-US"/>
          </a:p>
        </p:txBody>
      </p:sp>
    </p:spTree>
    <p:extLst>
      <p:ext uri="{BB962C8B-B14F-4D97-AF65-F5344CB8AC3E}">
        <p14:creationId xmlns:p14="http://schemas.microsoft.com/office/powerpoint/2010/main" val="1732296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494076E2-43EB-7D4D-9539-7B25001E7176}" type="datetimeFigureOut">
              <a:rPr lang="en-US" smtClean="0"/>
              <a:t>3/14/21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88189330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94076E2-43EB-7D4D-9539-7B25001E7176}" type="datetimeFigureOut">
              <a:rPr lang="en-US" smtClean="0"/>
              <a:t>3/14/21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399604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94076E2-43EB-7D4D-9539-7B25001E7176}" type="datetimeFigureOut">
              <a:rPr lang="en-US" smtClean="0"/>
              <a:t>3/14/21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714695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94076E2-43EB-7D4D-9539-7B25001E7176}" type="datetimeFigureOut">
              <a:rPr lang="en-US" smtClean="0"/>
              <a:t>3/14/21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110633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494076E2-43EB-7D4D-9539-7B25001E7176}" type="datetimeFigureOut">
              <a:rPr lang="en-US" smtClean="0"/>
              <a:t>3/14/21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09124934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494076E2-43EB-7D4D-9539-7B25001E7176}" type="datetimeFigureOut">
              <a:rPr lang="en-US" smtClean="0"/>
              <a:t>3/14/21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508820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94076E2-43EB-7D4D-9539-7B25001E7176}" type="datetimeFigureOut">
              <a:rPr lang="en-US" smtClean="0"/>
              <a:t>3/14/21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3A673-BFA8-944A-8AB1-5A7006358E9B}"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952903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94076E2-43EB-7D4D-9539-7B25001E7176}" type="datetimeFigureOut">
              <a:rPr lang="en-US" smtClean="0"/>
              <a:t>3/14/21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1330420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4076E2-43EB-7D4D-9539-7B25001E7176}" type="datetimeFigureOut">
              <a:rPr lang="en-US" smtClean="0"/>
              <a:t>3/14/21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663930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494076E2-43EB-7D4D-9539-7B25001E7176}" type="datetimeFigureOut">
              <a:rPr lang="en-US" smtClean="0"/>
              <a:t>3/14/21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552412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94076E2-43EB-7D4D-9539-7B25001E7176}" type="datetimeFigureOut">
              <a:rPr lang="en-US" smtClean="0"/>
              <a:t>3/14/21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245966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94076E2-43EB-7D4D-9539-7B25001E7176}" type="datetimeFigureOut">
              <a:rPr lang="en-US" smtClean="0"/>
              <a:t>3/14/21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BF3A673-BFA8-944A-8AB1-5A7006358E9B}" type="slidenum">
              <a:rPr lang="en-US" smtClean="0"/>
              <a:t>‹#›</a:t>
            </a:fld>
            <a:endParaRPr lang="en-US"/>
          </a:p>
        </p:txBody>
      </p:sp>
    </p:spTree>
    <p:extLst>
      <p:ext uri="{BB962C8B-B14F-4D97-AF65-F5344CB8AC3E}">
        <p14:creationId xmlns:p14="http://schemas.microsoft.com/office/powerpoint/2010/main" val="10333852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C4DA9-88A4-C041-B481-F651E2200A02}"/>
              </a:ext>
            </a:extLst>
          </p:cNvPr>
          <p:cNvSpPr>
            <a:spLocks noGrp="1"/>
          </p:cNvSpPr>
          <p:nvPr>
            <p:ph type="ctrTitle"/>
          </p:nvPr>
        </p:nvSpPr>
        <p:spPr/>
        <p:txBody>
          <a:bodyPr>
            <a:normAutofit fontScale="90000"/>
          </a:bodyPr>
          <a:lstStyle/>
          <a:p>
            <a:r>
              <a:rPr lang="en-US" dirty="0" err="1"/>
              <a:t>AAVAiL</a:t>
            </a:r>
            <a:r>
              <a:rPr lang="en-US" dirty="0"/>
              <a:t> revenue projection – part 1 data investigation summary</a:t>
            </a:r>
          </a:p>
        </p:txBody>
      </p:sp>
      <p:sp>
        <p:nvSpPr>
          <p:cNvPr id="3" name="Subtitle 2">
            <a:extLst>
              <a:ext uri="{FF2B5EF4-FFF2-40B4-BE49-F238E27FC236}">
                <a16:creationId xmlns:a16="http://schemas.microsoft.com/office/drawing/2014/main" id="{50A64EF5-79EA-7944-8184-1D2FD556DA3C}"/>
              </a:ext>
            </a:extLst>
          </p:cNvPr>
          <p:cNvSpPr>
            <a:spLocks noGrp="1"/>
          </p:cNvSpPr>
          <p:nvPr>
            <p:ph type="subTitle" idx="1"/>
          </p:nvPr>
        </p:nvSpPr>
        <p:spPr/>
        <p:txBody>
          <a:bodyPr/>
          <a:lstStyle/>
          <a:p>
            <a:r>
              <a:rPr lang="en-US" dirty="0"/>
              <a:t>RICHARD CURE</a:t>
            </a:r>
          </a:p>
          <a:p>
            <a:r>
              <a:rPr lang="en-US" dirty="0"/>
              <a:t>March-April 2021</a:t>
            </a:r>
          </a:p>
        </p:txBody>
      </p:sp>
    </p:spTree>
    <p:extLst>
      <p:ext uri="{BB962C8B-B14F-4D97-AF65-F5344CB8AC3E}">
        <p14:creationId xmlns:p14="http://schemas.microsoft.com/office/powerpoint/2010/main" val="2347454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C3AE7-8979-5040-B63C-286214375805}"/>
              </a:ext>
            </a:extLst>
          </p:cNvPr>
          <p:cNvSpPr>
            <a:spLocks noGrp="1"/>
          </p:cNvSpPr>
          <p:nvPr>
            <p:ph type="title"/>
          </p:nvPr>
        </p:nvSpPr>
        <p:spPr/>
        <p:txBody>
          <a:bodyPr>
            <a:normAutofit/>
          </a:bodyPr>
          <a:lstStyle/>
          <a:p>
            <a:r>
              <a:rPr lang="en-US" dirty="0"/>
              <a:t>contents</a:t>
            </a:r>
          </a:p>
        </p:txBody>
      </p:sp>
      <p:sp>
        <p:nvSpPr>
          <p:cNvPr id="3" name="Content Placeholder 2">
            <a:extLst>
              <a:ext uri="{FF2B5EF4-FFF2-40B4-BE49-F238E27FC236}">
                <a16:creationId xmlns:a16="http://schemas.microsoft.com/office/drawing/2014/main" id="{40DEFFC1-9D06-C14E-BE80-F6254033A25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16014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4156B-2147-E245-8A0B-C899BF54647C}"/>
              </a:ext>
            </a:extLst>
          </p:cNvPr>
          <p:cNvSpPr>
            <a:spLocks noGrp="1"/>
          </p:cNvSpPr>
          <p:nvPr>
            <p:ph type="title"/>
          </p:nvPr>
        </p:nvSpPr>
        <p:spPr/>
        <p:txBody>
          <a:bodyPr>
            <a:normAutofit/>
          </a:bodyPr>
          <a:lstStyle/>
          <a:p>
            <a:r>
              <a:rPr lang="en-US" dirty="0"/>
              <a:t>1. </a:t>
            </a:r>
            <a:r>
              <a:rPr lang="en-GB" dirty="0"/>
              <a:t>Assimilate the business </a:t>
            </a:r>
            <a:r>
              <a:rPr lang="en-GB" dirty="0" err="1"/>
              <a:t>scenariO</a:t>
            </a:r>
            <a:br>
              <a:rPr lang="en-GB" dirty="0"/>
            </a:br>
            <a:endParaRPr lang="en-US" dirty="0"/>
          </a:p>
        </p:txBody>
      </p:sp>
      <p:sp>
        <p:nvSpPr>
          <p:cNvPr id="3" name="Content Placeholder 2">
            <a:extLst>
              <a:ext uri="{FF2B5EF4-FFF2-40B4-BE49-F238E27FC236}">
                <a16:creationId xmlns:a16="http://schemas.microsoft.com/office/drawing/2014/main" id="{53A389BB-B66F-084A-AB4D-8AF044A5AA62}"/>
              </a:ext>
            </a:extLst>
          </p:cNvPr>
          <p:cNvSpPr>
            <a:spLocks noGrp="1"/>
          </p:cNvSpPr>
          <p:nvPr>
            <p:ph idx="1"/>
          </p:nvPr>
        </p:nvSpPr>
        <p:spPr/>
        <p:txBody>
          <a:bodyPr>
            <a:normAutofit fontScale="77500" lnSpcReduction="20000"/>
          </a:bodyPr>
          <a:lstStyle/>
          <a:p>
            <a:r>
              <a:rPr lang="en-US" dirty="0" err="1"/>
              <a:t>AAVAiL</a:t>
            </a:r>
            <a:r>
              <a:rPr lang="en-US" dirty="0"/>
              <a:t> customers outside the US have been subscribing to </a:t>
            </a:r>
            <a:r>
              <a:rPr lang="en-US" dirty="0" err="1"/>
              <a:t>AAVAiL</a:t>
            </a:r>
            <a:r>
              <a:rPr lang="en-US" dirty="0"/>
              <a:t> services ‘a la carte’ e.g. which is different to the way they have been doing so before.</a:t>
            </a:r>
          </a:p>
          <a:p>
            <a:r>
              <a:rPr lang="en-US" dirty="0"/>
              <a:t>This has created ~ 2 years of transactional data across a few 1000 customers.</a:t>
            </a:r>
          </a:p>
          <a:p>
            <a:r>
              <a:rPr lang="en-US" dirty="0"/>
              <a:t>These customers are dispersed across 38 different countries, and the transactional data comes in batch format, 1 JSON file per month.</a:t>
            </a:r>
          </a:p>
          <a:p>
            <a:r>
              <a:rPr lang="en-US" dirty="0" err="1"/>
              <a:t>AAVAiL</a:t>
            </a:r>
            <a:r>
              <a:rPr lang="en-US" dirty="0"/>
              <a:t> product mangers have found it difficult to predict monthly revenue.</a:t>
            </a:r>
          </a:p>
          <a:p>
            <a:r>
              <a:rPr lang="en-US" dirty="0"/>
              <a:t>Through a Design Thinking </a:t>
            </a:r>
            <a:r>
              <a:rPr lang="en-US" dirty="0" err="1"/>
              <a:t>programme</a:t>
            </a:r>
            <a:r>
              <a:rPr lang="en-US" dirty="0"/>
              <a:t>, a decision was made to start a new project to develop a machine learning model to project revenue for 10 of the 38 countries.</a:t>
            </a:r>
          </a:p>
          <a:p>
            <a:r>
              <a:rPr lang="en-US" dirty="0"/>
              <a:t>Product Manager expectations of the model are that it will save time over the existing revenue projections process, and that model outputs will be more accurate than outputs resulting from the existing process.</a:t>
            </a:r>
          </a:p>
          <a:p>
            <a:r>
              <a:rPr lang="en-US" dirty="0"/>
              <a:t>The possible positive business impacts are that the model will enable </a:t>
            </a:r>
            <a:r>
              <a:rPr lang="en-US" dirty="0" err="1"/>
              <a:t>AAVAiL</a:t>
            </a:r>
            <a:r>
              <a:rPr lang="en-US" dirty="0"/>
              <a:t> to </a:t>
            </a:r>
            <a:r>
              <a:rPr lang="en-US" dirty="0" err="1"/>
              <a:t>stabilise</a:t>
            </a:r>
            <a:r>
              <a:rPr lang="en-US" dirty="0"/>
              <a:t> counts of staff members, and will generate a ‘ripple effect’ drawn from budget projections.</a:t>
            </a:r>
          </a:p>
        </p:txBody>
      </p:sp>
    </p:spTree>
    <p:extLst>
      <p:ext uri="{BB962C8B-B14F-4D97-AF65-F5344CB8AC3E}">
        <p14:creationId xmlns:p14="http://schemas.microsoft.com/office/powerpoint/2010/main" val="139363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5F64367-9171-455F-9283-AC21BC55AE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EC603A95-5798-4F9F-80E4-CF53F302A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877" y="1121561"/>
            <a:ext cx="9930384" cy="46085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2D0E6BFD-B4BB-6B41-9B2B-AF589B9901CD}"/>
              </a:ext>
            </a:extLst>
          </p:cNvPr>
          <p:cNvSpPr>
            <a:spLocks noGrp="1"/>
          </p:cNvSpPr>
          <p:nvPr>
            <p:ph type="title"/>
          </p:nvPr>
        </p:nvSpPr>
        <p:spPr>
          <a:xfrm>
            <a:off x="1792287" y="1327499"/>
            <a:ext cx="8624887" cy="927328"/>
          </a:xfrm>
          <a:noFill/>
          <a:ln>
            <a:noFill/>
          </a:ln>
        </p:spPr>
        <p:txBody>
          <a:bodyPr>
            <a:normAutofit fontScale="90000"/>
          </a:bodyPr>
          <a:lstStyle/>
          <a:p>
            <a:r>
              <a:rPr lang="en-GB" dirty="0"/>
              <a:t>1. articulate testable hypotheses.</a:t>
            </a:r>
            <a:br>
              <a:rPr lang="en-GB" dirty="0"/>
            </a:br>
            <a:r>
              <a:rPr lang="en-GB" dirty="0"/>
              <a:t>2. State the ideal data to address the business opportunity and clarify the rationale for needing specific data.</a:t>
            </a:r>
            <a:endParaRPr lang="en-US" dirty="0">
              <a:solidFill>
                <a:schemeClr val="tx1">
                  <a:lumMod val="75000"/>
                  <a:lumOff val="25000"/>
                </a:schemeClr>
              </a:solidFill>
            </a:endParaRPr>
          </a:p>
        </p:txBody>
      </p:sp>
      <p:sp>
        <p:nvSpPr>
          <p:cNvPr id="21" name="Rectangle 20">
            <a:extLst>
              <a:ext uri="{FF2B5EF4-FFF2-40B4-BE49-F238E27FC236}">
                <a16:creationId xmlns:a16="http://schemas.microsoft.com/office/drawing/2014/main" id="{884F012D-6CD6-46AF-A834-6B0CA93008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5200" y="958898"/>
            <a:ext cx="10259738" cy="493390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4" name="Content Placeholder 3">
            <a:extLst>
              <a:ext uri="{FF2B5EF4-FFF2-40B4-BE49-F238E27FC236}">
                <a16:creationId xmlns:a16="http://schemas.microsoft.com/office/drawing/2014/main" id="{90DAD4B4-5008-C541-9F17-61DB6105D67A}"/>
              </a:ext>
            </a:extLst>
          </p:cNvPr>
          <p:cNvGraphicFramePr>
            <a:graphicFrameLocks noGrp="1"/>
          </p:cNvGraphicFramePr>
          <p:nvPr>
            <p:ph idx="1"/>
            <p:extLst>
              <p:ext uri="{D42A27DB-BD31-4B8C-83A1-F6EECF244321}">
                <p14:modId xmlns:p14="http://schemas.microsoft.com/office/powerpoint/2010/main" val="3070765457"/>
              </p:ext>
            </p:extLst>
          </p:nvPr>
        </p:nvGraphicFramePr>
        <p:xfrm>
          <a:off x="1225551" y="2605766"/>
          <a:ext cx="9501188" cy="3261036"/>
        </p:xfrm>
        <a:graphic>
          <a:graphicData uri="http://schemas.openxmlformats.org/drawingml/2006/table">
            <a:tbl>
              <a:tblPr firstRow="1" firstCol="1" bandRow="1">
                <a:tableStyleId>{E929F9F4-4A8F-4326-A1B4-22849713DDAB}</a:tableStyleId>
              </a:tblPr>
              <a:tblGrid>
                <a:gridCol w="1865608">
                  <a:extLst>
                    <a:ext uri="{9D8B030D-6E8A-4147-A177-3AD203B41FA5}">
                      <a16:colId xmlns:a16="http://schemas.microsoft.com/office/drawing/2014/main" val="1122335417"/>
                    </a:ext>
                  </a:extLst>
                </a:gridCol>
                <a:gridCol w="1851392">
                  <a:extLst>
                    <a:ext uri="{9D8B030D-6E8A-4147-A177-3AD203B41FA5}">
                      <a16:colId xmlns:a16="http://schemas.microsoft.com/office/drawing/2014/main" val="3344235593"/>
                    </a:ext>
                  </a:extLst>
                </a:gridCol>
                <a:gridCol w="2813946">
                  <a:extLst>
                    <a:ext uri="{9D8B030D-6E8A-4147-A177-3AD203B41FA5}">
                      <a16:colId xmlns:a16="http://schemas.microsoft.com/office/drawing/2014/main" val="1332358591"/>
                    </a:ext>
                  </a:extLst>
                </a:gridCol>
                <a:gridCol w="2970242">
                  <a:extLst>
                    <a:ext uri="{9D8B030D-6E8A-4147-A177-3AD203B41FA5}">
                      <a16:colId xmlns:a16="http://schemas.microsoft.com/office/drawing/2014/main" val="572803438"/>
                    </a:ext>
                  </a:extLst>
                </a:gridCol>
              </a:tblGrid>
              <a:tr h="125890">
                <a:tc>
                  <a:txBody>
                    <a:bodyPr/>
                    <a:lstStyle/>
                    <a:p>
                      <a:r>
                        <a:rPr lang="en-GB" sz="700">
                          <a:effectLst/>
                        </a:rPr>
                        <a:t>Business Question</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700">
                          <a:effectLst/>
                        </a:rPr>
                        <a:t>Hypothesis</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700">
                          <a:effectLst/>
                        </a:rPr>
                        <a:t>Ideal Data needed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700">
                          <a:effectLst/>
                        </a:rPr>
                        <a:t>Data Descriptions</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extLst>
                  <a:ext uri="{0D108BD9-81ED-4DB2-BD59-A6C34878D82A}">
                    <a16:rowId xmlns:a16="http://schemas.microsoft.com/office/drawing/2014/main" val="2900595349"/>
                  </a:ext>
                </a:extLst>
              </a:tr>
              <a:tr h="1567573">
                <a:tc>
                  <a:txBody>
                    <a:bodyPr/>
                    <a:lstStyle/>
                    <a:p>
                      <a:r>
                        <a:rPr lang="en-GB" sz="600" b="0">
                          <a:effectLst/>
                        </a:rPr>
                        <a:t>Does use of the new model save </a:t>
                      </a:r>
                      <a:r>
                        <a:rPr lang="en-GB" sz="600" b="0" err="1">
                          <a:effectLst/>
                        </a:rPr>
                        <a:t>AAVAiL</a:t>
                      </a:r>
                      <a:r>
                        <a:rPr lang="en-GB" sz="600" b="0">
                          <a:effectLst/>
                        </a:rPr>
                        <a:t> Product Managers time when projecting future revenue?</a:t>
                      </a:r>
                      <a:endParaRPr lang="en-GB" sz="600" b="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600" b="0">
                          <a:effectLst/>
                        </a:rPr>
                        <a:t>Use of the new model to generate a revenue projections is faster than use of the existing revenue projections process</a:t>
                      </a:r>
                      <a:endParaRPr lang="en-GB" sz="600" b="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600" b="0" dirty="0">
                          <a:effectLst/>
                        </a:rPr>
                        <a:t>2 tables containing the below rows and columns, for pre- new model (existing process) and post-new model</a:t>
                      </a:r>
                    </a:p>
                    <a:p>
                      <a:endParaRPr lang="en-GB" sz="600" b="0" dirty="0">
                        <a:effectLst/>
                      </a:endParaRPr>
                    </a:p>
                    <a:p>
                      <a:r>
                        <a:rPr lang="en-GB" sz="600" b="0" dirty="0">
                          <a:effectLst/>
                        </a:rPr>
                        <a:t>Rows:</a:t>
                      </a:r>
                    </a:p>
                    <a:p>
                      <a:r>
                        <a:rPr lang="en-GB" sz="600" b="0" dirty="0">
                          <a:effectLst/>
                        </a:rPr>
                        <a:t>A single revenue projection made by an </a:t>
                      </a:r>
                      <a:r>
                        <a:rPr lang="en-GB" sz="600" b="0" dirty="0" err="1">
                          <a:effectLst/>
                        </a:rPr>
                        <a:t>AAVAiL</a:t>
                      </a:r>
                      <a:r>
                        <a:rPr lang="en-GB" sz="600" b="0" dirty="0">
                          <a:effectLst/>
                        </a:rPr>
                        <a:t> Product Manager</a:t>
                      </a:r>
                    </a:p>
                    <a:p>
                      <a:endParaRPr lang="en-GB" sz="600" b="0" dirty="0">
                        <a:effectLst/>
                      </a:endParaRPr>
                    </a:p>
                    <a:p>
                      <a:r>
                        <a:rPr lang="en-GB" sz="600" b="0" dirty="0">
                          <a:effectLst/>
                        </a:rPr>
                        <a:t>Columns:</a:t>
                      </a:r>
                    </a:p>
                    <a:p>
                      <a:r>
                        <a:rPr lang="en-GB" sz="600" b="0" dirty="0">
                          <a:effectLst/>
                        </a:rPr>
                        <a:t>Projection id</a:t>
                      </a:r>
                    </a:p>
                    <a:p>
                      <a:r>
                        <a:rPr lang="en-GB" sz="600" b="0" dirty="0">
                          <a:effectLst/>
                        </a:rPr>
                        <a:t>Date/Time of projection</a:t>
                      </a:r>
                    </a:p>
                    <a:p>
                      <a:r>
                        <a:rPr lang="en-GB" sz="600" b="0" dirty="0">
                          <a:effectLst/>
                        </a:rPr>
                        <a:t>Product Manager ID/Name</a:t>
                      </a:r>
                    </a:p>
                    <a:p>
                      <a:r>
                        <a:rPr lang="en-GB" sz="600" b="0" dirty="0">
                          <a:effectLst/>
                        </a:rPr>
                        <a:t>Month of projection</a:t>
                      </a:r>
                    </a:p>
                    <a:p>
                      <a:r>
                        <a:rPr lang="en-GB" sz="600" b="0" dirty="0">
                          <a:effectLst/>
                        </a:rPr>
                        <a:t>Country of projection</a:t>
                      </a:r>
                    </a:p>
                    <a:p>
                      <a:r>
                        <a:rPr lang="en-GB" sz="600" b="0" dirty="0">
                          <a:effectLst/>
                        </a:rPr>
                        <a:t>Model version</a:t>
                      </a:r>
                    </a:p>
                    <a:p>
                      <a:r>
                        <a:rPr lang="en-GB" sz="600" b="0" dirty="0">
                          <a:effectLst/>
                        </a:rPr>
                        <a:t>Model output/revenue projection(s)</a:t>
                      </a:r>
                    </a:p>
                    <a:p>
                      <a:r>
                        <a:rPr lang="en-GB" sz="600" b="0" dirty="0">
                          <a:effectLst/>
                        </a:rPr>
                        <a:t>Time to execute projection</a:t>
                      </a:r>
                    </a:p>
                  </a:txBody>
                  <a:tcPr marL="36718" marR="36718" marT="0" marB="0"/>
                </a:tc>
                <a:tc>
                  <a:txBody>
                    <a:bodyPr/>
                    <a:lstStyle/>
                    <a:p>
                      <a:r>
                        <a:rPr lang="en-GB" sz="600" b="0" dirty="0">
                          <a:effectLst/>
                        </a:rPr>
                        <a:t> Projection id – uniquely identifies a projection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600" b="0" dirty="0">
                          <a:effectLst/>
                        </a:rPr>
                        <a:t>Date/Time of projection – when the projection was executed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600" b="0" dirty="0">
                          <a:effectLst/>
                        </a:rPr>
                        <a:t>Product Manager ID/Name – uniquely identifies a user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600" b="0" dirty="0">
                          <a:effectLst/>
                        </a:rPr>
                        <a:t>Month of projection - month which the projection is for</a:t>
                      </a:r>
                    </a:p>
                    <a:p>
                      <a:r>
                        <a:rPr lang="en-GB" sz="600" b="0" dirty="0">
                          <a:effectLst/>
                        </a:rPr>
                        <a:t>Country of projection – country which the projection is for</a:t>
                      </a:r>
                    </a:p>
                    <a:p>
                      <a:r>
                        <a:rPr lang="en-GB" sz="600" b="0" dirty="0">
                          <a:effectLst/>
                        </a:rPr>
                        <a:t>Model version – version of model for which the projections was derived from</a:t>
                      </a:r>
                    </a:p>
                    <a:p>
                      <a:r>
                        <a:rPr lang="en-GB" sz="600" b="0" dirty="0">
                          <a:effectLst/>
                        </a:rPr>
                        <a:t>Model output/revenue projection(s) -  output of the model</a:t>
                      </a:r>
                    </a:p>
                    <a:p>
                      <a:r>
                        <a:rPr lang="en-GB" sz="600" b="0" dirty="0">
                          <a:effectLst/>
                        </a:rPr>
                        <a:t>Time to execute projection – How long it took the user to execute the projection</a:t>
                      </a:r>
                      <a:endParaRPr lang="en-GB" sz="600" b="0" dirty="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extLst>
                  <a:ext uri="{0D108BD9-81ED-4DB2-BD59-A6C34878D82A}">
                    <a16:rowId xmlns:a16="http://schemas.microsoft.com/office/drawing/2014/main" val="579729182"/>
                  </a:ext>
                </a:extLst>
              </a:tr>
              <a:tr h="1567573">
                <a:tc>
                  <a:txBody>
                    <a:bodyPr/>
                    <a:lstStyle/>
                    <a:p>
                      <a:r>
                        <a:rPr lang="en-GB" sz="600" b="0">
                          <a:effectLst/>
                        </a:rPr>
                        <a:t>Does the new model enable </a:t>
                      </a:r>
                      <a:r>
                        <a:rPr lang="en-GB" sz="600" b="0" err="1">
                          <a:effectLst/>
                        </a:rPr>
                        <a:t>AAVAiL</a:t>
                      </a:r>
                      <a:r>
                        <a:rPr lang="en-GB" sz="600" b="0">
                          <a:effectLst/>
                        </a:rPr>
                        <a:t> Product Managers to more accurately project revenue?</a:t>
                      </a:r>
                      <a:endParaRPr lang="en-GB" sz="600" b="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600" b="0">
                          <a:effectLst/>
                        </a:rPr>
                        <a:t>The new model projects more accurate revenue predictions than the predictions of the existing revenue projections process</a:t>
                      </a:r>
                      <a:endParaRPr lang="en-GB" sz="600" b="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600" b="0">
                          <a:effectLst/>
                        </a:rPr>
                        <a:t>2 tables containing the below rows and columns, for pre- new model (existing process) and post-new model</a:t>
                      </a:r>
                    </a:p>
                    <a:p>
                      <a:endParaRPr lang="en-GB" sz="600" b="0">
                        <a:effectLst/>
                      </a:endParaRPr>
                    </a:p>
                    <a:p>
                      <a:r>
                        <a:rPr lang="en-GB" sz="600" b="0">
                          <a:effectLst/>
                        </a:rPr>
                        <a:t>Rows:</a:t>
                      </a:r>
                    </a:p>
                    <a:p>
                      <a:r>
                        <a:rPr lang="en-GB" sz="600" b="0">
                          <a:effectLst/>
                        </a:rPr>
                        <a:t>A single revenue projection made by an </a:t>
                      </a:r>
                      <a:r>
                        <a:rPr lang="en-GB" sz="600" b="0" err="1">
                          <a:effectLst/>
                        </a:rPr>
                        <a:t>AAVAiL</a:t>
                      </a:r>
                      <a:r>
                        <a:rPr lang="en-GB" sz="600" b="0">
                          <a:effectLst/>
                        </a:rPr>
                        <a:t> Product Manager</a:t>
                      </a:r>
                    </a:p>
                    <a:p>
                      <a:endParaRPr lang="en-GB" sz="600" b="0">
                        <a:effectLst/>
                      </a:endParaRPr>
                    </a:p>
                    <a:p>
                      <a:r>
                        <a:rPr lang="en-GB" sz="600" b="0">
                          <a:effectLst/>
                        </a:rPr>
                        <a:t>Columns:</a:t>
                      </a:r>
                    </a:p>
                    <a:p>
                      <a:r>
                        <a:rPr lang="en-GB" sz="600" b="0">
                          <a:effectLst/>
                        </a:rPr>
                        <a:t>Projection id</a:t>
                      </a:r>
                    </a:p>
                    <a:p>
                      <a:r>
                        <a:rPr lang="en-GB" sz="600" b="0">
                          <a:effectLst/>
                        </a:rPr>
                        <a:t>Date/time of projection</a:t>
                      </a:r>
                    </a:p>
                    <a:p>
                      <a:r>
                        <a:rPr lang="en-GB" sz="600" b="0">
                          <a:effectLst/>
                        </a:rPr>
                        <a:t>Product Manager ID/Name</a:t>
                      </a:r>
                    </a:p>
                    <a:p>
                      <a:r>
                        <a:rPr lang="en-GB" sz="600" b="0">
                          <a:effectLst/>
                        </a:rPr>
                        <a:t>Month which the projection is for</a:t>
                      </a:r>
                    </a:p>
                    <a:p>
                      <a:r>
                        <a:rPr lang="en-GB" sz="600" b="0">
                          <a:effectLst/>
                        </a:rPr>
                        <a:t>Country for which the projection is for</a:t>
                      </a:r>
                    </a:p>
                    <a:p>
                      <a:r>
                        <a:rPr lang="en-GB" sz="600" b="0">
                          <a:effectLst/>
                        </a:rPr>
                        <a:t>Model version</a:t>
                      </a:r>
                    </a:p>
                    <a:p>
                      <a:r>
                        <a:rPr lang="en-GB" sz="600" b="0">
                          <a:effectLst/>
                        </a:rPr>
                        <a:t>Model output/revenue projection(s)</a:t>
                      </a:r>
                    </a:p>
                    <a:p>
                      <a:r>
                        <a:rPr lang="en-GB" sz="600" b="0">
                          <a:effectLst/>
                        </a:rPr>
                        <a:t>Actual revenue</a:t>
                      </a:r>
                    </a:p>
                    <a:p>
                      <a:endParaRPr lang="en-GB" sz="600" b="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600" b="0" dirty="0">
                          <a:effectLst/>
                        </a:rPr>
                        <a:t>See above row for existing descriptions</a:t>
                      </a:r>
                    </a:p>
                    <a:p>
                      <a:endParaRPr lang="en-GB" sz="600" b="0" dirty="0">
                        <a:effectLst/>
                      </a:endParaRPr>
                    </a:p>
                    <a:p>
                      <a:endParaRPr lang="en-GB" sz="600" b="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600" b="0" dirty="0">
                          <a:effectLst/>
                        </a:rPr>
                        <a:t>Actual revenue – actual revenue for the month and country</a:t>
                      </a:r>
                    </a:p>
                    <a:p>
                      <a:endParaRPr lang="en-GB" sz="600" b="0" dirty="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extLst>
                  <a:ext uri="{0D108BD9-81ED-4DB2-BD59-A6C34878D82A}">
                    <a16:rowId xmlns:a16="http://schemas.microsoft.com/office/drawing/2014/main" val="2406378645"/>
                  </a:ext>
                </a:extLst>
              </a:tr>
            </a:tbl>
          </a:graphicData>
        </a:graphic>
      </p:graphicFrame>
    </p:spTree>
    <p:extLst>
      <p:ext uri="{BB962C8B-B14F-4D97-AF65-F5344CB8AC3E}">
        <p14:creationId xmlns:p14="http://schemas.microsoft.com/office/powerpoint/2010/main" val="3462086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62832-6C7C-B746-85ED-5B2B05C84030}"/>
              </a:ext>
            </a:extLst>
          </p:cNvPr>
          <p:cNvSpPr>
            <a:spLocks noGrp="1"/>
          </p:cNvSpPr>
          <p:nvPr>
            <p:ph type="title"/>
          </p:nvPr>
        </p:nvSpPr>
        <p:spPr/>
        <p:txBody>
          <a:bodyPr>
            <a:noAutofit/>
          </a:bodyPr>
          <a:lstStyle/>
          <a:p>
            <a:r>
              <a:rPr lang="en-GB" sz="2000" dirty="0"/>
              <a:t>3. Create a python script to extract relevant data from multiple data sources, automating the process of data ingestion.</a:t>
            </a:r>
            <a:br>
              <a:rPr lang="en-GB" sz="2000" dirty="0"/>
            </a:br>
            <a:endParaRPr lang="en-US" sz="2000" dirty="0"/>
          </a:p>
        </p:txBody>
      </p:sp>
      <p:sp>
        <p:nvSpPr>
          <p:cNvPr id="3" name="Content Placeholder 2">
            <a:extLst>
              <a:ext uri="{FF2B5EF4-FFF2-40B4-BE49-F238E27FC236}">
                <a16:creationId xmlns:a16="http://schemas.microsoft.com/office/drawing/2014/main" id="{0DCCB24C-7520-2949-8DAC-DA53413AE5E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232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0F290-57A2-FB44-8C1A-729D0387A65D}"/>
              </a:ext>
            </a:extLst>
          </p:cNvPr>
          <p:cNvSpPr>
            <a:spLocks noGrp="1"/>
          </p:cNvSpPr>
          <p:nvPr>
            <p:ph type="title"/>
          </p:nvPr>
        </p:nvSpPr>
        <p:spPr/>
        <p:txBody>
          <a:bodyPr>
            <a:noAutofit/>
          </a:bodyPr>
          <a:lstStyle/>
          <a:p>
            <a:r>
              <a:rPr lang="en-US" sz="2000" dirty="0"/>
              <a:t>4. </a:t>
            </a:r>
            <a:r>
              <a:rPr lang="en-GB" sz="2000" dirty="0"/>
              <a:t>Investigate the relationship between the relevant data, the target and the business metric.</a:t>
            </a:r>
            <a:br>
              <a:rPr lang="en-GB" sz="2000" dirty="0"/>
            </a:br>
            <a:endParaRPr lang="en-US" sz="2000" dirty="0"/>
          </a:p>
        </p:txBody>
      </p:sp>
      <p:sp>
        <p:nvSpPr>
          <p:cNvPr id="3" name="Content Placeholder 2">
            <a:extLst>
              <a:ext uri="{FF2B5EF4-FFF2-40B4-BE49-F238E27FC236}">
                <a16:creationId xmlns:a16="http://schemas.microsoft.com/office/drawing/2014/main" id="{85FEA762-7E01-E445-8FB3-87E98CA838D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42734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BDA39-49C6-F549-A272-95203EF7ED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8FAD146-F2E9-594B-AE3C-47D9FA6D86F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5315547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TotalTime>
  <Words>590</Words>
  <Application>Microsoft Macintosh PowerPoint</Application>
  <PresentationFormat>Widescreen</PresentationFormat>
  <Paragraphs>64</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Gill Sans MT</vt:lpstr>
      <vt:lpstr>Parcel</vt:lpstr>
      <vt:lpstr>AAVAiL revenue projection – part 1 data investigation summary</vt:lpstr>
      <vt:lpstr>contents</vt:lpstr>
      <vt:lpstr>1. Assimilate the business scenariO </vt:lpstr>
      <vt:lpstr>1. articulate testable hypotheses. 2. State the ideal data to address the business opportunity and clarify the rationale for needing specific data.</vt:lpstr>
      <vt:lpstr>3. Create a python script to extract relevant data from multiple data sources, automating the process of data ingestion. </vt:lpstr>
      <vt:lpstr>4. Investigate the relationship between the relevant data, the target and the business metric.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Cure</dc:creator>
  <cp:lastModifiedBy>Richard Cure</cp:lastModifiedBy>
  <cp:revision>10</cp:revision>
  <dcterms:created xsi:type="dcterms:W3CDTF">2021-03-12T16:40:12Z</dcterms:created>
  <dcterms:modified xsi:type="dcterms:W3CDTF">2021-03-14T13:44:09Z</dcterms:modified>
</cp:coreProperties>
</file>