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3" r:id="rId6"/>
    <p:sldId id="261" r:id="rId7"/>
    <p:sldId id="262" r:id="rId8"/>
    <p:sldId id="268" r:id="rId9"/>
    <p:sldId id="267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0272" y="1169894"/>
            <a:ext cx="8915399" cy="2262781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Qualitative Activity Recognition of Weight lifting Exercise	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8190" y="3862979"/>
            <a:ext cx="8915399" cy="1126283"/>
          </a:xfrm>
        </p:spPr>
        <p:txBody>
          <a:bodyPr/>
          <a:lstStyle/>
          <a:p>
            <a:r>
              <a:rPr lang="en-US" dirty="0" smtClean="0"/>
              <a:t>By Qing Deng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413301"/>
            <a:ext cx="6023157" cy="52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91" y="112046"/>
            <a:ext cx="8096945" cy="654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8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761" y="582815"/>
            <a:ext cx="8911687" cy="1280890"/>
          </a:xfrm>
        </p:spPr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820" y="1478697"/>
            <a:ext cx="6086498" cy="4962444"/>
          </a:xfrm>
        </p:spPr>
        <p:txBody>
          <a:bodyPr/>
          <a:lstStyle/>
          <a:p>
            <a:r>
              <a:rPr lang="en-US" dirty="0"/>
              <a:t>Data are recorded from 9 freedom Razor inertial measurement units (IMU), which provide three-axes acceleration, gyroscope and </a:t>
            </a:r>
            <a:r>
              <a:rPr lang="en-US" dirty="0" smtClean="0"/>
              <a:t>magnetometer.</a:t>
            </a:r>
          </a:p>
          <a:p>
            <a:r>
              <a:rPr lang="en-US" dirty="0" smtClean="0"/>
              <a:t>Data size:  p=53</a:t>
            </a:r>
            <a:r>
              <a:rPr lang="en-US" dirty="0"/>
              <a:t>, n=18,000</a:t>
            </a:r>
            <a:endParaRPr lang="en-US" dirty="0" smtClean="0"/>
          </a:p>
          <a:p>
            <a:r>
              <a:rPr lang="en-US" dirty="0" smtClean="0"/>
              <a:t>5 Levels: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Class A : </a:t>
            </a:r>
            <a:r>
              <a:rPr lang="en-US" dirty="0"/>
              <a:t>exactly according to the specification;</a:t>
            </a:r>
          </a:p>
          <a:p>
            <a:pPr marL="0" indent="0">
              <a:buNone/>
            </a:pPr>
            <a:r>
              <a:rPr lang="en-US" b="1" dirty="0"/>
              <a:t>Class B : </a:t>
            </a:r>
            <a:r>
              <a:rPr lang="en-US" dirty="0"/>
              <a:t>throwing the elbows to the front;</a:t>
            </a:r>
          </a:p>
          <a:p>
            <a:pPr marL="0" indent="0">
              <a:buNone/>
            </a:pPr>
            <a:r>
              <a:rPr lang="en-US" b="1" dirty="0"/>
              <a:t>Class C : </a:t>
            </a:r>
            <a:r>
              <a:rPr lang="en-US" dirty="0"/>
              <a:t>lifting the dumbbell only halfway;</a:t>
            </a:r>
          </a:p>
          <a:p>
            <a:pPr marL="0" indent="0">
              <a:buNone/>
            </a:pPr>
            <a:r>
              <a:rPr lang="en-US" b="1" dirty="0"/>
              <a:t>Class D : </a:t>
            </a:r>
            <a:r>
              <a:rPr lang="en-US" dirty="0"/>
              <a:t>lowering the dumbbell only halfway;</a:t>
            </a:r>
          </a:p>
          <a:p>
            <a:pPr marL="0" indent="0">
              <a:buNone/>
            </a:pPr>
            <a:r>
              <a:rPr lang="en-US" b="1" dirty="0"/>
              <a:t>Class E : </a:t>
            </a:r>
            <a:r>
              <a:rPr lang="en-US" dirty="0"/>
              <a:t>throwing the hips to the front.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388506" y="582815"/>
            <a:ext cx="4014600" cy="547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6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22927" y="484093"/>
            <a:ext cx="1990165" cy="927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38934" y="763351"/>
            <a:ext cx="135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N=16,000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64776" y="2202638"/>
            <a:ext cx="1990165" cy="927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0781" y="2343395"/>
            <a:ext cx="1358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Test, </a:t>
            </a:r>
          </a:p>
          <a:p>
            <a:r>
              <a:rPr lang="en-US" dirty="0" smtClean="0"/>
              <a:t>N=9,000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191435" y="2269841"/>
            <a:ext cx="1990165" cy="927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7440" y="2410598"/>
            <a:ext cx="1358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</a:t>
            </a:r>
          </a:p>
          <a:p>
            <a:r>
              <a:rPr lang="en-US" dirty="0" smtClean="0"/>
              <a:t>N=9,000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2035834">
            <a:off x="1948093" y="1256957"/>
            <a:ext cx="275993" cy="102295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20188230">
            <a:off x="3581728" y="1292948"/>
            <a:ext cx="309420" cy="1016435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974541" y="150920"/>
            <a:ext cx="1990165" cy="927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90546" y="291677"/>
            <a:ext cx="1723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set </a:t>
            </a:r>
          </a:p>
          <a:p>
            <a:r>
              <a:rPr lang="en-US" dirty="0" smtClean="0"/>
              <a:t>N=200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974541" y="1322705"/>
            <a:ext cx="1990165" cy="927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90546" y="1463462"/>
            <a:ext cx="1723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set  </a:t>
            </a:r>
          </a:p>
          <a:p>
            <a:r>
              <a:rPr lang="en-US" dirty="0" smtClean="0"/>
              <a:t>N=400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987988" y="5407488"/>
            <a:ext cx="1990165" cy="927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03995" y="5578032"/>
            <a:ext cx="201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set  </a:t>
            </a:r>
          </a:p>
          <a:p>
            <a:r>
              <a:rPr lang="en-US" dirty="0" smtClean="0"/>
              <a:t>N=9,000</a:t>
            </a:r>
            <a:endParaRPr lang="en-US" dirty="0"/>
          </a:p>
        </p:txBody>
      </p:sp>
      <p:sp>
        <p:nvSpPr>
          <p:cNvPr id="19" name="Cloud Callout 18"/>
          <p:cNvSpPr/>
          <p:nvPr/>
        </p:nvSpPr>
        <p:spPr>
          <a:xfrm>
            <a:off x="7826188" y="2541527"/>
            <a:ext cx="336177" cy="400700"/>
          </a:xfrm>
          <a:prstGeom prst="cloudCallo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Callout 19"/>
          <p:cNvSpPr/>
          <p:nvPr/>
        </p:nvSpPr>
        <p:spPr>
          <a:xfrm>
            <a:off x="7801533" y="3417302"/>
            <a:ext cx="336177" cy="400700"/>
          </a:xfrm>
          <a:prstGeom prst="cloudCallo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Callout 20"/>
          <p:cNvSpPr/>
          <p:nvPr/>
        </p:nvSpPr>
        <p:spPr>
          <a:xfrm>
            <a:off x="7794809" y="4092818"/>
            <a:ext cx="336177" cy="400700"/>
          </a:xfrm>
          <a:prstGeom prst="cloudCallo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loud Callout 21"/>
          <p:cNvSpPr/>
          <p:nvPr/>
        </p:nvSpPr>
        <p:spPr>
          <a:xfrm>
            <a:off x="7772400" y="4751044"/>
            <a:ext cx="336177" cy="400700"/>
          </a:xfrm>
          <a:prstGeom prst="cloudCallo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974541" y="2415517"/>
            <a:ext cx="1990165" cy="927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90546" y="2556274"/>
            <a:ext cx="1667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set  </a:t>
            </a:r>
          </a:p>
          <a:p>
            <a:r>
              <a:rPr lang="en-US" dirty="0" smtClean="0"/>
              <a:t>N=600</a:t>
            </a:r>
            <a:endParaRPr lang="en-US" dirty="0"/>
          </a:p>
        </p:txBody>
      </p:sp>
      <p:cxnSp>
        <p:nvCxnSpPr>
          <p:cNvPr id="26" name="Elbow Connector 25"/>
          <p:cNvCxnSpPr/>
          <p:nvPr/>
        </p:nvCxnSpPr>
        <p:spPr>
          <a:xfrm>
            <a:off x="8978153" y="763351"/>
            <a:ext cx="972671" cy="3693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964272" y="629009"/>
            <a:ext cx="2061884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KNN, QDA,</a:t>
            </a:r>
          </a:p>
          <a:p>
            <a:r>
              <a:rPr lang="en-US" dirty="0" smtClean="0"/>
              <a:t>Random Forest.</a:t>
            </a:r>
          </a:p>
          <a:p>
            <a:r>
              <a:rPr lang="en-US" dirty="0" smtClean="0"/>
              <a:t>(with 10-fold CV)</a:t>
            </a:r>
            <a:endParaRPr lang="en-US" dirty="0"/>
          </a:p>
        </p:txBody>
      </p:sp>
      <p:cxnSp>
        <p:nvCxnSpPr>
          <p:cNvPr id="28" name="Elbow Connector 27"/>
          <p:cNvCxnSpPr/>
          <p:nvPr/>
        </p:nvCxnSpPr>
        <p:spPr>
          <a:xfrm>
            <a:off x="9014012" y="1923229"/>
            <a:ext cx="972671" cy="3693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000131" y="1788887"/>
            <a:ext cx="2061884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KNN, QDA,</a:t>
            </a:r>
          </a:p>
          <a:p>
            <a:r>
              <a:rPr lang="en-US" dirty="0"/>
              <a:t>Random Forest.</a:t>
            </a:r>
          </a:p>
          <a:p>
            <a:r>
              <a:rPr lang="en-US" dirty="0"/>
              <a:t>(with 10-fold </a:t>
            </a:r>
            <a:r>
              <a:rPr lang="en-US" dirty="0" smtClean="0"/>
              <a:t>CV)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9" idx="6"/>
          </p:cNvCxnSpPr>
          <p:nvPr/>
        </p:nvCxnSpPr>
        <p:spPr>
          <a:xfrm flipV="1">
            <a:off x="5181600" y="763351"/>
            <a:ext cx="1806388" cy="197041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6"/>
          </p:cNvCxnSpPr>
          <p:nvPr/>
        </p:nvCxnSpPr>
        <p:spPr>
          <a:xfrm flipV="1">
            <a:off x="5181600" y="1802715"/>
            <a:ext cx="1786217" cy="9310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84080" y="3383724"/>
            <a:ext cx="3163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Randomly select n observations from train data set, creating 450 new train sets.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88324" y="2741877"/>
            <a:ext cx="1810868" cy="16711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6"/>
            <a:endCxn id="17" idx="2"/>
          </p:cNvCxnSpPr>
          <p:nvPr/>
        </p:nvCxnSpPr>
        <p:spPr>
          <a:xfrm>
            <a:off x="5181600" y="2733765"/>
            <a:ext cx="1806388" cy="31376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>
            <a:off x="8964706" y="3036837"/>
            <a:ext cx="972671" cy="3693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950825" y="2902495"/>
            <a:ext cx="2061884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KNN, QDA,</a:t>
            </a:r>
          </a:p>
          <a:p>
            <a:r>
              <a:rPr lang="en-US" dirty="0"/>
              <a:t>Random Forest.</a:t>
            </a:r>
          </a:p>
          <a:p>
            <a:r>
              <a:rPr lang="en-US" dirty="0"/>
              <a:t>(with 10-fold </a:t>
            </a:r>
            <a:r>
              <a:rPr lang="en-US" dirty="0" smtClean="0"/>
              <a:t>CV)</a:t>
            </a:r>
            <a:endParaRPr lang="en-US" dirty="0"/>
          </a:p>
        </p:txBody>
      </p:sp>
      <p:cxnSp>
        <p:nvCxnSpPr>
          <p:cNvPr id="45" name="Elbow Connector 44"/>
          <p:cNvCxnSpPr/>
          <p:nvPr/>
        </p:nvCxnSpPr>
        <p:spPr>
          <a:xfrm>
            <a:off x="9014012" y="5966003"/>
            <a:ext cx="972671" cy="3693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000131" y="4891164"/>
            <a:ext cx="2061884" cy="1754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KNN,LDA, QDA, </a:t>
            </a:r>
          </a:p>
          <a:p>
            <a:r>
              <a:rPr lang="en-US" dirty="0" smtClean="0"/>
              <a:t>Tree, Bagging, Boosting,</a:t>
            </a:r>
          </a:p>
          <a:p>
            <a:r>
              <a:rPr lang="en-US" dirty="0" smtClean="0"/>
              <a:t>Random Forest</a:t>
            </a:r>
          </a:p>
          <a:p>
            <a:r>
              <a:rPr lang="en-US" dirty="0" smtClean="0"/>
              <a:t>Neural network</a:t>
            </a:r>
          </a:p>
          <a:p>
            <a:r>
              <a:rPr lang="en-US" dirty="0" smtClean="0"/>
              <a:t>(with 10-fold CV)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33" y="4293168"/>
            <a:ext cx="3097564" cy="2503805"/>
          </a:xfrm>
          <a:prstGeom prst="rect">
            <a:avLst/>
          </a:prstGeom>
        </p:spPr>
      </p:pic>
      <p:sp>
        <p:nvSpPr>
          <p:cNvPr id="38" name="Down Arrow 37"/>
          <p:cNvSpPr/>
          <p:nvPr/>
        </p:nvSpPr>
        <p:spPr>
          <a:xfrm>
            <a:off x="1309221" y="3169167"/>
            <a:ext cx="376871" cy="115252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295" y="556874"/>
            <a:ext cx="8911687" cy="1280890"/>
          </a:xfrm>
        </p:spPr>
        <p:txBody>
          <a:bodyPr/>
          <a:lstStyle/>
          <a:p>
            <a:r>
              <a:rPr lang="en-US" dirty="0" smtClean="0"/>
              <a:t>Optimum K with different train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7582" y="2173942"/>
            <a:ext cx="8915400" cy="377762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198" y="2173942"/>
            <a:ext cx="4855602" cy="31281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60" y="2173942"/>
            <a:ext cx="5141726" cy="331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253" y="319310"/>
            <a:ext cx="10147715" cy="863314"/>
          </a:xfrm>
        </p:spPr>
        <p:txBody>
          <a:bodyPr>
            <a:normAutofit/>
          </a:bodyPr>
          <a:lstStyle/>
          <a:p>
            <a:r>
              <a:rPr lang="en-US" dirty="0" smtClean="0"/>
              <a:t>Accuracy on train and test data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182" y="1194816"/>
            <a:ext cx="9106758" cy="53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802" y="228945"/>
            <a:ext cx="8911687" cy="758607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ccuracy on test data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855" y="987552"/>
            <a:ext cx="6822835" cy="58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8312" y="474937"/>
            <a:ext cx="8911687" cy="962643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Identify the best classification </a:t>
            </a:r>
            <a:r>
              <a:rPr lang="en-US" dirty="0" smtClean="0"/>
              <a:t>model</a:t>
            </a:r>
            <a:br>
              <a:rPr lang="en-US" dirty="0" smtClean="0"/>
            </a:br>
            <a:r>
              <a:rPr lang="en-US" dirty="0" smtClean="0"/>
              <a:t>train=9,000 ; test=9,000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122452"/>
              </p:ext>
            </p:extLst>
          </p:nvPr>
        </p:nvGraphicFramePr>
        <p:xfrm>
          <a:off x="1085088" y="2243327"/>
          <a:ext cx="9265920" cy="3255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8151"/>
                <a:gridCol w="1769099"/>
                <a:gridCol w="3218547"/>
                <a:gridCol w="3220123"/>
              </a:tblGrid>
              <a:tr h="39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No.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Method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Accuracy with 10-fold CV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Tuning Parameter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6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Random Forest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0.9935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mtry=12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9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Bagging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0.9808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vars=?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9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0.8707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9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KNN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0.8646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k=5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9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0.6968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9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0.4933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cp=0.03264605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</a:tr>
              <a:tr h="506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Neural Network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0.4384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size = 5 and decay = 0.1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5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672" y="2976943"/>
            <a:ext cx="4851161" cy="23265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13" y="2068829"/>
            <a:ext cx="4753588" cy="384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0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28" y="624110"/>
            <a:ext cx="6359716" cy="579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954</TotalTime>
  <Words>245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Lucida Console</vt:lpstr>
      <vt:lpstr>Wingdings 3</vt:lpstr>
      <vt:lpstr>Wisp</vt:lpstr>
      <vt:lpstr>Qualitative Activity Recognition of Weight lifting Exercise </vt:lpstr>
      <vt:lpstr>Data Description</vt:lpstr>
      <vt:lpstr>PowerPoint Presentation</vt:lpstr>
      <vt:lpstr>Optimum K with different train size</vt:lpstr>
      <vt:lpstr>Accuracy on train and test data</vt:lpstr>
      <vt:lpstr>Accuracy on test data </vt:lpstr>
      <vt:lpstr>Identify the best classification model train=9,000 ; test=9,000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Prediction</dc:title>
  <dc:creator>QING.DENG@baruchmail.cuny.edu</dc:creator>
  <cp:lastModifiedBy>QING.DENG@baruchmail.cuny.edu</cp:lastModifiedBy>
  <cp:revision>40</cp:revision>
  <dcterms:created xsi:type="dcterms:W3CDTF">2015-12-08T01:42:16Z</dcterms:created>
  <dcterms:modified xsi:type="dcterms:W3CDTF">2015-12-08T21:17:08Z</dcterms:modified>
</cp:coreProperties>
</file>