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8" r:id="rId8"/>
    <p:sldId id="262" r:id="rId9"/>
    <p:sldId id="267" r:id="rId10"/>
    <p:sldId id="265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999" y="1023590"/>
            <a:ext cx="10477589" cy="2262781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Qualitative Activity Recognition</a:t>
            </a:r>
            <a:br>
              <a:rPr lang="en-US" sz="4400" b="1" dirty="0" smtClean="0"/>
            </a:br>
            <a:r>
              <a:rPr lang="en-US" sz="4400" b="1" dirty="0" smtClean="0"/>
              <a:t>       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Assess the Quality of Execution of </a:t>
            </a:r>
            <a:r>
              <a:rPr lang="en-US" sz="2400" b="1" dirty="0" smtClean="0"/>
              <a:t>Weight Lifting </a:t>
            </a:r>
            <a:r>
              <a:rPr lang="en-US" sz="2400" b="1" dirty="0"/>
              <a:t>E</a:t>
            </a:r>
            <a:r>
              <a:rPr lang="en-US" sz="2400" b="1" dirty="0" smtClean="0"/>
              <a:t>xercise 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190" y="3862979"/>
            <a:ext cx="8915399" cy="11262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/>
              <a:t>By Qing Deng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93" y="2949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KNN method: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accuracy decrease as k value increase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3301"/>
            <a:ext cx="6023157" cy="52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173" y="429038"/>
            <a:ext cx="8911687" cy="1280890"/>
          </a:xfrm>
        </p:spPr>
        <p:txBody>
          <a:bodyPr/>
          <a:lstStyle/>
          <a:p>
            <a:r>
              <a:rPr lang="en-US" dirty="0" smtClean="0"/>
              <a:t>TREE PLOT: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2" y="1069482"/>
            <a:ext cx="7046976" cy="56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593" y="2733326"/>
            <a:ext cx="8911687" cy="128089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3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61" y="582815"/>
            <a:ext cx="8911687" cy="128089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20" y="1478697"/>
            <a:ext cx="6575612" cy="496244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are recorded from 9 freedom Razor inertial measurement units (IMU), which provide three-axes acceleration, </a:t>
            </a:r>
            <a:r>
              <a:rPr lang="en-US" dirty="0" smtClean="0"/>
              <a:t>gyroscope and magnetometer.</a:t>
            </a:r>
          </a:p>
          <a:p>
            <a:r>
              <a:rPr lang="en-US" dirty="0" smtClean="0"/>
              <a:t>Data size:  p=53</a:t>
            </a:r>
            <a:r>
              <a:rPr lang="en-US" dirty="0"/>
              <a:t>, n=18,000</a:t>
            </a:r>
            <a:endParaRPr lang="en-US" dirty="0" smtClean="0"/>
          </a:p>
          <a:p>
            <a:r>
              <a:rPr lang="en-US" dirty="0" smtClean="0"/>
              <a:t>5 Levels: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Class A : </a:t>
            </a:r>
            <a:r>
              <a:rPr lang="en-US" dirty="0"/>
              <a:t>exactly according to the specification;</a:t>
            </a:r>
          </a:p>
          <a:p>
            <a:pPr marL="0" indent="0">
              <a:buNone/>
            </a:pPr>
            <a:r>
              <a:rPr lang="en-US" b="1" dirty="0"/>
              <a:t>Class B : </a:t>
            </a:r>
            <a:r>
              <a:rPr lang="en-US" dirty="0"/>
              <a:t>throwing the elbows to the front;</a:t>
            </a:r>
          </a:p>
          <a:p>
            <a:pPr marL="0" indent="0">
              <a:buNone/>
            </a:pPr>
            <a:r>
              <a:rPr lang="en-US" b="1" dirty="0"/>
              <a:t>Class C : </a:t>
            </a:r>
            <a:r>
              <a:rPr lang="en-US" dirty="0"/>
              <a:t>lifting the dumbbell only halfway;</a:t>
            </a:r>
          </a:p>
          <a:p>
            <a:pPr marL="0" indent="0">
              <a:buNone/>
            </a:pPr>
            <a:r>
              <a:rPr lang="en-US" b="1" dirty="0"/>
              <a:t>Class D : </a:t>
            </a:r>
            <a:r>
              <a:rPr lang="en-US" dirty="0"/>
              <a:t>lowering the dumbbell only halfway;</a:t>
            </a:r>
          </a:p>
          <a:p>
            <a:pPr marL="0" indent="0">
              <a:buNone/>
            </a:pPr>
            <a:r>
              <a:rPr lang="en-US" b="1" dirty="0"/>
              <a:t>Class E : </a:t>
            </a:r>
            <a:r>
              <a:rPr lang="en-US" dirty="0"/>
              <a:t>throwing the hips to the front.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88506" y="582815"/>
            <a:ext cx="4014600" cy="54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22927" y="484093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8934" y="76335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N=18,000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4776" y="220263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781" y="2343395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Test,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91435" y="2269841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0" y="2410598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2035834">
            <a:off x="1948093" y="1256957"/>
            <a:ext cx="275993" cy="10229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0188230">
            <a:off x="3581728" y="1292948"/>
            <a:ext cx="309420" cy="101643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74541" y="150920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0546" y="291677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</a:t>
            </a:r>
          </a:p>
          <a:p>
            <a:r>
              <a:rPr lang="en-US" dirty="0" smtClean="0"/>
              <a:t>N=200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4541" y="1322705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0546" y="1463462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N=400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87988" y="540748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3995" y="5578032"/>
            <a:ext cx="2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7826188" y="2541527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Callout 19"/>
          <p:cNvSpPr/>
          <p:nvPr/>
        </p:nvSpPr>
        <p:spPr>
          <a:xfrm>
            <a:off x="7801533" y="3417302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7794809" y="4092818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Callout 21"/>
          <p:cNvSpPr/>
          <p:nvPr/>
        </p:nvSpPr>
        <p:spPr>
          <a:xfrm>
            <a:off x="7772400" y="4751044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74541" y="2415517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0546" y="2556274"/>
            <a:ext cx="166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N=600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8978153" y="763351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64272" y="808889"/>
            <a:ext cx="20618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 QDA,</a:t>
            </a:r>
          </a:p>
          <a:p>
            <a:r>
              <a:rPr lang="en-US" dirty="0" smtClean="0"/>
              <a:t>Random Forest.</a:t>
            </a:r>
          </a:p>
        </p:txBody>
      </p:sp>
      <p:cxnSp>
        <p:nvCxnSpPr>
          <p:cNvPr id="28" name="Elbow Connector 27"/>
          <p:cNvCxnSpPr/>
          <p:nvPr/>
        </p:nvCxnSpPr>
        <p:spPr>
          <a:xfrm>
            <a:off x="9014012" y="1923229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00131" y="1968767"/>
            <a:ext cx="20618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6"/>
          </p:cNvCxnSpPr>
          <p:nvPr/>
        </p:nvCxnSpPr>
        <p:spPr>
          <a:xfrm flipV="1">
            <a:off x="5181600" y="763351"/>
            <a:ext cx="1806388" cy="19704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</p:cNvCxnSpPr>
          <p:nvPr/>
        </p:nvCxnSpPr>
        <p:spPr>
          <a:xfrm flipV="1">
            <a:off x="5181600" y="1802715"/>
            <a:ext cx="1786217" cy="9310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4080" y="3383724"/>
            <a:ext cx="31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select n observations from train data set, creating 450 new train sets.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8324" y="2741877"/>
            <a:ext cx="1810868" cy="1671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17" idx="2"/>
          </p:cNvCxnSpPr>
          <p:nvPr/>
        </p:nvCxnSpPr>
        <p:spPr>
          <a:xfrm>
            <a:off x="5181600" y="2733765"/>
            <a:ext cx="1806388" cy="31376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8964706" y="3036837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50825" y="3082375"/>
            <a:ext cx="20618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>
            <a:off x="9014012" y="5966003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0131" y="5245720"/>
            <a:ext cx="206188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KNN,LDA, QDA, </a:t>
            </a:r>
          </a:p>
          <a:p>
            <a:r>
              <a:rPr lang="en-US" dirty="0" smtClean="0"/>
              <a:t>Tree, Bagging, Boosting,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996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07" y="341503"/>
            <a:ext cx="9982353" cy="1044774"/>
          </a:xfrm>
        </p:spPr>
        <p:txBody>
          <a:bodyPr/>
          <a:lstStyle/>
          <a:p>
            <a:r>
              <a:rPr lang="en-US" dirty="0" smtClean="0"/>
              <a:t>Find optimum k and </a:t>
            </a:r>
            <a:r>
              <a:rPr lang="en-US" dirty="0" err="1" smtClean="0"/>
              <a:t>mtry</a:t>
            </a:r>
            <a:r>
              <a:rPr lang="en-US" dirty="0" smtClean="0"/>
              <a:t> using 10-fold CV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0" y="2527510"/>
            <a:ext cx="5141726" cy="3312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644" y="1633728"/>
            <a:ext cx="526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KNN:</a:t>
            </a:r>
          </a:p>
          <a:p>
            <a:r>
              <a:rPr lang="en-US" dirty="0" smtClean="0"/>
              <a:t>K=5,6,7,8,9,10,12,14,16,18,20,22,24,26,28,30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9984" y="1681180"/>
            <a:ext cx="48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Forest:</a:t>
            </a:r>
          </a:p>
          <a:p>
            <a:r>
              <a:rPr lang="en-US" dirty="0" err="1" smtClean="0"/>
              <a:t>mtry</a:t>
            </a:r>
            <a:r>
              <a:rPr lang="en-US" dirty="0" smtClean="0"/>
              <a:t> = 2,4,6,8,10,12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91" y="2687352"/>
            <a:ext cx="4677849" cy="32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319310"/>
            <a:ext cx="10147715" cy="863314"/>
          </a:xfrm>
        </p:spPr>
        <p:txBody>
          <a:bodyPr>
            <a:normAutofit/>
          </a:bodyPr>
          <a:lstStyle/>
          <a:p>
            <a:r>
              <a:rPr lang="en-US" dirty="0" smtClean="0"/>
              <a:t>Accuracy on train and test 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2" y="1194816"/>
            <a:ext cx="9106758" cy="53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02" y="228945"/>
            <a:ext cx="8911687" cy="75860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on test data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55" y="987552"/>
            <a:ext cx="6822835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213" y="431039"/>
            <a:ext cx="8911687" cy="1280890"/>
          </a:xfrm>
        </p:spPr>
        <p:txBody>
          <a:bodyPr/>
          <a:lstStyle/>
          <a:p>
            <a:r>
              <a:rPr lang="en-US" dirty="0"/>
              <a:t>Identify the best classification model</a:t>
            </a:r>
            <a:br>
              <a:rPr lang="en-US" dirty="0"/>
            </a:br>
            <a:r>
              <a:rPr lang="en-US" dirty="0"/>
              <a:t>train=9,000 ; test=9,000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52" y="1824170"/>
            <a:ext cx="6106900" cy="49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312" y="474937"/>
            <a:ext cx="8911687" cy="962643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the best classification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train=9,000 ; test=9,000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03776"/>
              </p:ext>
            </p:extLst>
          </p:nvPr>
        </p:nvGraphicFramePr>
        <p:xfrm>
          <a:off x="1130091" y="2048255"/>
          <a:ext cx="10168127" cy="3938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81"/>
                <a:gridCol w="1941353"/>
                <a:gridCol w="3531932"/>
                <a:gridCol w="3533661"/>
              </a:tblGrid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 with 10-fold CV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Tuning Parameter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91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 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mtry=12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Bagging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vars=?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cp=0.03264605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61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Neural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size = 5 and decay = 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8" y="624110"/>
            <a:ext cx="6359716" cy="57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1065</TotalTime>
  <Words>247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Lucida Console</vt:lpstr>
      <vt:lpstr>Wingdings 3</vt:lpstr>
      <vt:lpstr>Wisp</vt:lpstr>
      <vt:lpstr>Qualitative Activity Recognition        - Assess the Quality of Execution of Weight Lifting Exercise </vt:lpstr>
      <vt:lpstr>Data Description</vt:lpstr>
      <vt:lpstr>PowerPoint Presentation</vt:lpstr>
      <vt:lpstr>Find optimum k and mtry using 10-fold CV</vt:lpstr>
      <vt:lpstr>Accuracy on train and test data</vt:lpstr>
      <vt:lpstr>Accuracy on test data </vt:lpstr>
      <vt:lpstr>Identify the best classification model train=9,000 ; test=9,000</vt:lpstr>
      <vt:lpstr>Identify the best classification model train=9,000 ; test=9,000</vt:lpstr>
      <vt:lpstr>PowerPoint Presentation</vt:lpstr>
      <vt:lpstr>KNN method: accuracy decrease as k value increase</vt:lpstr>
      <vt:lpstr>TREE PLOT: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Prediction</dc:title>
  <dc:creator>QING.DENG@baruchmail.cuny.edu</dc:creator>
  <cp:lastModifiedBy>QING.DENG@baruchmail.cuny.edu</cp:lastModifiedBy>
  <cp:revision>51</cp:revision>
  <dcterms:created xsi:type="dcterms:W3CDTF">2015-12-08T01:42:16Z</dcterms:created>
  <dcterms:modified xsi:type="dcterms:W3CDTF">2015-12-09T00:31:13Z</dcterms:modified>
</cp:coreProperties>
</file>