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0" d="100"/>
          <a:sy n="50" d="100"/>
        </p:scale>
        <p:origin x="48"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1D9167-356F-4875-A635-937B24E6379A}"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3305146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D9167-356F-4875-A635-937B24E6379A}"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281782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D9167-356F-4875-A635-937B24E6379A}"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1250891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D9167-356F-4875-A635-937B24E6379A}"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574AE-04AF-45C5-A41C-2241C561EE2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9358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D9167-356F-4875-A635-937B24E6379A}"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915483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1D9167-356F-4875-A635-937B24E6379A}"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994771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1D9167-356F-4875-A635-937B24E6379A}"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2711589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1D9167-356F-4875-A635-937B24E6379A}"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34842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1D9167-356F-4875-A635-937B24E6379A}"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143641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1D9167-356F-4875-A635-937B24E6379A}"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20156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1D9167-356F-4875-A635-937B24E6379A}" type="datetimeFigureOut">
              <a:rPr lang="en-US" smtClean="0"/>
              <a:t>5/23/2019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103098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1D9167-356F-4875-A635-937B24E6379A}"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687990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1D9167-356F-4875-A635-937B24E6379A}" type="datetimeFigureOut">
              <a:rPr lang="en-US" smtClean="0"/>
              <a:t>5/23/2019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576243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1D9167-356F-4875-A635-937B24E6379A}" type="datetimeFigureOut">
              <a:rPr lang="en-US" smtClean="0"/>
              <a:t>5/23/2019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3469545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D9167-356F-4875-A635-937B24E6379A}" type="datetimeFigureOut">
              <a:rPr lang="en-US" smtClean="0"/>
              <a:t>5/23/2019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257552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D9167-356F-4875-A635-937B24E6379A}"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106257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1D9167-356F-4875-A635-937B24E6379A}" type="datetimeFigureOut">
              <a:rPr lang="en-US" smtClean="0"/>
              <a:t>5/23/2019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C574AE-04AF-45C5-A41C-2241C561EE2F}" type="slidenum">
              <a:rPr lang="en-US" smtClean="0"/>
              <a:t>‹#›</a:t>
            </a:fld>
            <a:endParaRPr lang="en-US"/>
          </a:p>
        </p:txBody>
      </p:sp>
    </p:spTree>
    <p:extLst>
      <p:ext uri="{BB962C8B-B14F-4D97-AF65-F5344CB8AC3E}">
        <p14:creationId xmlns:p14="http://schemas.microsoft.com/office/powerpoint/2010/main" val="335312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1D9167-356F-4875-A635-937B24E6379A}" type="datetimeFigureOut">
              <a:rPr lang="en-US" smtClean="0"/>
              <a:t>5/23/2019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8C574AE-04AF-45C5-A41C-2241C561EE2F}" type="slidenum">
              <a:rPr lang="en-US" smtClean="0"/>
              <a:t>‹#›</a:t>
            </a:fld>
            <a:endParaRPr lang="en-US"/>
          </a:p>
        </p:txBody>
      </p:sp>
    </p:spTree>
    <p:extLst>
      <p:ext uri="{BB962C8B-B14F-4D97-AF65-F5344CB8AC3E}">
        <p14:creationId xmlns:p14="http://schemas.microsoft.com/office/powerpoint/2010/main" val="21391205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Interpolation of Simple Harmonic oscillators</a:t>
            </a:r>
            <a:endParaRPr lang="en-US" dirty="0"/>
          </a:p>
        </p:txBody>
      </p:sp>
      <p:sp>
        <p:nvSpPr>
          <p:cNvPr id="3" name="Subtitle 2"/>
          <p:cNvSpPr>
            <a:spLocks noGrp="1"/>
          </p:cNvSpPr>
          <p:nvPr>
            <p:ph type="subTitle" idx="1"/>
          </p:nvPr>
        </p:nvSpPr>
        <p:spPr/>
        <p:txBody>
          <a:bodyPr/>
          <a:lstStyle/>
          <a:p>
            <a:r>
              <a:rPr lang="en-US" dirty="0" smtClean="0"/>
              <a:t>By: Richard Guaman</a:t>
            </a:r>
            <a:endParaRPr lang="en-US" dirty="0"/>
          </a:p>
        </p:txBody>
      </p:sp>
    </p:spTree>
    <p:extLst>
      <p:ext uri="{BB962C8B-B14F-4D97-AF65-F5344CB8AC3E}">
        <p14:creationId xmlns:p14="http://schemas.microsoft.com/office/powerpoint/2010/main" val="3738347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Observing real life phenomena accurately (to the nanoseconds/nanometer of precision) is difficult to do without instruments that are costly. </a:t>
            </a:r>
          </a:p>
          <a:p>
            <a:r>
              <a:rPr lang="en-US" dirty="0" smtClean="0"/>
              <a:t>The purpose of this experiment is to explore the viability of using an instrument that is perhaps not as accurate, but uses interpolation methods to, essentially, “fill in the gaps” between data points.</a:t>
            </a:r>
            <a:endParaRPr lang="en-US" dirty="0"/>
          </a:p>
        </p:txBody>
      </p:sp>
    </p:spTree>
    <p:extLst>
      <p:ext uri="{BB962C8B-B14F-4D97-AF65-F5344CB8AC3E}">
        <p14:creationId xmlns:p14="http://schemas.microsoft.com/office/powerpoint/2010/main" val="2907707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knowledge/experiment</a:t>
            </a:r>
            <a:endParaRPr lang="en-US" dirty="0"/>
          </a:p>
        </p:txBody>
      </p:sp>
      <p:sp>
        <p:nvSpPr>
          <p:cNvPr id="3" name="Content Placeholder 2"/>
          <p:cNvSpPr>
            <a:spLocks noGrp="1"/>
          </p:cNvSpPr>
          <p:nvPr>
            <p:ph idx="1"/>
          </p:nvPr>
        </p:nvSpPr>
        <p:spPr/>
        <p:txBody>
          <a:bodyPr/>
          <a:lstStyle/>
          <a:p>
            <a:r>
              <a:rPr lang="en-US" dirty="0" smtClean="0"/>
              <a:t>Simple harmonic motion is a type of movement where an object is constant distance from a central point/equilibrium position (springs are a perfect example).</a:t>
            </a:r>
          </a:p>
          <a:p>
            <a:r>
              <a:rPr lang="en-US" dirty="0" smtClean="0"/>
              <a:t>A lab experiment was conducted where a spring was attached to an apparatus with a weight on the other end of the spring. A motion detector captured the movement of the mass along with velocity and acceleration.</a:t>
            </a:r>
            <a:endParaRPr lang="en-US" dirty="0"/>
          </a:p>
        </p:txBody>
      </p:sp>
      <p:sp>
        <p:nvSpPr>
          <p:cNvPr id="4" name="AutoShape 2" descr="Image result for simple harmonic motion experiment"/>
          <p:cNvSpPr>
            <a:spLocks noChangeAspect="1" noChangeArrowheads="1"/>
          </p:cNvSpPr>
          <p:nvPr/>
        </p:nvSpPr>
        <p:spPr bwMode="auto">
          <a:xfrm>
            <a:off x="155575" y="-1592263"/>
            <a:ext cx="4762500" cy="33242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0764" y="4295162"/>
            <a:ext cx="1588138" cy="2369864"/>
          </a:xfrm>
          <a:prstGeom prst="rect">
            <a:avLst/>
          </a:prstGeom>
        </p:spPr>
      </p:pic>
    </p:spTree>
    <p:extLst>
      <p:ext uri="{BB962C8B-B14F-4D97-AF65-F5344CB8AC3E}">
        <p14:creationId xmlns:p14="http://schemas.microsoft.com/office/powerpoint/2010/main" val="1747929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 Methods</a:t>
            </a:r>
            <a:endParaRPr lang="en-US" dirty="0"/>
          </a:p>
        </p:txBody>
      </p:sp>
      <p:sp>
        <p:nvSpPr>
          <p:cNvPr id="3" name="Content Placeholder 2"/>
          <p:cNvSpPr>
            <a:spLocks noGrp="1"/>
          </p:cNvSpPr>
          <p:nvPr>
            <p:ph idx="1"/>
          </p:nvPr>
        </p:nvSpPr>
        <p:spPr/>
        <p:txBody>
          <a:bodyPr/>
          <a:lstStyle/>
          <a:p>
            <a:r>
              <a:rPr lang="en-US" dirty="0" smtClean="0"/>
              <a:t>Using the data from a lab with a very expensive motion detector as a reference, the following interpolation methods were investigated:</a:t>
            </a:r>
          </a:p>
          <a:p>
            <a:pPr marL="800100" lvl="1" indent="-342900">
              <a:buFont typeface="+mj-lt"/>
              <a:buAutoNum type="arabicPeriod"/>
            </a:pPr>
            <a:r>
              <a:rPr lang="en-US" dirty="0" smtClean="0"/>
              <a:t>Lagrange Interpolating Polynomial</a:t>
            </a:r>
          </a:p>
          <a:p>
            <a:pPr marL="800100" lvl="1" indent="-342900">
              <a:buFont typeface="+mj-lt"/>
              <a:buAutoNum type="arabicPeriod"/>
            </a:pPr>
            <a:r>
              <a:rPr lang="en-US" dirty="0" smtClean="0"/>
              <a:t>Piece-wise Linear Interpolation</a:t>
            </a:r>
          </a:p>
          <a:p>
            <a:pPr marL="800100" lvl="1" indent="-342900">
              <a:buFont typeface="+mj-lt"/>
              <a:buAutoNum type="arabicPeriod"/>
            </a:pPr>
            <a:r>
              <a:rPr lang="en-US" dirty="0" smtClean="0"/>
              <a:t>Newton’s Divided Difference Method</a:t>
            </a:r>
          </a:p>
          <a:p>
            <a:pPr marL="800100" lvl="1" indent="-342900">
              <a:buFont typeface="+mj-lt"/>
              <a:buAutoNum type="arabicPeriod"/>
            </a:pPr>
            <a:r>
              <a:rPr lang="en-US" dirty="0" smtClean="0"/>
              <a:t>Neville’s Method of Polynomial Interpolation</a:t>
            </a:r>
          </a:p>
          <a:p>
            <a:pPr marL="800100" lvl="1" indent="-342900">
              <a:buFont typeface="+mj-lt"/>
              <a:buAutoNum type="arabicPeriod"/>
            </a:pPr>
            <a:endParaRPr lang="en-US" dirty="0" smtClean="0"/>
          </a:p>
        </p:txBody>
      </p:sp>
    </p:spTree>
    <p:extLst>
      <p:ext uri="{BB962C8B-B14F-4D97-AF65-F5344CB8AC3E}">
        <p14:creationId xmlns:p14="http://schemas.microsoft.com/office/powerpoint/2010/main" val="97621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data</a:t>
            </a:r>
            <a:endParaRPr lang="en-US" dirty="0"/>
          </a:p>
        </p:txBody>
      </p:sp>
      <p:sp>
        <p:nvSpPr>
          <p:cNvPr id="3" name="Content Placeholder 2"/>
          <p:cNvSpPr>
            <a:spLocks noGrp="1"/>
          </p:cNvSpPr>
          <p:nvPr>
            <p:ph idx="1"/>
          </p:nvPr>
        </p:nvSpPr>
        <p:spPr>
          <a:xfrm>
            <a:off x="709685" y="5998191"/>
            <a:ext cx="10803532" cy="859809"/>
          </a:xfrm>
        </p:spPr>
        <p:txBody>
          <a:bodyPr>
            <a:normAutofit/>
          </a:bodyPr>
          <a:lstStyle/>
          <a:p>
            <a:pPr marL="0" indent="0" algn="ctr">
              <a:buNone/>
            </a:pPr>
            <a:r>
              <a:rPr lang="en-US" dirty="0" smtClean="0"/>
              <a:t>**For testing purposes, the time/acceleration values were taken from 1.45 up to 2.65 in increments of .1 and inserted into the code for each interpolation method.**</a:t>
            </a:r>
            <a:endParaRPr lang="en-US" dirty="0"/>
          </a:p>
        </p:txBody>
      </p:sp>
      <p:pic>
        <p:nvPicPr>
          <p:cNvPr id="4" name="Picture 3"/>
          <p:cNvPicPr>
            <a:picLocks noChangeAspect="1"/>
          </p:cNvPicPr>
          <p:nvPr/>
        </p:nvPicPr>
        <p:blipFill>
          <a:blip r:embed="rId2"/>
          <a:stretch>
            <a:fillRect/>
          </a:stretch>
        </p:blipFill>
        <p:spPr>
          <a:xfrm>
            <a:off x="2115293" y="2030680"/>
            <a:ext cx="1461604" cy="3693227"/>
          </a:xfrm>
          <a:prstGeom prst="rect">
            <a:avLst/>
          </a:prstGeom>
        </p:spPr>
      </p:pic>
      <p:pic>
        <p:nvPicPr>
          <p:cNvPr id="6" name="Picture 5"/>
          <p:cNvPicPr>
            <a:picLocks noChangeAspect="1"/>
          </p:cNvPicPr>
          <p:nvPr/>
        </p:nvPicPr>
        <p:blipFill>
          <a:blip r:embed="rId3"/>
          <a:stretch>
            <a:fillRect/>
          </a:stretch>
        </p:blipFill>
        <p:spPr>
          <a:xfrm>
            <a:off x="4574721" y="2012126"/>
            <a:ext cx="5768686" cy="3575632"/>
          </a:xfrm>
          <a:prstGeom prst="rect">
            <a:avLst/>
          </a:prstGeom>
        </p:spPr>
      </p:pic>
    </p:spTree>
    <p:extLst>
      <p:ext uri="{BB962C8B-B14F-4D97-AF65-F5344CB8AC3E}">
        <p14:creationId xmlns:p14="http://schemas.microsoft.com/office/powerpoint/2010/main" val="4011429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 Results (1)</a:t>
            </a:r>
            <a:endParaRPr lang="en-US" dirty="0"/>
          </a:p>
        </p:txBody>
      </p:sp>
      <p:pic>
        <p:nvPicPr>
          <p:cNvPr id="4" name="Picture 3"/>
          <p:cNvPicPr>
            <a:picLocks noChangeAspect="1"/>
          </p:cNvPicPr>
          <p:nvPr/>
        </p:nvPicPr>
        <p:blipFill>
          <a:blip r:embed="rId2"/>
          <a:stretch>
            <a:fillRect/>
          </a:stretch>
        </p:blipFill>
        <p:spPr>
          <a:xfrm>
            <a:off x="375709" y="2800350"/>
            <a:ext cx="1647825" cy="2395105"/>
          </a:xfrm>
          <a:prstGeom prst="rect">
            <a:avLst/>
          </a:prstGeom>
        </p:spPr>
      </p:pic>
      <p:pic>
        <p:nvPicPr>
          <p:cNvPr id="5" name="Picture 4"/>
          <p:cNvPicPr>
            <a:picLocks noChangeAspect="1"/>
          </p:cNvPicPr>
          <p:nvPr/>
        </p:nvPicPr>
        <p:blipFill>
          <a:blip r:embed="rId3"/>
          <a:stretch>
            <a:fillRect/>
          </a:stretch>
        </p:blipFill>
        <p:spPr>
          <a:xfrm>
            <a:off x="2026840" y="2803628"/>
            <a:ext cx="3876675" cy="2390775"/>
          </a:xfrm>
          <a:prstGeom prst="rect">
            <a:avLst/>
          </a:prstGeom>
        </p:spPr>
      </p:pic>
      <p:pic>
        <p:nvPicPr>
          <p:cNvPr id="8" name="Picture 7"/>
          <p:cNvPicPr>
            <a:picLocks noChangeAspect="1"/>
          </p:cNvPicPr>
          <p:nvPr/>
        </p:nvPicPr>
        <p:blipFill>
          <a:blip r:embed="rId4"/>
          <a:stretch>
            <a:fillRect/>
          </a:stretch>
        </p:blipFill>
        <p:spPr>
          <a:xfrm>
            <a:off x="6429753" y="2821571"/>
            <a:ext cx="1628775" cy="2373884"/>
          </a:xfrm>
          <a:prstGeom prst="rect">
            <a:avLst/>
          </a:prstGeom>
        </p:spPr>
      </p:pic>
      <p:pic>
        <p:nvPicPr>
          <p:cNvPr id="9" name="Picture 8"/>
          <p:cNvPicPr>
            <a:picLocks noChangeAspect="1"/>
          </p:cNvPicPr>
          <p:nvPr/>
        </p:nvPicPr>
        <p:blipFill>
          <a:blip r:embed="rId5"/>
          <a:stretch>
            <a:fillRect/>
          </a:stretch>
        </p:blipFill>
        <p:spPr>
          <a:xfrm>
            <a:off x="8058509" y="2827096"/>
            <a:ext cx="3905250" cy="2371725"/>
          </a:xfrm>
          <a:prstGeom prst="rect">
            <a:avLst/>
          </a:prstGeom>
        </p:spPr>
      </p:pic>
    </p:spTree>
    <p:extLst>
      <p:ext uri="{BB962C8B-B14F-4D97-AF65-F5344CB8AC3E}">
        <p14:creationId xmlns:p14="http://schemas.microsoft.com/office/powerpoint/2010/main" val="1232809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 results (2)</a:t>
            </a:r>
            <a:endParaRPr lang="en-US" dirty="0"/>
          </a:p>
        </p:txBody>
      </p:sp>
      <p:pic>
        <p:nvPicPr>
          <p:cNvPr id="4" name="Picture 3"/>
          <p:cNvPicPr>
            <a:picLocks noChangeAspect="1"/>
          </p:cNvPicPr>
          <p:nvPr/>
        </p:nvPicPr>
        <p:blipFill>
          <a:blip r:embed="rId2"/>
          <a:stretch>
            <a:fillRect/>
          </a:stretch>
        </p:blipFill>
        <p:spPr>
          <a:xfrm>
            <a:off x="342337" y="2836718"/>
            <a:ext cx="1590675" cy="2379517"/>
          </a:xfrm>
          <a:prstGeom prst="rect">
            <a:avLst/>
          </a:prstGeom>
        </p:spPr>
      </p:pic>
      <p:pic>
        <p:nvPicPr>
          <p:cNvPr id="5" name="Content Placeholder 4"/>
          <p:cNvPicPr>
            <a:picLocks noGrp="1" noChangeAspect="1"/>
          </p:cNvPicPr>
          <p:nvPr>
            <p:ph idx="1"/>
          </p:nvPr>
        </p:nvPicPr>
        <p:blipFill>
          <a:blip r:embed="rId3"/>
          <a:stretch>
            <a:fillRect/>
          </a:stretch>
        </p:blipFill>
        <p:spPr>
          <a:xfrm>
            <a:off x="1937199" y="2839373"/>
            <a:ext cx="3886200" cy="2371725"/>
          </a:xfrm>
          <a:prstGeom prst="rect">
            <a:avLst/>
          </a:prstGeom>
        </p:spPr>
      </p:pic>
      <p:pic>
        <p:nvPicPr>
          <p:cNvPr id="6" name="Picture 5"/>
          <p:cNvPicPr>
            <a:picLocks noChangeAspect="1"/>
          </p:cNvPicPr>
          <p:nvPr/>
        </p:nvPicPr>
        <p:blipFill>
          <a:blip r:embed="rId4"/>
          <a:stretch>
            <a:fillRect/>
          </a:stretch>
        </p:blipFill>
        <p:spPr>
          <a:xfrm>
            <a:off x="6326818" y="2867891"/>
            <a:ext cx="1663791" cy="2348345"/>
          </a:xfrm>
          <a:prstGeom prst="rect">
            <a:avLst/>
          </a:prstGeom>
        </p:spPr>
      </p:pic>
      <p:pic>
        <p:nvPicPr>
          <p:cNvPr id="7" name="Picture 6"/>
          <p:cNvPicPr>
            <a:picLocks noChangeAspect="1"/>
          </p:cNvPicPr>
          <p:nvPr/>
        </p:nvPicPr>
        <p:blipFill>
          <a:blip r:embed="rId5"/>
          <a:stretch>
            <a:fillRect/>
          </a:stretch>
        </p:blipFill>
        <p:spPr>
          <a:xfrm>
            <a:off x="7972784" y="2866030"/>
            <a:ext cx="3987203" cy="2354239"/>
          </a:xfrm>
          <a:prstGeom prst="rect">
            <a:avLst/>
          </a:prstGeom>
        </p:spPr>
      </p:pic>
    </p:spTree>
    <p:extLst>
      <p:ext uri="{BB962C8B-B14F-4D97-AF65-F5344CB8AC3E}">
        <p14:creationId xmlns:p14="http://schemas.microsoft.com/office/powerpoint/2010/main" val="83721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Investigation</a:t>
            </a:r>
            <a:endParaRPr lang="en-US" dirty="0"/>
          </a:p>
        </p:txBody>
      </p:sp>
      <p:sp>
        <p:nvSpPr>
          <p:cNvPr id="3" name="Content Placeholder 2"/>
          <p:cNvSpPr>
            <a:spLocks noGrp="1"/>
          </p:cNvSpPr>
          <p:nvPr>
            <p:ph idx="1"/>
          </p:nvPr>
        </p:nvSpPr>
        <p:spPr/>
        <p:txBody>
          <a:bodyPr/>
          <a:lstStyle/>
          <a:p>
            <a:r>
              <a:rPr lang="en-US" dirty="0" smtClean="0"/>
              <a:t>Errors for each method must be calculated in order to determine how accurate a given method is compared to the others.</a:t>
            </a:r>
          </a:p>
          <a:p>
            <a:r>
              <a:rPr lang="en-US" dirty="0" smtClean="0"/>
              <a:t>Perhaps test the methods against other data such as the position or velocity of the mass.</a:t>
            </a:r>
          </a:p>
          <a:p>
            <a:r>
              <a:rPr lang="en-US" dirty="0" smtClean="0"/>
              <a:t>Investigate the importance of the error term in regards to each method.</a:t>
            </a:r>
          </a:p>
          <a:p>
            <a:r>
              <a:rPr lang="en-US" dirty="0" smtClean="0"/>
              <a:t>Explore other methods of interpolation (</a:t>
            </a:r>
            <a:r>
              <a:rPr lang="en-US" dirty="0" err="1" smtClean="0"/>
              <a:t>Stirling’s</a:t>
            </a:r>
            <a:r>
              <a:rPr lang="en-US" dirty="0" smtClean="0"/>
              <a:t>, Cubic spline, etc.).</a:t>
            </a:r>
            <a:endParaRPr lang="en-US" dirty="0"/>
          </a:p>
        </p:txBody>
      </p:sp>
    </p:spTree>
    <p:extLst>
      <p:ext uri="{BB962C8B-B14F-4D97-AF65-F5344CB8AC3E}">
        <p14:creationId xmlns:p14="http://schemas.microsoft.com/office/powerpoint/2010/main" val="33094995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493</TotalTime>
  <Words>287</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Interpolation of Simple Harmonic oscillators</vt:lpstr>
      <vt:lpstr>Goal</vt:lpstr>
      <vt:lpstr>Background knowledge/experiment</vt:lpstr>
      <vt:lpstr>Interpolation Methods</vt:lpstr>
      <vt:lpstr>Lab data</vt:lpstr>
      <vt:lpstr>Interpolation Results (1)</vt:lpstr>
      <vt:lpstr>Interpolation results (2)</vt:lpstr>
      <vt:lpstr>Further Investigation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Interpolation for Mortality rates</dc:title>
  <dc:creator>Richard Guaman</dc:creator>
  <cp:lastModifiedBy>Richard Guaman</cp:lastModifiedBy>
  <cp:revision>16</cp:revision>
  <dcterms:created xsi:type="dcterms:W3CDTF">2019-05-14T01:00:55Z</dcterms:created>
  <dcterms:modified xsi:type="dcterms:W3CDTF">2019-05-23T06:38:59Z</dcterms:modified>
</cp:coreProperties>
</file>