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0"/>
  </p:notesMasterIdLst>
  <p:sldIdLst>
    <p:sldId id="287" r:id="rId2"/>
    <p:sldId id="304" r:id="rId3"/>
    <p:sldId id="278" r:id="rId4"/>
    <p:sldId id="296" r:id="rId5"/>
    <p:sldId id="305" r:id="rId6"/>
    <p:sldId id="306" r:id="rId7"/>
    <p:sldId id="307" r:id="rId8"/>
    <p:sldId id="308" r:id="rId9"/>
    <p:sldId id="297" r:id="rId10"/>
    <p:sldId id="298" r:id="rId11"/>
    <p:sldId id="299" r:id="rId12"/>
    <p:sldId id="300" r:id="rId13"/>
    <p:sldId id="301" r:id="rId14"/>
    <p:sldId id="303" r:id="rId15"/>
    <p:sldId id="290" r:id="rId16"/>
    <p:sldId id="288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681"/>
  </p:normalViewPr>
  <p:slideViewPr>
    <p:cSldViewPr snapToGrid="0">
      <p:cViewPr varScale="1">
        <p:scale>
          <a:sx n="177" d="100"/>
          <a:sy n="177" d="100"/>
        </p:scale>
        <p:origin x="208" y="1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33057"/>
            <a:ext cx="10935192" cy="8253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58400"/>
            <a:ext cx="10935193" cy="522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33057"/>
            <a:ext cx="10935192" cy="897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245600"/>
            <a:ext cx="10935193" cy="504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503771" y="6536710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6/10/24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969513" y="6536710"/>
            <a:ext cx="419781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Franklin Developer Lunch &amp; Learn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 logo with blue and grey letters&#10;&#10;Description automatically generated with medium confidence">
            <a:extLst>
              <a:ext uri="{FF2B5EF4-FFF2-40B4-BE49-F238E27FC236}">
                <a16:creationId xmlns:a16="http://schemas.microsoft.com/office/drawing/2014/main" id="{0427CB63-0534-461D-9739-388B82765A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002" y="54276"/>
            <a:ext cx="615507" cy="897343"/>
          </a:xfrm>
          <a:prstGeom prst="rect">
            <a:avLst/>
          </a:prstGeom>
        </p:spPr>
      </p:pic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9B53EB5-D65C-EACE-11DA-A6A19F18FB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731" y="6529786"/>
            <a:ext cx="768051" cy="2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3634418"/>
            <a:ext cx="12191978" cy="248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Franklin Developer Lunch &amp; Learn</a:t>
            </a:r>
          </a:p>
          <a:p>
            <a:pPr marL="0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Meetup – Franklin, TN, USA</a:t>
            </a:r>
          </a:p>
          <a:p>
            <a:pPr marL="0" indent="0" algn="ctr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Richard Hoehn – June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705600" y="1846934"/>
            <a:ext cx="10780778" cy="126188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Exploring Flutter</a:t>
            </a:r>
            <a:b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powerful Tool for Cross-Platform App Development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D67E0E-B4A3-B931-3C5D-9BF46BF9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60" y="266332"/>
            <a:ext cx="4156880" cy="12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1A65-4BEF-0E88-003A-ED02CA3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3DCC-5B87-D333-BEE3-A7649533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  <a:p>
            <a:r>
              <a:rPr lang="en-US" dirty="0"/>
              <a:t>Installation process for Flutter SDK</a:t>
            </a:r>
          </a:p>
          <a:p>
            <a:r>
              <a:rPr lang="en-US" dirty="0"/>
              <a:t>Setting up an IDE</a:t>
            </a:r>
          </a:p>
          <a:p>
            <a:r>
              <a:rPr lang="en-US" dirty="0"/>
              <a:t>Creating a new Flutter project</a:t>
            </a:r>
          </a:p>
        </p:txBody>
      </p:sp>
    </p:spTree>
    <p:extLst>
      <p:ext uri="{BB962C8B-B14F-4D97-AF65-F5344CB8AC3E}">
        <p14:creationId xmlns:p14="http://schemas.microsoft.com/office/powerpoint/2010/main" val="409091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823D-92B3-D590-27FB-8A88E09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Flutter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1E06-526C-D6B6-6DB7-8D2D9B8D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Flutter’s widget tree</a:t>
            </a:r>
          </a:p>
          <a:p>
            <a:r>
              <a:rPr lang="en-US" dirty="0"/>
              <a:t>Explanation of </a:t>
            </a:r>
            <a:r>
              <a:rPr lang="en-US" dirty="0" err="1"/>
              <a:t>StatelessWidget</a:t>
            </a:r>
            <a:r>
              <a:rPr lang="en-US" dirty="0"/>
              <a:t> and </a:t>
            </a:r>
            <a:r>
              <a:rPr lang="en-US" dirty="0" err="1"/>
              <a:t>StatefulWidget</a:t>
            </a:r>
            <a:endParaRPr lang="en-US" dirty="0"/>
          </a:p>
          <a:p>
            <a:r>
              <a:rPr lang="en-US" dirty="0"/>
              <a:t>Building a basic Us with Flutter widgets</a:t>
            </a:r>
          </a:p>
          <a:p>
            <a:r>
              <a:rPr lang="en-US" dirty="0"/>
              <a:t>Live coding / demo: Create a simple “Hello World!” app</a:t>
            </a:r>
          </a:p>
        </p:txBody>
      </p:sp>
    </p:spTree>
    <p:extLst>
      <p:ext uri="{BB962C8B-B14F-4D97-AF65-F5344CB8AC3E}">
        <p14:creationId xmlns:p14="http://schemas.microsoft.com/office/powerpoint/2010/main" val="184868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1236-10E5-E7DA-FDD1-B73F0C67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679C-0CEB-0872-6EE2-ED9F21DA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state management in Flutter</a:t>
            </a:r>
          </a:p>
          <a:p>
            <a:r>
              <a:rPr lang="en-US" dirty="0"/>
              <a:t>Overview of different state mgmt. solutions: Provider, </a:t>
            </a:r>
            <a:r>
              <a:rPr lang="en-US" dirty="0" err="1"/>
              <a:t>Riverpod</a:t>
            </a:r>
            <a:r>
              <a:rPr lang="en-US" dirty="0"/>
              <a:t>, and Bloc</a:t>
            </a:r>
          </a:p>
          <a:p>
            <a:r>
              <a:rPr lang="en-US" dirty="0"/>
              <a:t>Example of using </a:t>
            </a:r>
            <a:r>
              <a:rPr lang="en-US" dirty="0" err="1"/>
              <a:t>Riverpod</a:t>
            </a:r>
            <a:r>
              <a:rPr lang="en-US" dirty="0"/>
              <a:t> for state mgmt.</a:t>
            </a:r>
          </a:p>
        </p:txBody>
      </p:sp>
    </p:spTree>
    <p:extLst>
      <p:ext uri="{BB962C8B-B14F-4D97-AF65-F5344CB8AC3E}">
        <p14:creationId xmlns:p14="http://schemas.microsoft.com/office/powerpoint/2010/main" val="52821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CF5-1911-ACC1-1F99-17ED9B95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for Mobile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794B-6998-7FDB-CF08-24BB84D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Cross-platform: iOS, Android, Web, and Desktop</a:t>
            </a:r>
          </a:p>
          <a:p>
            <a:r>
              <a:rPr lang="en-US" dirty="0"/>
              <a:t>Advantages of using a single codebase for multiple platforms</a:t>
            </a:r>
          </a:p>
        </p:txBody>
      </p:sp>
    </p:spTree>
    <p:extLst>
      <p:ext uri="{BB962C8B-B14F-4D97-AF65-F5344CB8AC3E}">
        <p14:creationId xmlns:p14="http://schemas.microsoft.com/office/powerpoint/2010/main" val="80659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FE6-E933-F7E3-5D35-DFE0E996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51D-F8C7-3A7A-94DC-99CF7CF8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Reload: Instant updates with restarting the app</a:t>
            </a:r>
          </a:p>
          <a:p>
            <a:r>
              <a:rPr lang="en-US" dirty="0"/>
              <a:t>Consistent UI across platforms due to custom rendering engine</a:t>
            </a:r>
          </a:p>
          <a:p>
            <a:r>
              <a:rPr lang="en-US" dirty="0" err="1"/>
              <a:t>Skia</a:t>
            </a:r>
            <a:r>
              <a:rPr lang="en-US" dirty="0"/>
              <a:t> Graphics Engine: Smooth and fast rendering, even for complex animations</a:t>
            </a:r>
          </a:p>
        </p:txBody>
      </p:sp>
    </p:spTree>
    <p:extLst>
      <p:ext uri="{BB962C8B-B14F-4D97-AF65-F5344CB8AC3E}">
        <p14:creationId xmlns:p14="http://schemas.microsoft.com/office/powerpoint/2010/main" val="177278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Sentence / 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" y="1172182"/>
            <a:ext cx="5406571" cy="2593938"/>
          </a:xfrm>
        </p:spPr>
        <p:txBody>
          <a:bodyPr/>
          <a:lstStyle/>
          <a:p>
            <a:r>
              <a:rPr lang="en-US" dirty="0"/>
              <a:t>Tokenizer can encode up to 512</a:t>
            </a:r>
          </a:p>
          <a:p>
            <a:r>
              <a:rPr lang="en-US" dirty="0"/>
              <a:t>Checked the Longest Sentence / Tokens</a:t>
            </a:r>
          </a:p>
          <a:p>
            <a:r>
              <a:rPr lang="en-US" dirty="0"/>
              <a:t>Decided to tokenize on </a:t>
            </a:r>
            <a:r>
              <a:rPr lang="en-US" b="1" u="sng" dirty="0"/>
              <a:t>64 length</a:t>
            </a:r>
          </a:p>
          <a:p>
            <a:r>
              <a:rPr lang="en-US" dirty="0"/>
              <a:t>Shortening the token length generally improves training efficiency by reducing the computational load</a:t>
            </a:r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4D2B925-EACD-4F92-F6B2-EE6DEDC7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0" y="3766120"/>
            <a:ext cx="5268998" cy="25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D50A-24AA-CAAF-DDE9-AA030B126DE8}"/>
              </a:ext>
            </a:extLst>
          </p:cNvPr>
          <p:cNvSpPr txBox="1"/>
          <p:nvPr/>
        </p:nvSpPr>
        <p:spPr>
          <a:xfrm>
            <a:off x="5528761" y="1873294"/>
            <a:ext cx="6663240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Setup / Instantiate the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BertTokenizer.from_pretrained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-base-uncased"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do_lower_case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Show Detail on the BERT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'Vocab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size: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.vocab_size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'Max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length: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.model_max_length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'Tokenizer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Model Input: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.model_input_names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Vocab size: 30522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Max length: 512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Tokenizer Model Input: ['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token_type_ids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’]</a:t>
            </a:r>
          </a:p>
          <a:p>
            <a:endParaRPr lang="en-US" sz="1000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Example of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'Encoded text'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encoded_text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"Hello World!"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add_special_tokens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max_length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truncation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padding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encoded_text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{'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': [</a:t>
            </a:r>
            <a:r>
              <a:rPr lang="en-US" sz="1000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101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7592, 2088, 999, </a:t>
            </a:r>
            <a:r>
              <a:rPr lang="en-US" sz="1000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102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': [1, 1, 1, 1, 1]} 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600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10935192" cy="563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The model was verging on over-fitting. This is to be expected since there where only 1,500 sentences to train on.</a:t>
            </a:r>
          </a:p>
          <a:p>
            <a:pPr marL="0" indent="0">
              <a:buNone/>
            </a:pPr>
            <a:r>
              <a:rPr lang="en-US" dirty="0"/>
              <a:t>The prediction rate is still not great compared to BERT models with lots of data! Those achieve up to 76%[12] in accuracy.</a:t>
            </a:r>
          </a:p>
          <a:p>
            <a:pPr marL="0" indent="0">
              <a:buNone/>
            </a:pPr>
            <a:r>
              <a:rPr lang="en-US" dirty="0"/>
              <a:t>BERT outperformed the Naive Bayes and Random Forest models by </a:t>
            </a:r>
            <a:r>
              <a:rPr lang="en-US" b="1" u="sng" dirty="0"/>
              <a:t>over 6 - 10%, </a:t>
            </a:r>
            <a:r>
              <a:rPr lang="en-US" dirty="0"/>
              <a:t>with far fewer epochs and hence less training time required. that it .</a:t>
            </a:r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1390-4917-6D37-B43D-EDA11C8E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4" y="1300270"/>
            <a:ext cx="3263243" cy="55577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dirty="0"/>
              <a:t>About Me</a:t>
            </a:r>
          </a:p>
          <a:p>
            <a:pPr marL="0" indent="0" algn="ctr">
              <a:buNone/>
            </a:pPr>
            <a:r>
              <a:rPr lang="en-US" dirty="0"/>
              <a:t>Living in Franklin, TN</a:t>
            </a:r>
            <a:br>
              <a:rPr lang="en-US" dirty="0"/>
            </a:br>
            <a:r>
              <a:rPr lang="en-US" dirty="0"/>
              <a:t>since 98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r>
              <a:rPr lang="en-US" dirty="0"/>
              <a:t>Grew up in Switzerland</a:t>
            </a:r>
            <a:br>
              <a:rPr lang="en-US" dirty="0"/>
            </a:br>
            <a:r>
              <a:rPr lang="en-US" dirty="0"/>
              <a:t>Zurich Area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r>
              <a:rPr lang="en-US" dirty="0"/>
              <a:t>Machinist by Trade</a:t>
            </a:r>
            <a:br>
              <a:rPr lang="en-US" dirty="0"/>
            </a:br>
            <a:r>
              <a:rPr lang="en-US" dirty="0"/>
              <a:t>CNC Programmer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r>
              <a:rPr lang="en-US" sz="1700" dirty="0"/>
              <a:t>PLC – Ladder Logic</a:t>
            </a:r>
            <a:br>
              <a:rPr lang="en-US" sz="1700" dirty="0"/>
            </a:br>
            <a:r>
              <a:rPr lang="en-US" sz="1700" dirty="0"/>
              <a:t>▼</a:t>
            </a:r>
            <a:br>
              <a:rPr lang="en-US" sz="1700" dirty="0"/>
            </a:br>
            <a:r>
              <a:rPr lang="en-US" sz="1700" dirty="0"/>
              <a:t>Embedded ARM &amp; AVR</a:t>
            </a:r>
            <a:br>
              <a:rPr lang="en-US" sz="1700" dirty="0"/>
            </a:br>
            <a:r>
              <a:rPr lang="en-US" sz="1700" dirty="0"/>
              <a:t>▼</a:t>
            </a:r>
            <a:br>
              <a:rPr lang="en-US" sz="1700" dirty="0"/>
            </a:br>
            <a:r>
              <a:rPr lang="en-US" sz="1700" dirty="0"/>
              <a:t>Web Development</a:t>
            </a:r>
            <a:br>
              <a:rPr lang="en-US" sz="1700" dirty="0"/>
            </a:br>
            <a:r>
              <a:rPr lang="en-US" sz="1700" dirty="0"/>
              <a:t>▼</a:t>
            </a:r>
            <a:br>
              <a:rPr lang="en-US" sz="1700" dirty="0"/>
            </a:br>
            <a:r>
              <a:rPr lang="en-US" sz="1700" dirty="0"/>
              <a:t>Application Backends</a:t>
            </a:r>
            <a:br>
              <a:rPr lang="en-US" sz="1700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5D1E57-7823-D58E-35B9-4A9D48618E06}"/>
              </a:ext>
            </a:extLst>
          </p:cNvPr>
          <p:cNvSpPr txBox="1">
            <a:spLocks/>
          </p:cNvSpPr>
          <p:nvPr/>
        </p:nvSpPr>
        <p:spPr>
          <a:xfrm>
            <a:off x="3834334" y="1300270"/>
            <a:ext cx="3263243" cy="555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Neue Haas Grotesk Text Pro" panose="020B0504020202020204" pitchFamily="34" charset="0"/>
              <a:buNone/>
            </a:pPr>
            <a:r>
              <a:rPr lang="en-US" sz="2400" b="1" dirty="0"/>
              <a:t>Academics</a:t>
            </a:r>
          </a:p>
          <a:p>
            <a:pPr marL="0" indent="0" algn="ctr">
              <a:buNone/>
            </a:pPr>
            <a:r>
              <a:rPr lang="en-US" dirty="0"/>
              <a:t>PhD Student MTSU</a:t>
            </a:r>
            <a:br>
              <a:rPr lang="en-US" dirty="0"/>
            </a:br>
            <a:r>
              <a:rPr lang="en-US" dirty="0"/>
              <a:t>Computational Data Science</a:t>
            </a:r>
          </a:p>
          <a:p>
            <a:pPr marL="0" indent="0" algn="ctr">
              <a:buNone/>
            </a:pPr>
            <a:r>
              <a:rPr lang="en-US" dirty="0"/>
              <a:t>•</a:t>
            </a:r>
          </a:p>
          <a:p>
            <a:pPr marL="0" indent="0" algn="ctr">
              <a:buNone/>
            </a:pPr>
            <a:r>
              <a:rPr lang="en-US" u="sng" dirty="0"/>
              <a:t>Focused Research</a:t>
            </a:r>
          </a:p>
          <a:p>
            <a:pPr marL="0" indent="0" algn="ctr">
              <a:buNone/>
            </a:pPr>
            <a:r>
              <a:rPr lang="en-US" sz="1400" dirty="0"/>
              <a:t>NLP Tasks – Emotions using Transformers</a:t>
            </a:r>
            <a:br>
              <a:rPr lang="en-US" sz="1400" dirty="0"/>
            </a:br>
            <a:r>
              <a:rPr lang="en-US" sz="1400" dirty="0"/>
              <a:t>•</a:t>
            </a:r>
            <a:br>
              <a:rPr lang="en-US" sz="1400" dirty="0"/>
            </a:br>
            <a:r>
              <a:rPr lang="en-US" sz="1400" dirty="0"/>
              <a:t>Forecasting using LSTM(bi)</a:t>
            </a:r>
            <a:br>
              <a:rPr lang="en-US" sz="1400" dirty="0"/>
            </a:br>
            <a:r>
              <a:rPr lang="en-US" sz="1400" dirty="0"/>
              <a:t>•</a:t>
            </a:r>
            <a:br>
              <a:rPr lang="en-US" sz="1400" dirty="0"/>
            </a:br>
            <a:r>
              <a:rPr lang="en-US" sz="1400" dirty="0"/>
              <a:t>Inventory Location Positioning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FADDE5-492E-B86F-A456-81EA7DB5382D}"/>
              </a:ext>
            </a:extLst>
          </p:cNvPr>
          <p:cNvSpPr txBox="1">
            <a:spLocks/>
          </p:cNvSpPr>
          <p:nvPr/>
        </p:nvSpPr>
        <p:spPr>
          <a:xfrm>
            <a:off x="7257600" y="1300270"/>
            <a:ext cx="3263243" cy="555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Neue Haas Grotesk Text Pro" panose="020B0504020202020204" pitchFamily="34" charset="0"/>
              <a:buNone/>
            </a:pPr>
            <a:r>
              <a:rPr lang="en-US" sz="2400" b="1" dirty="0"/>
              <a:t>Work</a:t>
            </a:r>
          </a:p>
          <a:p>
            <a:pPr marL="0" indent="0" algn="ctr">
              <a:buNone/>
            </a:pPr>
            <a:r>
              <a:rPr lang="en-US" u="sng" dirty="0"/>
              <a:t>Hoehn Innovations</a:t>
            </a:r>
          </a:p>
          <a:p>
            <a:pPr marL="0" indent="0" algn="ctr">
              <a:buNone/>
            </a:pPr>
            <a:r>
              <a:rPr lang="en-US" dirty="0"/>
              <a:t>Technology Consulting Shop</a:t>
            </a:r>
          </a:p>
          <a:p>
            <a:pPr marL="0" indent="0" algn="ctr">
              <a:buNone/>
            </a:pPr>
            <a:r>
              <a:rPr lang="en-US" i="1" dirty="0"/>
              <a:t>Prior:</a:t>
            </a:r>
            <a:br>
              <a:rPr lang="en-US" dirty="0"/>
            </a:br>
            <a:r>
              <a:rPr lang="en-US" dirty="0"/>
              <a:t>Co-Founder / CTO Logistics Software +7yrs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r>
              <a:rPr lang="en-US" dirty="0"/>
              <a:t>Checkpoint Systems</a:t>
            </a:r>
            <a:br>
              <a:rPr lang="en-US" dirty="0"/>
            </a:br>
            <a:r>
              <a:rPr lang="en-US" dirty="0"/>
              <a:t>New Product Development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r>
              <a:rPr lang="en-US" dirty="0"/>
              <a:t>Griffin Technology</a:t>
            </a:r>
            <a:br>
              <a:rPr lang="en-US" dirty="0"/>
            </a:br>
            <a:r>
              <a:rPr lang="en-US" dirty="0"/>
              <a:t>iPhone Accessories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72BDA8-0060-614A-03BB-03703344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74" y="187307"/>
            <a:ext cx="1110257" cy="762772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679002-8853-FBAF-708A-351F62E7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24" y="165324"/>
            <a:ext cx="1054304" cy="762773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A0FC0B-4719-0F62-ED97-82A38E69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18" y="165325"/>
            <a:ext cx="942086" cy="785072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CE513C-1E26-630E-FB0D-1D05CF48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21" y="165324"/>
            <a:ext cx="1260104" cy="770728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5950C9-86CF-E7CC-22DD-3207DAFB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00" y="165322"/>
            <a:ext cx="1450610" cy="784757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E12F5C-9764-4DE4-2A2F-42EA4FFB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97" y="165323"/>
            <a:ext cx="1450610" cy="784757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8E0012E-2873-CDE0-E29C-377D61F6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00" y="1300270"/>
            <a:ext cx="1450610" cy="2067891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A831D016-E63B-8DB2-5B09-D1B23BBB0C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9200" y="3718352"/>
            <a:ext cx="1450610" cy="39287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C97A0AB-D4D9-E9DD-BA51-1B76C058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436" y="5840189"/>
            <a:ext cx="1450610" cy="385409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EB0F149-CD2B-CCB4-B543-3A452E54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00" y="5201033"/>
            <a:ext cx="1450610" cy="288966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2A45AA5-6CE7-FEA9-01C0-FDFD5049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00" y="4461416"/>
            <a:ext cx="1450610" cy="389426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9690711" cy="53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– Flutter is…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cross-platform UI development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|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|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SDK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Dart a Type Safe Compiled Language – By Google in 2011 </a:t>
            </a:r>
            <a:endParaRPr lang="en-US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Compiles to native iOS and Android – Hot-Reload on native Sim during Development!</a:t>
            </a:r>
            <a:endParaRPr lang="en-US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Finally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Open-Source with a large community supporting module development</a:t>
            </a:r>
          </a:p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~ 40min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Flutter, the Architecture, and the SDK Setup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Building an App, Widgets (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both Stateless and Stateful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and the use of State Mgmt.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Methodology – Including Code Review and Demonstration!</a:t>
            </a:r>
          </a:p>
          <a:p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finally,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 of Unique Features, Demo, and Conclusions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A60D37C7-C607-0902-806B-9684A03D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19" y="50400"/>
            <a:ext cx="1244481" cy="13344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72177-3AEE-DA31-7A0C-8A244486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19" y="1410493"/>
            <a:ext cx="1254557" cy="1334487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7485FEC2-C61C-C843-6055-A2C78133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396" y="4126812"/>
            <a:ext cx="1251080" cy="1334486"/>
          </a:xfrm>
          <a:prstGeom prst="rect">
            <a:avLst/>
          </a:prstGeom>
        </p:spPr>
      </p:pic>
      <p:pic>
        <p:nvPicPr>
          <p:cNvPr id="13" name="Picture 12" descr="A white cell phone with a white screen&#10;&#10;Description automatically generated">
            <a:extLst>
              <a:ext uri="{FF2B5EF4-FFF2-40B4-BE49-F238E27FC236}">
                <a16:creationId xmlns:a16="http://schemas.microsoft.com/office/drawing/2014/main" id="{F8880C8B-DC82-4235-7709-8BDDEFED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4879" y="2770587"/>
            <a:ext cx="1254557" cy="1343422"/>
          </a:xfrm>
          <a:prstGeom prst="rect">
            <a:avLst/>
          </a:prstGeom>
        </p:spPr>
      </p:pic>
      <p:pic>
        <p:nvPicPr>
          <p:cNvPr id="15" name="Picture 14" descr="A cellphone with a screen showing a workout program&#10;&#10;Description automatically generated with medium confidence">
            <a:extLst>
              <a:ext uri="{FF2B5EF4-FFF2-40B4-BE49-F238E27FC236}">
                <a16:creationId xmlns:a16="http://schemas.microsoft.com/office/drawing/2014/main" id="{443942F0-119D-F161-0FD3-DC10AE135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918" y="5474102"/>
            <a:ext cx="1244481" cy="13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33F-3B34-2DDA-E0D8-0C30B0B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628-6AB1-8924-B6A6-C9D0252A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058400"/>
            <a:ext cx="6562184" cy="52281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open-source UI software development kit (SDK) created by Google.</a:t>
            </a:r>
          </a:p>
          <a:p>
            <a:pPr marL="0" indent="0" algn="ctr">
              <a:buNone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 Flutter</a:t>
            </a:r>
          </a:p>
          <a:p>
            <a:pPr marL="0" indent="0" algn="ctr">
              <a:buNone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native Compiled Applications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 (iOS, Android)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Desktop (Windows, macOS, Linux)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a </a:t>
            </a:r>
            <a:r>
              <a:rPr lang="en-US" sz="2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codebase!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7BFB2B-19F0-B1C8-99E9-BF6D24F8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1850"/>
            <a:ext cx="6096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33F-3B34-2DDA-E0D8-0C30B0B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What is Flutter?</a:t>
            </a:r>
            <a:br>
              <a:rPr lang="en-US" sz="2700" dirty="0"/>
            </a:br>
            <a:r>
              <a:rPr lang="en-US" dirty="0"/>
              <a:t>Dart –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628-6AB1-8924-B6A6-C9D0252A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Flutter</a:t>
            </a:r>
          </a:p>
          <a:p>
            <a:r>
              <a:rPr lang="en-US" dirty="0"/>
              <a:t>History &amp; Development by Google</a:t>
            </a:r>
          </a:p>
          <a:p>
            <a:r>
              <a:rPr lang="en-US" dirty="0"/>
              <a:t>Key Features &amp; Benefits of using Flutter</a:t>
            </a:r>
          </a:p>
          <a:p>
            <a:r>
              <a:rPr lang="en-US" dirty="0"/>
              <a:t>Comparison with others like: React Native &amp; </a:t>
            </a:r>
            <a:r>
              <a:rPr lang="en-US" dirty="0" err="1"/>
              <a:t>Xamarian</a:t>
            </a:r>
            <a:endParaRPr lang="en-US" dirty="0"/>
          </a:p>
          <a:p>
            <a:r>
              <a:rPr lang="en-US" dirty="0"/>
              <a:t>Example of Popular Apps made with Flutter</a:t>
            </a:r>
          </a:p>
        </p:txBody>
      </p:sp>
    </p:spTree>
    <p:extLst>
      <p:ext uri="{BB962C8B-B14F-4D97-AF65-F5344CB8AC3E}">
        <p14:creationId xmlns:p14="http://schemas.microsoft.com/office/powerpoint/2010/main" val="23078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33F-3B34-2DDA-E0D8-0C30B0B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What is Flutter?</a:t>
            </a:r>
            <a:br>
              <a:rPr lang="en-US" sz="2700" dirty="0"/>
            </a:br>
            <a:r>
              <a:rPr lang="en-US" dirty="0"/>
              <a:t>Key 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4628-6AB1-8924-B6A6-C9D0252A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Flutter</a:t>
            </a:r>
          </a:p>
          <a:p>
            <a:r>
              <a:rPr lang="en-US" dirty="0"/>
              <a:t>History &amp; Development by Google</a:t>
            </a:r>
          </a:p>
          <a:p>
            <a:r>
              <a:rPr lang="en-US" dirty="0"/>
              <a:t>Key Features &amp; Benefits of using Flutter</a:t>
            </a:r>
          </a:p>
          <a:p>
            <a:r>
              <a:rPr lang="en-US" dirty="0"/>
              <a:t>Comparison with others like: React Native &amp; </a:t>
            </a:r>
            <a:r>
              <a:rPr lang="en-US" dirty="0" err="1"/>
              <a:t>Xamarian</a:t>
            </a:r>
            <a:endParaRPr lang="en-US" dirty="0"/>
          </a:p>
          <a:p>
            <a:r>
              <a:rPr lang="en-US" dirty="0"/>
              <a:t>Example of Popular Apps made with Flutter</a:t>
            </a:r>
          </a:p>
        </p:txBody>
      </p:sp>
    </p:spTree>
    <p:extLst>
      <p:ext uri="{BB962C8B-B14F-4D97-AF65-F5344CB8AC3E}">
        <p14:creationId xmlns:p14="http://schemas.microsoft.com/office/powerpoint/2010/main" val="333548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33F-3B34-2DDA-E0D8-0C30B0B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What is Flutter?</a:t>
            </a:r>
            <a:br>
              <a:rPr lang="en-US" sz="2700" dirty="0"/>
            </a:br>
            <a:r>
              <a:rPr lang="en-US" dirty="0"/>
              <a:t>Comparisons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9306E-62AE-28AE-5A46-390B6F17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0" y="1194039"/>
            <a:ext cx="10051200" cy="52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5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33F-3B34-2DDA-E0D8-0C30B0B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What is Flutter?</a:t>
            </a:r>
            <a:br>
              <a:rPr lang="en-US" sz="2700" dirty="0"/>
            </a:br>
            <a:r>
              <a:rPr lang="en-US" dirty="0"/>
              <a:t>Popular Apps by Flutter</a:t>
            </a:r>
          </a:p>
        </p:txBody>
      </p:sp>
      <p:pic>
        <p:nvPicPr>
          <p:cNvPr id="3074" name="Picture 2" descr="bmw_logo_1.webp">
            <a:extLst>
              <a:ext uri="{FF2B5EF4-FFF2-40B4-BE49-F238E27FC236}">
                <a16:creationId xmlns:a16="http://schemas.microsoft.com/office/drawing/2014/main" id="{19A8096E-3AFB-6821-8E95-DC97D36F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00" y="1392200"/>
            <a:ext cx="865600" cy="8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bay_motors.webp">
            <a:extLst>
              <a:ext uri="{FF2B5EF4-FFF2-40B4-BE49-F238E27FC236}">
                <a16:creationId xmlns:a16="http://schemas.microsoft.com/office/drawing/2014/main" id="{FA4866F8-5407-F6C7-C5BA-07CC8CDA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00" y="2690467"/>
            <a:ext cx="865600" cy="8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bank_logo.webp">
            <a:extLst>
              <a:ext uri="{FF2B5EF4-FFF2-40B4-BE49-F238E27FC236}">
                <a16:creationId xmlns:a16="http://schemas.microsoft.com/office/drawing/2014/main" id="{A7CFEC66-9DC1-ED14-F8A5-F4C085CF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00" y="5287002"/>
            <a:ext cx="865600" cy="8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BAAA6-4BC7-6258-9A92-4421DB2D9887}"/>
              </a:ext>
            </a:extLst>
          </p:cNvPr>
          <p:cNvSpPr txBox="1"/>
          <p:nvPr/>
        </p:nvSpPr>
        <p:spPr>
          <a:xfrm>
            <a:off x="2520000" y="1392200"/>
            <a:ext cx="918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BMW</a:t>
            </a:r>
            <a:br>
              <a:rPr lang="en-US" dirty="0"/>
            </a:br>
            <a:r>
              <a:rPr lang="en-US" sz="1400" dirty="0"/>
              <a:t>My BMW App was launched in July 2020 and has established itself in 47 countries on five continents as a universal interface providing the user a seamless experience between mobile phone and vehicle.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8A714-4AB0-FEAA-28AF-091E9C6DEA85}"/>
              </a:ext>
            </a:extLst>
          </p:cNvPr>
          <p:cNvSpPr txBox="1"/>
          <p:nvPr/>
        </p:nvSpPr>
        <p:spPr>
          <a:xfrm>
            <a:off x="2520000" y="2626400"/>
            <a:ext cx="91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eBay Motors</a:t>
            </a:r>
            <a:br>
              <a:rPr lang="en-US" dirty="0"/>
            </a:br>
            <a:r>
              <a:rPr lang="en-US" sz="1400" dirty="0"/>
              <a:t>eBay Motors ships a new version of their app to both app stores every week. Their apps share 98.3% of their code, the eBay Motors app has a single source of truth — which means one set of meetings, one set of designs, one backlog queue, and one team to manage.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E092-CA6C-C5A0-4E2F-BFA948E4E377}"/>
              </a:ext>
            </a:extLst>
          </p:cNvPr>
          <p:cNvSpPr txBox="1"/>
          <p:nvPr/>
        </p:nvSpPr>
        <p:spPr>
          <a:xfrm>
            <a:off x="2520000" y="3988734"/>
            <a:ext cx="918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Pay</a:t>
            </a:r>
            <a:br>
              <a:rPr lang="en-US" dirty="0"/>
            </a:br>
            <a:r>
              <a:rPr lang="en-US" sz="1400" dirty="0"/>
              <a:t>1.1 million lines of code instead of 1.7 million from previous native versions. At the same time, the team estimates that they’ve saved about 60-70% of their engineers’ time because a single codebase.</a:t>
            </a:r>
          </a:p>
        </p:txBody>
      </p:sp>
      <p:pic>
        <p:nvPicPr>
          <p:cNvPr id="13" name="Picture 12" descr="A logo with a colorful circle and text&#10;&#10;Description automatically generated">
            <a:extLst>
              <a:ext uri="{FF2B5EF4-FFF2-40B4-BE49-F238E27FC236}">
                <a16:creationId xmlns:a16="http://schemas.microsoft.com/office/drawing/2014/main" id="{F8A97875-10D2-DF63-CEC1-DF2282387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600" y="3986361"/>
            <a:ext cx="865600" cy="8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B5B47F-5D6C-0646-CF2D-9DB35D8FE28C}"/>
              </a:ext>
            </a:extLst>
          </p:cNvPr>
          <p:cNvSpPr txBox="1"/>
          <p:nvPr/>
        </p:nvSpPr>
        <p:spPr>
          <a:xfrm>
            <a:off x="2520000" y="5287002"/>
            <a:ext cx="91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Nubank</a:t>
            </a:r>
            <a:br>
              <a:rPr lang="en-US" dirty="0"/>
            </a:br>
            <a:r>
              <a:rPr lang="en-US" sz="1400" dirty="0" err="1"/>
              <a:t>Nubank</a:t>
            </a:r>
            <a:r>
              <a:rPr lang="en-US" sz="1400" dirty="0"/>
              <a:t> is the largest independent digital bank outside of Asia, giving over 48 million users financial banking tools. Flutter provides more UI consistency. Using native tools, </a:t>
            </a:r>
            <a:r>
              <a:rPr lang="en-US" sz="1400" dirty="0" err="1"/>
              <a:t>Nubank</a:t>
            </a:r>
            <a:r>
              <a:rPr lang="en-US" sz="1400" dirty="0"/>
              <a:t> used to have multiple and inconsistent component libraries. </a:t>
            </a:r>
          </a:p>
        </p:txBody>
      </p:sp>
    </p:spTree>
    <p:extLst>
      <p:ext uri="{BB962C8B-B14F-4D97-AF65-F5344CB8AC3E}">
        <p14:creationId xmlns:p14="http://schemas.microsoft.com/office/powerpoint/2010/main" val="73762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9637-0DC5-73D6-43D7-99C1E678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C4F-7ED2-D122-67C4-45A3FD7A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Flutter Architecture</a:t>
            </a:r>
          </a:p>
          <a:p>
            <a:r>
              <a:rPr lang="en-US" dirty="0" err="1"/>
              <a:t>Explanational</a:t>
            </a:r>
            <a:r>
              <a:rPr lang="en-US" dirty="0"/>
              <a:t> of Dart Programing Language</a:t>
            </a:r>
          </a:p>
          <a:p>
            <a:r>
              <a:rPr lang="en-US" dirty="0"/>
              <a:t>Structure of a Flutter App: Widgets, State, and the Build Context</a:t>
            </a:r>
          </a:p>
        </p:txBody>
      </p:sp>
    </p:spTree>
    <p:extLst>
      <p:ext uri="{BB962C8B-B14F-4D97-AF65-F5344CB8AC3E}">
        <p14:creationId xmlns:p14="http://schemas.microsoft.com/office/powerpoint/2010/main" val="6659954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1060</Words>
  <Application>Microsoft Macintosh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Menlo</vt:lpstr>
      <vt:lpstr>Neue Haas Grotesk Text Pro</vt:lpstr>
      <vt:lpstr>Roboto</vt:lpstr>
      <vt:lpstr>BjornVTI</vt:lpstr>
      <vt:lpstr>PowerPoint Presentation</vt:lpstr>
      <vt:lpstr>PowerPoint Presentation</vt:lpstr>
      <vt:lpstr>Introduction &amp; Agenda</vt:lpstr>
      <vt:lpstr>What is Flutter?</vt:lpstr>
      <vt:lpstr>What is Flutter? Dart – Programing Language</vt:lpstr>
      <vt:lpstr>What is Flutter? Key Features &amp; Benefits</vt:lpstr>
      <vt:lpstr>What is Flutter? Comparisons</vt:lpstr>
      <vt:lpstr>What is Flutter? Popular Apps by Flutter</vt:lpstr>
      <vt:lpstr>Flutter Architecture</vt:lpstr>
      <vt:lpstr>Setting Up Flutter</vt:lpstr>
      <vt:lpstr>Building a Simple Flutter App</vt:lpstr>
      <vt:lpstr>State Management</vt:lpstr>
      <vt:lpstr>Flutter for Mobile and Beyond</vt:lpstr>
      <vt:lpstr>Unique Features of Flutter</vt:lpstr>
      <vt:lpstr>Methodology Sentence / Word Tokenization</vt:lpstr>
      <vt:lpstr>Demo &amp; Code Review</vt:lpstr>
      <vt:lpstr>Conclusions and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102</cp:revision>
  <dcterms:created xsi:type="dcterms:W3CDTF">2023-03-20T19:50:30Z</dcterms:created>
  <dcterms:modified xsi:type="dcterms:W3CDTF">2024-06-10T17:58:55Z</dcterms:modified>
</cp:coreProperties>
</file>