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27"/>
  </p:notesMasterIdLst>
  <p:sldIdLst>
    <p:sldId id="256" r:id="rId2"/>
    <p:sldId id="277" r:id="rId3"/>
    <p:sldId id="278" r:id="rId4"/>
    <p:sldId id="259" r:id="rId5"/>
    <p:sldId id="261" r:id="rId6"/>
    <p:sldId id="264" r:id="rId7"/>
    <p:sldId id="258" r:id="rId8"/>
    <p:sldId id="262" r:id="rId9"/>
    <p:sldId id="280" r:id="rId10"/>
    <p:sldId id="281" r:id="rId11"/>
    <p:sldId id="282" r:id="rId12"/>
    <p:sldId id="269" r:id="rId13"/>
    <p:sldId id="270" r:id="rId14"/>
    <p:sldId id="283" r:id="rId15"/>
    <p:sldId id="286" r:id="rId16"/>
    <p:sldId id="284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6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/>
    <p:restoredTop sz="94681"/>
  </p:normalViewPr>
  <p:slideViewPr>
    <p:cSldViewPr snapToGrid="0">
      <p:cViewPr varScale="1">
        <p:scale>
          <a:sx n="134" d="100"/>
          <a:sy n="134" d="100"/>
        </p:scale>
        <p:origin x="200" y="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Dataset Translation &amp; Extending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ML Training &amp; Testing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2B231059-B77D-B44D-82C3-821D0FFE5DB8}">
      <dgm:prSet phldrT="[Text]"/>
      <dgm:spPr/>
      <dgm:t>
        <a:bodyPr/>
        <a:lstStyle/>
        <a:p>
          <a:r>
            <a:rPr lang="en-US" dirty="0"/>
            <a:t>API for Real-Time Translation &amp; Prediction</a:t>
          </a:r>
        </a:p>
      </dgm:t>
    </dgm:pt>
    <dgm:pt modelId="{4502360C-3C26-6348-9757-AD50A9992C4B}" type="parTrans" cxnId="{184C5BAC-FBA9-8849-BA55-83F6E44D4AB1}">
      <dgm:prSet/>
      <dgm:spPr/>
      <dgm:t>
        <a:bodyPr/>
        <a:lstStyle/>
        <a:p>
          <a:endParaRPr lang="en-US"/>
        </a:p>
      </dgm:t>
    </dgm:pt>
    <dgm:pt modelId="{0E25B546-1975-E344-BD97-2E1D3A1E377B}" type="sibTrans" cxnId="{184C5BAC-FBA9-8849-BA55-83F6E44D4AB1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4" custScaleX="80773"/>
      <dgm:spPr/>
    </dgm:pt>
    <dgm:pt modelId="{15516420-DA0C-5745-97B3-052C22EE91E4}" type="pres">
      <dgm:prSet presAssocID="{4A9397C4-0E46-5E41-BF13-924D67043E96}" presName="ParentText" presStyleLbl="node1" presStyleIdx="0" presStyleCnt="5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4" custScaleX="80773"/>
      <dgm:spPr/>
    </dgm:pt>
    <dgm:pt modelId="{E8A6A8BF-8170-2C4F-9746-144C366AD008}" type="pres">
      <dgm:prSet presAssocID="{79B6D109-5D01-4540-965B-AB28884900D3}" presName="ParentText" presStyleLbl="node1" presStyleIdx="1" presStyleCnt="5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4" custScaleX="80773"/>
      <dgm:spPr/>
    </dgm:pt>
    <dgm:pt modelId="{9379F8E9-0E87-D647-927F-FAF75DFB7AFF}" type="pres">
      <dgm:prSet presAssocID="{41015171-5E7A-1447-A5F0-552241001655}" presName="ParentText" presStyleLbl="node1" presStyleIdx="2" presStyleCnt="5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2D537ADA-9747-6E4F-85DD-05116B53133A}" type="pres">
      <dgm:prSet presAssocID="{2DB256BE-4564-8E46-A02D-D98ED7A4BD9D}" presName="bentUpArrow1" presStyleLbl="alignImgPlace1" presStyleIdx="3" presStyleCnt="4" custScaleX="80773"/>
      <dgm:spPr/>
    </dgm:pt>
    <dgm:pt modelId="{32EDC88A-2CE3-5041-9CE1-F70DFAC39A73}" type="pres">
      <dgm:prSet presAssocID="{2DB256BE-4564-8E46-A02D-D98ED7A4BD9D}" presName="ParentText" presStyleLbl="node1" presStyleIdx="3" presStyleCnt="5" custScaleX="145627">
        <dgm:presLayoutVars>
          <dgm:chMax val="1"/>
          <dgm:chPref val="1"/>
          <dgm:bulletEnabled val="1"/>
        </dgm:presLayoutVars>
      </dgm:prSet>
      <dgm:spPr/>
    </dgm:pt>
    <dgm:pt modelId="{22B30021-800C-0C46-8F01-365707F4BB24}" type="pres">
      <dgm:prSet presAssocID="{2DB256BE-4564-8E46-A02D-D98ED7A4BD9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EC68802-45D9-6A4A-A435-477A1D6FF492}" type="pres">
      <dgm:prSet presAssocID="{2940A276-9CD5-B14A-8B91-71AE5ACA3757}" presName="sibTrans" presStyleCnt="0"/>
      <dgm:spPr/>
    </dgm:pt>
    <dgm:pt modelId="{503636CB-FFEE-D645-BA67-07826B5FE809}" type="pres">
      <dgm:prSet presAssocID="{2B231059-B77D-B44D-82C3-821D0FFE5DB8}" presName="composite" presStyleCnt="0"/>
      <dgm:spPr/>
    </dgm:pt>
    <dgm:pt modelId="{938CB644-ECBD-7044-8C77-810684673959}" type="pres">
      <dgm:prSet presAssocID="{2B231059-B77D-B44D-82C3-821D0FFE5DB8}" presName="ParentText" presStyleLbl="node1" presStyleIdx="4" presStyleCnt="5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02BD7FA7-E7DC-1C44-95F2-85825D399B94}" type="presOf" srcId="{2B231059-B77D-B44D-82C3-821D0FFE5DB8}" destId="{938CB644-ECBD-7044-8C77-810684673959}" srcOrd="0" destOrd="0" presId="urn:microsoft.com/office/officeart/2005/8/layout/StepDownProcess"/>
    <dgm:cxn modelId="{184C5BAC-FBA9-8849-BA55-83F6E44D4AB1}" srcId="{58AA9186-657A-944B-AC36-31328C5CD89B}" destId="{2B231059-B77D-B44D-82C3-821D0FFE5DB8}" srcOrd="4" destOrd="0" parTransId="{4502360C-3C26-6348-9757-AD50A9992C4B}" sibTransId="{0E25B546-1975-E344-BD97-2E1D3A1E377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E8D281FE-3145-174F-B9F4-63588E30F5CC}" type="presParOf" srcId="{960FBA53-2C72-DE42-9824-CFF0A5BFB0B8}" destId="{2D537ADA-9747-6E4F-85DD-05116B53133A}" srcOrd="0" destOrd="0" presId="urn:microsoft.com/office/officeart/2005/8/layout/StepDownProcess"/>
    <dgm:cxn modelId="{0C2BA24B-5E50-6E42-9275-54C83F7A1BB8}" type="presParOf" srcId="{960FBA53-2C72-DE42-9824-CFF0A5BFB0B8}" destId="{32EDC88A-2CE3-5041-9CE1-F70DFAC39A73}" srcOrd="1" destOrd="0" presId="urn:microsoft.com/office/officeart/2005/8/layout/StepDownProcess"/>
    <dgm:cxn modelId="{DBF67051-2E38-0D43-A5B9-26DD2D8A8AA9}" type="presParOf" srcId="{960FBA53-2C72-DE42-9824-CFF0A5BFB0B8}" destId="{22B30021-800C-0C46-8F01-365707F4BB24}" srcOrd="2" destOrd="0" presId="urn:microsoft.com/office/officeart/2005/8/layout/StepDownProcess"/>
    <dgm:cxn modelId="{81EF0738-F67F-A548-AC62-8CD89BF3CC7C}" type="presParOf" srcId="{D6B9BEB1-15DB-5642-AE31-0FB03A3829DC}" destId="{6EC68802-45D9-6A4A-A435-477A1D6FF492}" srcOrd="7" destOrd="0" presId="urn:microsoft.com/office/officeart/2005/8/layout/StepDownProcess"/>
    <dgm:cxn modelId="{FA9C4A0E-D257-3D41-A3B3-C0DB46DBAB2A}" type="presParOf" srcId="{D6B9BEB1-15DB-5642-AE31-0FB03A3829DC}" destId="{503636CB-FFEE-D645-BA67-07826B5FE809}" srcOrd="8" destOrd="0" presId="urn:microsoft.com/office/officeart/2005/8/layout/StepDownProcess"/>
    <dgm:cxn modelId="{F1A1DE01-E95D-854C-8D2D-F326142CF450}" type="presParOf" srcId="{503636CB-FFEE-D645-BA67-07826B5FE809}" destId="{938CB644-ECBD-7044-8C77-81068467395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FE885-A6E7-7840-9D3B-542DF2C828D9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96A08-F437-C54B-A488-9144781141D1}">
      <dgm:prSet phldrT="[Text]"/>
      <dgm:spPr/>
      <dgm:t>
        <a:bodyPr/>
        <a:lstStyle/>
        <a:p>
          <a:r>
            <a:rPr lang="en-US" dirty="0"/>
            <a:t>Tokenizer</a:t>
          </a:r>
        </a:p>
      </dgm:t>
    </dgm:pt>
    <dgm:pt modelId="{0983B41B-6EC1-274B-88D3-6B638B5EF97C}" type="parTrans" cxnId="{A8E26DB2-EB6F-3B47-8078-8B883724444B}">
      <dgm:prSet/>
      <dgm:spPr/>
      <dgm:t>
        <a:bodyPr/>
        <a:lstStyle/>
        <a:p>
          <a:endParaRPr lang="en-US"/>
        </a:p>
      </dgm:t>
    </dgm:pt>
    <dgm:pt modelId="{50A6DD61-F7FC-6843-8FAF-0C2530358383}" type="sibTrans" cxnId="{A8E26DB2-EB6F-3B47-8078-8B883724444B}">
      <dgm:prSet/>
      <dgm:spPr/>
      <dgm:t>
        <a:bodyPr/>
        <a:lstStyle/>
        <a:p>
          <a:endParaRPr lang="en-US"/>
        </a:p>
      </dgm:t>
    </dgm:pt>
    <dgm:pt modelId="{88878987-0CC3-1044-A7BF-9E20E1206912}">
      <dgm:prSet phldrT="[Text]"/>
      <dgm:spPr/>
      <dgm:t>
        <a:bodyPr/>
        <a:lstStyle/>
        <a:p>
          <a:r>
            <a:rPr lang="en-US" dirty="0"/>
            <a:t>Count Vectorizer</a:t>
          </a:r>
        </a:p>
      </dgm:t>
    </dgm:pt>
    <dgm:pt modelId="{1F7B0D3D-8393-A44F-B9A6-D319B7F3AB9D}" type="parTrans" cxnId="{503F0363-BE8E-8A4D-83D2-40138253852A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4B1494EE-DB3D-0B4D-9903-ADF78BA8827B}" type="sibTrans" cxnId="{503F0363-BE8E-8A4D-83D2-40138253852A}">
      <dgm:prSet/>
      <dgm:spPr/>
      <dgm:t>
        <a:bodyPr/>
        <a:lstStyle/>
        <a:p>
          <a:endParaRPr lang="en-US"/>
        </a:p>
      </dgm:t>
    </dgm:pt>
    <dgm:pt modelId="{35AF5350-C0D4-7B43-947C-C926365E35E0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AAEE0CE1-2D52-7C4A-9250-BD9CAEB7AD1D}" type="parTrans" cxnId="{FFD8CB21-DCF7-7843-9B7B-FD1A8014C51F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F7BF1D6-A2D5-8249-A9C3-2BFB476C9EAA}" type="sibTrans" cxnId="{FFD8CB21-DCF7-7843-9B7B-FD1A8014C51F}">
      <dgm:prSet/>
      <dgm:spPr/>
      <dgm:t>
        <a:bodyPr/>
        <a:lstStyle/>
        <a:p>
          <a:endParaRPr lang="en-US"/>
        </a:p>
      </dgm:t>
    </dgm:pt>
    <dgm:pt modelId="{03457D0F-1D17-7740-BD50-97E1F24DFDE3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7974325D-A168-6144-AA33-92D45C0B2BC3}" type="parTrans" cxnId="{2CDCF08D-5107-8143-A3EB-E70C9655408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22525BC-0917-B04A-9D54-954372477BDB}" type="sibTrans" cxnId="{2CDCF08D-5107-8143-A3EB-E70C96554083}">
      <dgm:prSet/>
      <dgm:spPr/>
      <dgm:t>
        <a:bodyPr/>
        <a:lstStyle/>
        <a:p>
          <a:endParaRPr lang="en-US"/>
        </a:p>
      </dgm:t>
    </dgm:pt>
    <dgm:pt modelId="{4345715C-BFB9-C143-B3D9-0A00B220BDE2}">
      <dgm:prSet phldrT="[Text]"/>
      <dgm:spPr/>
      <dgm:t>
        <a:bodyPr/>
        <a:lstStyle/>
        <a:p>
          <a:r>
            <a:rPr lang="en-US" dirty="0"/>
            <a:t>Word 2 </a:t>
          </a:r>
          <a:r>
            <a:rPr lang="en-US" dirty="0" err="1"/>
            <a:t>Vec</a:t>
          </a:r>
          <a:endParaRPr lang="en-US" dirty="0"/>
        </a:p>
      </dgm:t>
    </dgm:pt>
    <dgm:pt modelId="{2E391530-5871-0647-AC34-EE8F08057EAD}" type="parTrans" cxnId="{74268026-75DA-DE48-9C16-9C1DA8B7B664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5D09275-B6C4-B440-9A4F-BC75C942A82B}" type="sibTrans" cxnId="{74268026-75DA-DE48-9C16-9C1DA8B7B664}">
      <dgm:prSet/>
      <dgm:spPr/>
      <dgm:t>
        <a:bodyPr/>
        <a:lstStyle/>
        <a:p>
          <a:endParaRPr lang="en-US"/>
        </a:p>
      </dgm:t>
    </dgm:pt>
    <dgm:pt modelId="{AB697E84-EA0C-9C4C-B25D-39BA14AD03F1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9CE4866B-E7E0-D642-BA5E-B5BAA3EF9302}" type="parTrans" cxnId="{906EECFE-4C16-6F4F-B8EC-A118C2083F33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FADDA1F4-704C-7347-861C-B89EE5B6B542}" type="sibTrans" cxnId="{906EECFE-4C16-6F4F-B8EC-A118C2083F33}">
      <dgm:prSet/>
      <dgm:spPr/>
      <dgm:t>
        <a:bodyPr/>
        <a:lstStyle/>
        <a:p>
          <a:endParaRPr lang="en-US"/>
        </a:p>
      </dgm:t>
    </dgm:pt>
    <dgm:pt modelId="{0205682D-3101-0F45-B391-B9BC24EBD471}">
      <dgm:prSet phldrT="[Text]"/>
      <dgm:spPr/>
      <dgm:t>
        <a:bodyPr/>
        <a:lstStyle/>
        <a:p>
          <a:r>
            <a:rPr lang="en-US" dirty="0"/>
            <a:t>Stop Words Remover</a:t>
          </a:r>
        </a:p>
      </dgm:t>
    </dgm:pt>
    <dgm:pt modelId="{39E3113B-4C43-154B-859C-10E874094649}" type="parTrans" cxnId="{5273A5F0-301D-F442-B62E-4C64EF19374C}">
      <dgm:prSet/>
      <dgm:spPr>
        <a:ln w="76200">
          <a:solidFill>
            <a:schemeClr val="accent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39938708-E632-2A42-BDA9-4E98D6EFB197}" type="sibTrans" cxnId="{5273A5F0-301D-F442-B62E-4C64EF19374C}">
      <dgm:prSet/>
      <dgm:spPr/>
      <dgm:t>
        <a:bodyPr/>
        <a:lstStyle/>
        <a:p>
          <a:endParaRPr lang="en-US"/>
        </a:p>
      </dgm:t>
    </dgm:pt>
    <dgm:pt modelId="{AE3F1896-0EE0-7A4D-9FB3-A0B563EF458C}" type="pres">
      <dgm:prSet presAssocID="{069FE885-A6E7-7840-9D3B-542DF2C82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9307B9-C5E2-714F-BB75-827C1EA941FD}" type="pres">
      <dgm:prSet presAssocID="{3E296A08-F437-C54B-A488-9144781141D1}" presName="root1" presStyleCnt="0"/>
      <dgm:spPr/>
    </dgm:pt>
    <dgm:pt modelId="{08FCFE3A-67BB-094D-9884-5539E2069B17}" type="pres">
      <dgm:prSet presAssocID="{3E296A08-F437-C54B-A488-9144781141D1}" presName="LevelOneTextNode" presStyleLbl="node0" presStyleIdx="0" presStyleCnt="1">
        <dgm:presLayoutVars>
          <dgm:chPref val="3"/>
        </dgm:presLayoutVars>
      </dgm:prSet>
      <dgm:spPr/>
    </dgm:pt>
    <dgm:pt modelId="{3A047286-0851-734F-9645-1C48E5F29BD7}" type="pres">
      <dgm:prSet presAssocID="{3E296A08-F437-C54B-A488-9144781141D1}" presName="level2hierChild" presStyleCnt="0"/>
      <dgm:spPr/>
    </dgm:pt>
    <dgm:pt modelId="{C195FDB8-4F14-224C-9BA8-E15F6A0405CA}" type="pres">
      <dgm:prSet presAssocID="{39E3113B-4C43-154B-859C-10E874094649}" presName="conn2-1" presStyleLbl="parChTrans1D2" presStyleIdx="0" presStyleCnt="1"/>
      <dgm:spPr/>
    </dgm:pt>
    <dgm:pt modelId="{F530F191-DDC0-6145-A4F8-B0442D77B5E2}" type="pres">
      <dgm:prSet presAssocID="{39E3113B-4C43-154B-859C-10E874094649}" presName="connTx" presStyleLbl="parChTrans1D2" presStyleIdx="0" presStyleCnt="1"/>
      <dgm:spPr/>
    </dgm:pt>
    <dgm:pt modelId="{CEEC435D-6AEC-4C4C-8ED3-1E1A6682A03A}" type="pres">
      <dgm:prSet presAssocID="{0205682D-3101-0F45-B391-B9BC24EBD471}" presName="root2" presStyleCnt="0"/>
      <dgm:spPr/>
    </dgm:pt>
    <dgm:pt modelId="{EE3A7C61-95C2-0344-BC42-330E04935717}" type="pres">
      <dgm:prSet presAssocID="{0205682D-3101-0F45-B391-B9BC24EBD471}" presName="LevelTwoTextNode" presStyleLbl="node2" presStyleIdx="0" presStyleCnt="1">
        <dgm:presLayoutVars>
          <dgm:chPref val="3"/>
        </dgm:presLayoutVars>
      </dgm:prSet>
      <dgm:spPr/>
    </dgm:pt>
    <dgm:pt modelId="{1A19E2B7-E4D0-854C-8F69-37C9B2F85AC1}" type="pres">
      <dgm:prSet presAssocID="{0205682D-3101-0F45-B391-B9BC24EBD471}" presName="level3hierChild" presStyleCnt="0"/>
      <dgm:spPr/>
    </dgm:pt>
    <dgm:pt modelId="{CE902A2E-FA3E-9F45-A1DA-DC4A924AEBB1}" type="pres">
      <dgm:prSet presAssocID="{1F7B0D3D-8393-A44F-B9A6-D319B7F3AB9D}" presName="conn2-1" presStyleLbl="parChTrans1D3" presStyleIdx="0" presStyleCnt="2"/>
      <dgm:spPr/>
    </dgm:pt>
    <dgm:pt modelId="{15BC8DD4-AEFE-6C4D-8BF4-A74432BD6327}" type="pres">
      <dgm:prSet presAssocID="{1F7B0D3D-8393-A44F-B9A6-D319B7F3AB9D}" presName="connTx" presStyleLbl="parChTrans1D3" presStyleIdx="0" presStyleCnt="2"/>
      <dgm:spPr/>
    </dgm:pt>
    <dgm:pt modelId="{7223240C-7604-C74A-8052-1255CC4BD28E}" type="pres">
      <dgm:prSet presAssocID="{88878987-0CC3-1044-A7BF-9E20E1206912}" presName="root2" presStyleCnt="0"/>
      <dgm:spPr/>
    </dgm:pt>
    <dgm:pt modelId="{62A7258D-7594-A948-A92E-193DDDD040C7}" type="pres">
      <dgm:prSet presAssocID="{88878987-0CC3-1044-A7BF-9E20E1206912}" presName="LevelTwoTextNode" presStyleLbl="node3" presStyleIdx="0" presStyleCnt="2">
        <dgm:presLayoutVars>
          <dgm:chPref val="3"/>
        </dgm:presLayoutVars>
      </dgm:prSet>
      <dgm:spPr/>
    </dgm:pt>
    <dgm:pt modelId="{54008AC9-9C30-1746-B1A1-1110541F7543}" type="pres">
      <dgm:prSet presAssocID="{88878987-0CC3-1044-A7BF-9E20E1206912}" presName="level3hierChild" presStyleCnt="0"/>
      <dgm:spPr/>
    </dgm:pt>
    <dgm:pt modelId="{5CDFCBC3-98B2-574C-90BF-37734DFE015E}" type="pres">
      <dgm:prSet presAssocID="{AAEE0CE1-2D52-7C4A-9250-BD9CAEB7AD1D}" presName="conn2-1" presStyleLbl="parChTrans1D4" presStyleIdx="0" presStyleCnt="3"/>
      <dgm:spPr/>
    </dgm:pt>
    <dgm:pt modelId="{0BAE7116-500B-8F40-BB2A-A77211660CD0}" type="pres">
      <dgm:prSet presAssocID="{AAEE0CE1-2D52-7C4A-9250-BD9CAEB7AD1D}" presName="connTx" presStyleLbl="parChTrans1D4" presStyleIdx="0" presStyleCnt="3"/>
      <dgm:spPr/>
    </dgm:pt>
    <dgm:pt modelId="{443B029E-DDD6-8742-910D-94F38700993E}" type="pres">
      <dgm:prSet presAssocID="{35AF5350-C0D4-7B43-947C-C926365E35E0}" presName="root2" presStyleCnt="0"/>
      <dgm:spPr/>
    </dgm:pt>
    <dgm:pt modelId="{A4905FE2-870D-6245-BBC5-54395CFFB7CF}" type="pres">
      <dgm:prSet presAssocID="{35AF5350-C0D4-7B43-947C-C926365E35E0}" presName="LevelTwoTextNode" presStyleLbl="node4" presStyleIdx="0" presStyleCnt="3">
        <dgm:presLayoutVars>
          <dgm:chPref val="3"/>
        </dgm:presLayoutVars>
      </dgm:prSet>
      <dgm:spPr/>
    </dgm:pt>
    <dgm:pt modelId="{672D93A9-4229-114E-9B24-B9739DA85395}" type="pres">
      <dgm:prSet presAssocID="{35AF5350-C0D4-7B43-947C-C926365E35E0}" presName="level3hierChild" presStyleCnt="0"/>
      <dgm:spPr/>
    </dgm:pt>
    <dgm:pt modelId="{856177FB-3D85-E842-AF99-1E39E4080C3A}" type="pres">
      <dgm:prSet presAssocID="{7974325D-A168-6144-AA33-92D45C0B2BC3}" presName="conn2-1" presStyleLbl="parChTrans1D4" presStyleIdx="1" presStyleCnt="3"/>
      <dgm:spPr/>
    </dgm:pt>
    <dgm:pt modelId="{56C186DD-9D0F-D248-BA68-60CA7AB00729}" type="pres">
      <dgm:prSet presAssocID="{7974325D-A168-6144-AA33-92D45C0B2BC3}" presName="connTx" presStyleLbl="parChTrans1D4" presStyleIdx="1" presStyleCnt="3"/>
      <dgm:spPr/>
    </dgm:pt>
    <dgm:pt modelId="{5CB5B706-A3B1-8D4F-A4EA-9EBCEE7FDDA7}" type="pres">
      <dgm:prSet presAssocID="{03457D0F-1D17-7740-BD50-97E1F24DFDE3}" presName="root2" presStyleCnt="0"/>
      <dgm:spPr/>
    </dgm:pt>
    <dgm:pt modelId="{51980C6C-E630-9743-B32C-9E6278468D98}" type="pres">
      <dgm:prSet presAssocID="{03457D0F-1D17-7740-BD50-97E1F24DFDE3}" presName="LevelTwoTextNode" presStyleLbl="node4" presStyleIdx="1" presStyleCnt="3">
        <dgm:presLayoutVars>
          <dgm:chPref val="3"/>
        </dgm:presLayoutVars>
      </dgm:prSet>
      <dgm:spPr/>
    </dgm:pt>
    <dgm:pt modelId="{43889CD8-9796-5A48-8C0D-0B9F03EA9DB8}" type="pres">
      <dgm:prSet presAssocID="{03457D0F-1D17-7740-BD50-97E1F24DFDE3}" presName="level3hierChild" presStyleCnt="0"/>
      <dgm:spPr/>
    </dgm:pt>
    <dgm:pt modelId="{49F62FA0-34FD-A043-882A-922E2C647B61}" type="pres">
      <dgm:prSet presAssocID="{2E391530-5871-0647-AC34-EE8F08057EAD}" presName="conn2-1" presStyleLbl="parChTrans1D3" presStyleIdx="1" presStyleCnt="2"/>
      <dgm:spPr/>
    </dgm:pt>
    <dgm:pt modelId="{B0B29C12-948B-8145-894D-2D01E2B6D4F3}" type="pres">
      <dgm:prSet presAssocID="{2E391530-5871-0647-AC34-EE8F08057EAD}" presName="connTx" presStyleLbl="parChTrans1D3" presStyleIdx="1" presStyleCnt="2"/>
      <dgm:spPr/>
    </dgm:pt>
    <dgm:pt modelId="{CB2F4DDA-C88D-E84D-9ACE-1B8814BD7D75}" type="pres">
      <dgm:prSet presAssocID="{4345715C-BFB9-C143-B3D9-0A00B220BDE2}" presName="root2" presStyleCnt="0"/>
      <dgm:spPr/>
    </dgm:pt>
    <dgm:pt modelId="{633C2ECD-00F1-BE45-AD18-2A5A4812EBE4}" type="pres">
      <dgm:prSet presAssocID="{4345715C-BFB9-C143-B3D9-0A00B220BDE2}" presName="LevelTwoTextNode" presStyleLbl="node3" presStyleIdx="1" presStyleCnt="2">
        <dgm:presLayoutVars>
          <dgm:chPref val="3"/>
        </dgm:presLayoutVars>
      </dgm:prSet>
      <dgm:spPr/>
    </dgm:pt>
    <dgm:pt modelId="{A84DA8AF-94D7-2C4B-96D7-1638CA0E904F}" type="pres">
      <dgm:prSet presAssocID="{4345715C-BFB9-C143-B3D9-0A00B220BDE2}" presName="level3hierChild" presStyleCnt="0"/>
      <dgm:spPr/>
    </dgm:pt>
    <dgm:pt modelId="{E64D5CB1-9CAA-1D42-A122-40B43DE5932D}" type="pres">
      <dgm:prSet presAssocID="{9CE4866B-E7E0-D642-BA5E-B5BAA3EF9302}" presName="conn2-1" presStyleLbl="parChTrans1D4" presStyleIdx="2" presStyleCnt="3"/>
      <dgm:spPr/>
    </dgm:pt>
    <dgm:pt modelId="{1BFBAA7A-2260-504E-A448-35B535B75B0C}" type="pres">
      <dgm:prSet presAssocID="{9CE4866B-E7E0-D642-BA5E-B5BAA3EF9302}" presName="connTx" presStyleLbl="parChTrans1D4" presStyleIdx="2" presStyleCnt="3"/>
      <dgm:spPr/>
    </dgm:pt>
    <dgm:pt modelId="{0B89BA98-E3AD-1B48-B802-5F8477665184}" type="pres">
      <dgm:prSet presAssocID="{AB697E84-EA0C-9C4C-B25D-39BA14AD03F1}" presName="root2" presStyleCnt="0"/>
      <dgm:spPr/>
    </dgm:pt>
    <dgm:pt modelId="{F417702F-15E6-7A41-B816-BD609E092993}" type="pres">
      <dgm:prSet presAssocID="{AB697E84-EA0C-9C4C-B25D-39BA14AD03F1}" presName="LevelTwoTextNode" presStyleLbl="node4" presStyleIdx="2" presStyleCnt="3">
        <dgm:presLayoutVars>
          <dgm:chPref val="3"/>
        </dgm:presLayoutVars>
      </dgm:prSet>
      <dgm:spPr/>
    </dgm:pt>
    <dgm:pt modelId="{772F662D-DAAD-3849-AE50-2DB3E2DD2B06}" type="pres">
      <dgm:prSet presAssocID="{AB697E84-EA0C-9C4C-B25D-39BA14AD03F1}" presName="level3hierChild" presStyleCnt="0"/>
      <dgm:spPr/>
    </dgm:pt>
  </dgm:ptLst>
  <dgm:cxnLst>
    <dgm:cxn modelId="{4AB65601-F4A2-8546-B027-C55389691739}" type="presOf" srcId="{0205682D-3101-0F45-B391-B9BC24EBD471}" destId="{EE3A7C61-95C2-0344-BC42-330E04935717}" srcOrd="0" destOrd="0" presId="urn:microsoft.com/office/officeart/2005/8/layout/hierarchy2"/>
    <dgm:cxn modelId="{04C1A104-707D-0F42-99C5-8E1417350814}" type="presOf" srcId="{39E3113B-4C43-154B-859C-10E874094649}" destId="{F530F191-DDC0-6145-A4F8-B0442D77B5E2}" srcOrd="1" destOrd="0" presId="urn:microsoft.com/office/officeart/2005/8/layout/hierarchy2"/>
    <dgm:cxn modelId="{9F9B6915-68DB-6140-B293-42D53A18EDE2}" type="presOf" srcId="{39E3113B-4C43-154B-859C-10E874094649}" destId="{C195FDB8-4F14-224C-9BA8-E15F6A0405CA}" srcOrd="0" destOrd="0" presId="urn:microsoft.com/office/officeart/2005/8/layout/hierarchy2"/>
    <dgm:cxn modelId="{FFD8CB21-DCF7-7843-9B7B-FD1A8014C51F}" srcId="{88878987-0CC3-1044-A7BF-9E20E1206912}" destId="{35AF5350-C0D4-7B43-947C-C926365E35E0}" srcOrd="0" destOrd="0" parTransId="{AAEE0CE1-2D52-7C4A-9250-BD9CAEB7AD1D}" sibTransId="{8F7BF1D6-A2D5-8249-A9C3-2BFB476C9EAA}"/>
    <dgm:cxn modelId="{286E4A24-60C7-F940-9712-E6DD2C1086D0}" type="presOf" srcId="{AAEE0CE1-2D52-7C4A-9250-BD9CAEB7AD1D}" destId="{0BAE7116-500B-8F40-BB2A-A77211660CD0}" srcOrd="1" destOrd="0" presId="urn:microsoft.com/office/officeart/2005/8/layout/hierarchy2"/>
    <dgm:cxn modelId="{74268026-75DA-DE48-9C16-9C1DA8B7B664}" srcId="{0205682D-3101-0F45-B391-B9BC24EBD471}" destId="{4345715C-BFB9-C143-B3D9-0A00B220BDE2}" srcOrd="1" destOrd="0" parTransId="{2E391530-5871-0647-AC34-EE8F08057EAD}" sibTransId="{85D09275-B6C4-B440-9A4F-BC75C942A82B}"/>
    <dgm:cxn modelId="{8E993B2C-3F34-BC40-BDA9-0B2FB3D94154}" type="presOf" srcId="{2E391530-5871-0647-AC34-EE8F08057EAD}" destId="{49F62FA0-34FD-A043-882A-922E2C647B61}" srcOrd="0" destOrd="0" presId="urn:microsoft.com/office/officeart/2005/8/layout/hierarchy2"/>
    <dgm:cxn modelId="{026D2540-7586-054F-9979-7E99E0E868B8}" type="presOf" srcId="{88878987-0CC3-1044-A7BF-9E20E1206912}" destId="{62A7258D-7594-A948-A92E-193DDDD040C7}" srcOrd="0" destOrd="0" presId="urn:microsoft.com/office/officeart/2005/8/layout/hierarchy2"/>
    <dgm:cxn modelId="{CB784B49-5733-6E41-817C-418A8AD4946F}" type="presOf" srcId="{AAEE0CE1-2D52-7C4A-9250-BD9CAEB7AD1D}" destId="{5CDFCBC3-98B2-574C-90BF-37734DFE015E}" srcOrd="0" destOrd="0" presId="urn:microsoft.com/office/officeart/2005/8/layout/hierarchy2"/>
    <dgm:cxn modelId="{32052B54-612D-A647-B80F-066702EA2526}" type="presOf" srcId="{AB697E84-EA0C-9C4C-B25D-39BA14AD03F1}" destId="{F417702F-15E6-7A41-B816-BD609E092993}" srcOrd="0" destOrd="0" presId="urn:microsoft.com/office/officeart/2005/8/layout/hierarchy2"/>
    <dgm:cxn modelId="{91A6175B-ECB6-5D41-B47D-50DC59169EFE}" type="presOf" srcId="{7974325D-A168-6144-AA33-92D45C0B2BC3}" destId="{856177FB-3D85-E842-AF99-1E39E4080C3A}" srcOrd="0" destOrd="0" presId="urn:microsoft.com/office/officeart/2005/8/layout/hierarchy2"/>
    <dgm:cxn modelId="{503F0363-BE8E-8A4D-83D2-40138253852A}" srcId="{0205682D-3101-0F45-B391-B9BC24EBD471}" destId="{88878987-0CC3-1044-A7BF-9E20E1206912}" srcOrd="0" destOrd="0" parTransId="{1F7B0D3D-8393-A44F-B9A6-D319B7F3AB9D}" sibTransId="{4B1494EE-DB3D-0B4D-9903-ADF78BA8827B}"/>
    <dgm:cxn modelId="{53A1BB63-1E40-ED40-BCFD-0ECFD5A9B9F9}" type="presOf" srcId="{1F7B0D3D-8393-A44F-B9A6-D319B7F3AB9D}" destId="{15BC8DD4-AEFE-6C4D-8BF4-A74432BD6327}" srcOrd="1" destOrd="0" presId="urn:microsoft.com/office/officeart/2005/8/layout/hierarchy2"/>
    <dgm:cxn modelId="{38A9666E-B58E-3C4D-B799-468A9FB98C28}" type="presOf" srcId="{2E391530-5871-0647-AC34-EE8F08057EAD}" destId="{B0B29C12-948B-8145-894D-2D01E2B6D4F3}" srcOrd="1" destOrd="0" presId="urn:microsoft.com/office/officeart/2005/8/layout/hierarchy2"/>
    <dgm:cxn modelId="{2CDCF08D-5107-8143-A3EB-E70C96554083}" srcId="{88878987-0CC3-1044-A7BF-9E20E1206912}" destId="{03457D0F-1D17-7740-BD50-97E1F24DFDE3}" srcOrd="1" destOrd="0" parTransId="{7974325D-A168-6144-AA33-92D45C0B2BC3}" sibTransId="{822525BC-0917-B04A-9D54-954372477BDB}"/>
    <dgm:cxn modelId="{7E7E1C93-7FF5-B74F-8925-455E51C1E629}" type="presOf" srcId="{3E296A08-F437-C54B-A488-9144781141D1}" destId="{08FCFE3A-67BB-094D-9884-5539E2069B17}" srcOrd="0" destOrd="0" presId="urn:microsoft.com/office/officeart/2005/8/layout/hierarchy2"/>
    <dgm:cxn modelId="{AE75B0A2-C60C-B04C-BED8-931A52A9584F}" type="presOf" srcId="{069FE885-A6E7-7840-9D3B-542DF2C828D9}" destId="{AE3F1896-0EE0-7A4D-9FB3-A0B563EF458C}" srcOrd="0" destOrd="0" presId="urn:microsoft.com/office/officeart/2005/8/layout/hierarchy2"/>
    <dgm:cxn modelId="{66110FA3-8C61-0440-86DF-D05F89D8431D}" type="presOf" srcId="{1F7B0D3D-8393-A44F-B9A6-D319B7F3AB9D}" destId="{CE902A2E-FA3E-9F45-A1DA-DC4A924AEBB1}" srcOrd="0" destOrd="0" presId="urn:microsoft.com/office/officeart/2005/8/layout/hierarchy2"/>
    <dgm:cxn modelId="{A8E26DB2-EB6F-3B47-8078-8B883724444B}" srcId="{069FE885-A6E7-7840-9D3B-542DF2C828D9}" destId="{3E296A08-F437-C54B-A488-9144781141D1}" srcOrd="0" destOrd="0" parTransId="{0983B41B-6EC1-274B-88D3-6B638B5EF97C}" sibTransId="{50A6DD61-F7FC-6843-8FAF-0C2530358383}"/>
    <dgm:cxn modelId="{947EE3D0-7BE4-E34A-B336-C8991A91192F}" type="presOf" srcId="{03457D0F-1D17-7740-BD50-97E1F24DFDE3}" destId="{51980C6C-E630-9743-B32C-9E6278468D98}" srcOrd="0" destOrd="0" presId="urn:microsoft.com/office/officeart/2005/8/layout/hierarchy2"/>
    <dgm:cxn modelId="{922607D9-ACA9-2745-9C08-601FBA8F23AB}" type="presOf" srcId="{35AF5350-C0D4-7B43-947C-C926365E35E0}" destId="{A4905FE2-870D-6245-BBC5-54395CFFB7CF}" srcOrd="0" destOrd="0" presId="urn:microsoft.com/office/officeart/2005/8/layout/hierarchy2"/>
    <dgm:cxn modelId="{CA74A3DB-CE5E-284D-937E-F86A9BF3135E}" type="presOf" srcId="{7974325D-A168-6144-AA33-92D45C0B2BC3}" destId="{56C186DD-9D0F-D248-BA68-60CA7AB00729}" srcOrd="1" destOrd="0" presId="urn:microsoft.com/office/officeart/2005/8/layout/hierarchy2"/>
    <dgm:cxn modelId="{F78EE5DC-35C9-A548-A178-E982EEB9590D}" type="presOf" srcId="{9CE4866B-E7E0-D642-BA5E-B5BAA3EF9302}" destId="{1BFBAA7A-2260-504E-A448-35B535B75B0C}" srcOrd="1" destOrd="0" presId="urn:microsoft.com/office/officeart/2005/8/layout/hierarchy2"/>
    <dgm:cxn modelId="{E5C82FE8-2322-FB44-9E5A-AB94A01C2FC2}" type="presOf" srcId="{4345715C-BFB9-C143-B3D9-0A00B220BDE2}" destId="{633C2ECD-00F1-BE45-AD18-2A5A4812EBE4}" srcOrd="0" destOrd="0" presId="urn:microsoft.com/office/officeart/2005/8/layout/hierarchy2"/>
    <dgm:cxn modelId="{5273A5F0-301D-F442-B62E-4C64EF19374C}" srcId="{3E296A08-F437-C54B-A488-9144781141D1}" destId="{0205682D-3101-0F45-B391-B9BC24EBD471}" srcOrd="0" destOrd="0" parTransId="{39E3113B-4C43-154B-859C-10E874094649}" sibTransId="{39938708-E632-2A42-BDA9-4E98D6EFB197}"/>
    <dgm:cxn modelId="{B455ABF3-2476-2547-B79B-023BF4F3DE19}" type="presOf" srcId="{9CE4866B-E7E0-D642-BA5E-B5BAA3EF9302}" destId="{E64D5CB1-9CAA-1D42-A122-40B43DE5932D}" srcOrd="0" destOrd="0" presId="urn:microsoft.com/office/officeart/2005/8/layout/hierarchy2"/>
    <dgm:cxn modelId="{906EECFE-4C16-6F4F-B8EC-A118C2083F33}" srcId="{4345715C-BFB9-C143-B3D9-0A00B220BDE2}" destId="{AB697E84-EA0C-9C4C-B25D-39BA14AD03F1}" srcOrd="0" destOrd="0" parTransId="{9CE4866B-E7E0-D642-BA5E-B5BAA3EF9302}" sibTransId="{FADDA1F4-704C-7347-861C-B89EE5B6B542}"/>
    <dgm:cxn modelId="{C6B9136F-2709-2A49-B484-F67BDF2A8404}" type="presParOf" srcId="{AE3F1896-0EE0-7A4D-9FB3-A0B563EF458C}" destId="{4D9307B9-C5E2-714F-BB75-827C1EA941FD}" srcOrd="0" destOrd="0" presId="urn:microsoft.com/office/officeart/2005/8/layout/hierarchy2"/>
    <dgm:cxn modelId="{E3D58344-6C6C-4F40-BFFD-855A110B9B6B}" type="presParOf" srcId="{4D9307B9-C5E2-714F-BB75-827C1EA941FD}" destId="{08FCFE3A-67BB-094D-9884-5539E2069B17}" srcOrd="0" destOrd="0" presId="urn:microsoft.com/office/officeart/2005/8/layout/hierarchy2"/>
    <dgm:cxn modelId="{A101877A-D806-5543-913B-AB2EA4599CBE}" type="presParOf" srcId="{4D9307B9-C5E2-714F-BB75-827C1EA941FD}" destId="{3A047286-0851-734F-9645-1C48E5F29BD7}" srcOrd="1" destOrd="0" presId="urn:microsoft.com/office/officeart/2005/8/layout/hierarchy2"/>
    <dgm:cxn modelId="{12A94AC8-A73A-604D-BA72-3A3C6102BEE1}" type="presParOf" srcId="{3A047286-0851-734F-9645-1C48E5F29BD7}" destId="{C195FDB8-4F14-224C-9BA8-E15F6A0405CA}" srcOrd="0" destOrd="0" presId="urn:microsoft.com/office/officeart/2005/8/layout/hierarchy2"/>
    <dgm:cxn modelId="{68C4F4CD-494A-4541-8C95-276F3EBB6088}" type="presParOf" srcId="{C195FDB8-4F14-224C-9BA8-E15F6A0405CA}" destId="{F530F191-DDC0-6145-A4F8-B0442D77B5E2}" srcOrd="0" destOrd="0" presId="urn:microsoft.com/office/officeart/2005/8/layout/hierarchy2"/>
    <dgm:cxn modelId="{9A5721EA-4A2B-B34D-B828-44259991BD44}" type="presParOf" srcId="{3A047286-0851-734F-9645-1C48E5F29BD7}" destId="{CEEC435D-6AEC-4C4C-8ED3-1E1A6682A03A}" srcOrd="1" destOrd="0" presId="urn:microsoft.com/office/officeart/2005/8/layout/hierarchy2"/>
    <dgm:cxn modelId="{8A7D049D-7FBF-0142-9DE8-8B4A36E7F859}" type="presParOf" srcId="{CEEC435D-6AEC-4C4C-8ED3-1E1A6682A03A}" destId="{EE3A7C61-95C2-0344-BC42-330E04935717}" srcOrd="0" destOrd="0" presId="urn:microsoft.com/office/officeart/2005/8/layout/hierarchy2"/>
    <dgm:cxn modelId="{B6D3286E-34A8-0346-9498-E93AE561D79E}" type="presParOf" srcId="{CEEC435D-6AEC-4C4C-8ED3-1E1A6682A03A}" destId="{1A19E2B7-E4D0-854C-8F69-37C9B2F85AC1}" srcOrd="1" destOrd="0" presId="urn:microsoft.com/office/officeart/2005/8/layout/hierarchy2"/>
    <dgm:cxn modelId="{010BEFB0-1FB3-F24D-B1AA-BFA2533CC607}" type="presParOf" srcId="{1A19E2B7-E4D0-854C-8F69-37C9B2F85AC1}" destId="{CE902A2E-FA3E-9F45-A1DA-DC4A924AEBB1}" srcOrd="0" destOrd="0" presId="urn:microsoft.com/office/officeart/2005/8/layout/hierarchy2"/>
    <dgm:cxn modelId="{D82281BE-A201-EF44-A7CB-4BC30CC85721}" type="presParOf" srcId="{CE902A2E-FA3E-9F45-A1DA-DC4A924AEBB1}" destId="{15BC8DD4-AEFE-6C4D-8BF4-A74432BD6327}" srcOrd="0" destOrd="0" presId="urn:microsoft.com/office/officeart/2005/8/layout/hierarchy2"/>
    <dgm:cxn modelId="{59DD1F46-F141-0C44-B469-80891FF2BF17}" type="presParOf" srcId="{1A19E2B7-E4D0-854C-8F69-37C9B2F85AC1}" destId="{7223240C-7604-C74A-8052-1255CC4BD28E}" srcOrd="1" destOrd="0" presId="urn:microsoft.com/office/officeart/2005/8/layout/hierarchy2"/>
    <dgm:cxn modelId="{6137EC99-1C2D-824A-9BFB-9F6649857898}" type="presParOf" srcId="{7223240C-7604-C74A-8052-1255CC4BD28E}" destId="{62A7258D-7594-A948-A92E-193DDDD040C7}" srcOrd="0" destOrd="0" presId="urn:microsoft.com/office/officeart/2005/8/layout/hierarchy2"/>
    <dgm:cxn modelId="{4256AC88-0157-6849-AB50-F2FDC78FC209}" type="presParOf" srcId="{7223240C-7604-C74A-8052-1255CC4BD28E}" destId="{54008AC9-9C30-1746-B1A1-1110541F7543}" srcOrd="1" destOrd="0" presId="urn:microsoft.com/office/officeart/2005/8/layout/hierarchy2"/>
    <dgm:cxn modelId="{896291B8-C934-5E40-B1E0-EF71A429733F}" type="presParOf" srcId="{54008AC9-9C30-1746-B1A1-1110541F7543}" destId="{5CDFCBC3-98B2-574C-90BF-37734DFE015E}" srcOrd="0" destOrd="0" presId="urn:microsoft.com/office/officeart/2005/8/layout/hierarchy2"/>
    <dgm:cxn modelId="{C0C26149-1A7F-5F45-8B48-493E04B7932D}" type="presParOf" srcId="{5CDFCBC3-98B2-574C-90BF-37734DFE015E}" destId="{0BAE7116-500B-8F40-BB2A-A77211660CD0}" srcOrd="0" destOrd="0" presId="urn:microsoft.com/office/officeart/2005/8/layout/hierarchy2"/>
    <dgm:cxn modelId="{7ABB1561-8B46-DE45-BA87-FE3F6752D67A}" type="presParOf" srcId="{54008AC9-9C30-1746-B1A1-1110541F7543}" destId="{443B029E-DDD6-8742-910D-94F38700993E}" srcOrd="1" destOrd="0" presId="urn:microsoft.com/office/officeart/2005/8/layout/hierarchy2"/>
    <dgm:cxn modelId="{B77DE5CA-09C2-A24D-B68E-1D0AD1BD2F4D}" type="presParOf" srcId="{443B029E-DDD6-8742-910D-94F38700993E}" destId="{A4905FE2-870D-6245-BBC5-54395CFFB7CF}" srcOrd="0" destOrd="0" presId="urn:microsoft.com/office/officeart/2005/8/layout/hierarchy2"/>
    <dgm:cxn modelId="{DE25E3F3-D85B-7B46-B5AE-600A889DE9E6}" type="presParOf" srcId="{443B029E-DDD6-8742-910D-94F38700993E}" destId="{672D93A9-4229-114E-9B24-B9739DA85395}" srcOrd="1" destOrd="0" presId="urn:microsoft.com/office/officeart/2005/8/layout/hierarchy2"/>
    <dgm:cxn modelId="{81324FCA-4104-504E-B757-4CD75032E5A2}" type="presParOf" srcId="{54008AC9-9C30-1746-B1A1-1110541F7543}" destId="{856177FB-3D85-E842-AF99-1E39E4080C3A}" srcOrd="2" destOrd="0" presId="urn:microsoft.com/office/officeart/2005/8/layout/hierarchy2"/>
    <dgm:cxn modelId="{05799F6B-2E2E-F844-BBFF-1AE905FC364F}" type="presParOf" srcId="{856177FB-3D85-E842-AF99-1E39E4080C3A}" destId="{56C186DD-9D0F-D248-BA68-60CA7AB00729}" srcOrd="0" destOrd="0" presId="urn:microsoft.com/office/officeart/2005/8/layout/hierarchy2"/>
    <dgm:cxn modelId="{EC897206-63C3-A84D-8D44-EDC3BBED556E}" type="presParOf" srcId="{54008AC9-9C30-1746-B1A1-1110541F7543}" destId="{5CB5B706-A3B1-8D4F-A4EA-9EBCEE7FDDA7}" srcOrd="3" destOrd="0" presId="urn:microsoft.com/office/officeart/2005/8/layout/hierarchy2"/>
    <dgm:cxn modelId="{D0B536A4-E331-B04A-A495-7C97F9126A89}" type="presParOf" srcId="{5CB5B706-A3B1-8D4F-A4EA-9EBCEE7FDDA7}" destId="{51980C6C-E630-9743-B32C-9E6278468D98}" srcOrd="0" destOrd="0" presId="urn:microsoft.com/office/officeart/2005/8/layout/hierarchy2"/>
    <dgm:cxn modelId="{03080C2F-3913-DF41-8BE3-5FDAB3B32A2F}" type="presParOf" srcId="{5CB5B706-A3B1-8D4F-A4EA-9EBCEE7FDDA7}" destId="{43889CD8-9796-5A48-8C0D-0B9F03EA9DB8}" srcOrd="1" destOrd="0" presId="urn:microsoft.com/office/officeart/2005/8/layout/hierarchy2"/>
    <dgm:cxn modelId="{5967F064-BE3E-9446-A5E2-87767EA804EC}" type="presParOf" srcId="{1A19E2B7-E4D0-854C-8F69-37C9B2F85AC1}" destId="{49F62FA0-34FD-A043-882A-922E2C647B61}" srcOrd="2" destOrd="0" presId="urn:microsoft.com/office/officeart/2005/8/layout/hierarchy2"/>
    <dgm:cxn modelId="{D1323307-2066-D74D-90B4-42189B3F0B4A}" type="presParOf" srcId="{49F62FA0-34FD-A043-882A-922E2C647B61}" destId="{B0B29C12-948B-8145-894D-2D01E2B6D4F3}" srcOrd="0" destOrd="0" presId="urn:microsoft.com/office/officeart/2005/8/layout/hierarchy2"/>
    <dgm:cxn modelId="{8E374479-8445-524A-B571-8C8D89A40171}" type="presParOf" srcId="{1A19E2B7-E4D0-854C-8F69-37C9B2F85AC1}" destId="{CB2F4DDA-C88D-E84D-9ACE-1B8814BD7D75}" srcOrd="3" destOrd="0" presId="urn:microsoft.com/office/officeart/2005/8/layout/hierarchy2"/>
    <dgm:cxn modelId="{33A7E13B-F3DE-D548-BA5F-4F64AC64A363}" type="presParOf" srcId="{CB2F4DDA-C88D-E84D-9ACE-1B8814BD7D75}" destId="{633C2ECD-00F1-BE45-AD18-2A5A4812EBE4}" srcOrd="0" destOrd="0" presId="urn:microsoft.com/office/officeart/2005/8/layout/hierarchy2"/>
    <dgm:cxn modelId="{A5DA51B0-A869-CC41-826B-C065E0A80786}" type="presParOf" srcId="{CB2F4DDA-C88D-E84D-9ACE-1B8814BD7D75}" destId="{A84DA8AF-94D7-2C4B-96D7-1638CA0E904F}" srcOrd="1" destOrd="0" presId="urn:microsoft.com/office/officeart/2005/8/layout/hierarchy2"/>
    <dgm:cxn modelId="{1DD9F957-5FD4-C94B-B0F5-8DDFD6C5E91C}" type="presParOf" srcId="{A84DA8AF-94D7-2C4B-96D7-1638CA0E904F}" destId="{E64D5CB1-9CAA-1D42-A122-40B43DE5932D}" srcOrd="0" destOrd="0" presId="urn:microsoft.com/office/officeart/2005/8/layout/hierarchy2"/>
    <dgm:cxn modelId="{C452654F-DA9D-D34C-AE95-79562346F391}" type="presParOf" srcId="{E64D5CB1-9CAA-1D42-A122-40B43DE5932D}" destId="{1BFBAA7A-2260-504E-A448-35B535B75B0C}" srcOrd="0" destOrd="0" presId="urn:microsoft.com/office/officeart/2005/8/layout/hierarchy2"/>
    <dgm:cxn modelId="{E3AABBB2-96B4-8149-B5EE-852D1EE7CE5A}" type="presParOf" srcId="{A84DA8AF-94D7-2C4B-96D7-1638CA0E904F}" destId="{0B89BA98-E3AD-1B48-B802-5F8477665184}" srcOrd="1" destOrd="0" presId="urn:microsoft.com/office/officeart/2005/8/layout/hierarchy2"/>
    <dgm:cxn modelId="{47E1496B-E24B-0A4D-8CDA-90C393A70E5A}" type="presParOf" srcId="{0B89BA98-E3AD-1B48-B802-5F8477665184}" destId="{F417702F-15E6-7A41-B816-BD609E092993}" srcOrd="0" destOrd="0" presId="urn:microsoft.com/office/officeart/2005/8/layout/hierarchy2"/>
    <dgm:cxn modelId="{97965558-45BB-3A47-953E-77D5F20E12E8}" type="presParOf" srcId="{0B89BA98-E3AD-1B48-B802-5F8477665184}" destId="{772F662D-DAAD-3849-AE50-2DB3E2DD2B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1982854" y="1003093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465576" y="32303"/>
          <a:ext cx="1953988" cy="93919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Procurement</a:t>
          </a:r>
        </a:p>
      </dsp:txBody>
      <dsp:txXfrm>
        <a:off x="1511432" y="78159"/>
        <a:ext cx="1862276" cy="847487"/>
      </dsp:txXfrm>
    </dsp:sp>
    <dsp:sp modelId="{6FCF3442-314F-DF41-8867-86B47981AFBB}">
      <dsp:nvSpPr>
        <dsp:cNvPr id="0" name=""/>
        <dsp:cNvSpPr/>
      </dsp:nvSpPr>
      <dsp:spPr>
        <a:xfrm>
          <a:off x="3113458" y="121877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242260" y="2058124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59874"/>
            <a:satOff val="-1079"/>
            <a:lumOff val="2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724982" y="1087335"/>
          <a:ext cx="1953988" cy="93919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Parsing &amp; Cleanup</a:t>
          </a:r>
        </a:p>
      </dsp:txBody>
      <dsp:txXfrm>
        <a:off x="2770838" y="1133191"/>
        <a:ext cx="1862276" cy="847487"/>
      </dsp:txXfrm>
    </dsp:sp>
    <dsp:sp modelId="{2AD27608-84D7-2C43-8E11-D838A2987337}">
      <dsp:nvSpPr>
        <dsp:cNvPr id="0" name=""/>
        <dsp:cNvSpPr/>
      </dsp:nvSpPr>
      <dsp:spPr>
        <a:xfrm>
          <a:off x="4372865" y="1176909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4501666" y="3113156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19749"/>
            <a:satOff val="-2157"/>
            <a:lumOff val="51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3984388" y="2142366"/>
          <a:ext cx="1953988" cy="93919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 Translation &amp; Extending</a:t>
          </a:r>
        </a:p>
      </dsp:txBody>
      <dsp:txXfrm>
        <a:off x="4030244" y="2188222"/>
        <a:ext cx="1862276" cy="847487"/>
      </dsp:txXfrm>
    </dsp:sp>
    <dsp:sp modelId="{2E07C700-066D-7642-8087-C6D258D1F7F2}">
      <dsp:nvSpPr>
        <dsp:cNvPr id="0" name=""/>
        <dsp:cNvSpPr/>
      </dsp:nvSpPr>
      <dsp:spPr>
        <a:xfrm>
          <a:off x="5632271" y="2231940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37ADA-9747-6E4F-85DD-05116B53133A}">
      <dsp:nvSpPr>
        <dsp:cNvPr id="0" name=""/>
        <dsp:cNvSpPr/>
      </dsp:nvSpPr>
      <dsp:spPr>
        <a:xfrm rot="5400000">
          <a:off x="5761072" y="4168187"/>
          <a:ext cx="797057" cy="732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5243794" y="3197397"/>
          <a:ext cx="1953988" cy="93919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Training &amp; Testing</a:t>
          </a:r>
        </a:p>
      </dsp:txBody>
      <dsp:txXfrm>
        <a:off x="5289650" y="3243253"/>
        <a:ext cx="1862276" cy="847487"/>
      </dsp:txXfrm>
    </dsp:sp>
    <dsp:sp modelId="{22B30021-800C-0C46-8F01-365707F4BB24}">
      <dsp:nvSpPr>
        <dsp:cNvPr id="0" name=""/>
        <dsp:cNvSpPr/>
      </dsp:nvSpPr>
      <dsp:spPr>
        <a:xfrm>
          <a:off x="6891677" y="3286972"/>
          <a:ext cx="975880" cy="759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CB644-ECBD-7044-8C77-810684673959}">
      <dsp:nvSpPr>
        <dsp:cNvPr id="0" name=""/>
        <dsp:cNvSpPr/>
      </dsp:nvSpPr>
      <dsp:spPr>
        <a:xfrm>
          <a:off x="6503200" y="4252429"/>
          <a:ext cx="1953988" cy="93919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for Real-Time Translation &amp; Prediction</a:t>
          </a:r>
        </a:p>
      </dsp:txBody>
      <dsp:txXfrm>
        <a:off x="6549056" y="4298285"/>
        <a:ext cx="1862276" cy="84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CFE3A-67BB-094D-9884-5539E2069B17}">
      <dsp:nvSpPr>
        <dsp:cNvPr id="0" name=""/>
        <dsp:cNvSpPr/>
      </dsp:nvSpPr>
      <dsp:spPr>
        <a:xfrm>
          <a:off x="2490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0542" y="1585968"/>
        <a:ext cx="1196586" cy="580241"/>
      </dsp:txXfrm>
    </dsp:sp>
    <dsp:sp modelId="{C195FDB8-4F14-224C-9BA8-E15F6A0405CA}">
      <dsp:nvSpPr>
        <dsp:cNvPr id="0" name=""/>
        <dsp:cNvSpPr/>
      </dsp:nvSpPr>
      <dsp:spPr>
        <a:xfrm>
          <a:off x="1235180" y="1859763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1469392" y="1863762"/>
        <a:ext cx="24653" cy="24653"/>
      </dsp:txXfrm>
    </dsp:sp>
    <dsp:sp modelId="{EE3A7C61-95C2-0344-BC42-330E04935717}">
      <dsp:nvSpPr>
        <dsp:cNvPr id="0" name=""/>
        <dsp:cNvSpPr/>
      </dsp:nvSpPr>
      <dsp:spPr>
        <a:xfrm>
          <a:off x="1728257" y="1567916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Stop Words Remover</a:t>
          </a:r>
        </a:p>
      </dsp:txBody>
      <dsp:txXfrm>
        <a:off x="1746309" y="1585968"/>
        <a:ext cx="1196586" cy="580241"/>
      </dsp:txXfrm>
    </dsp:sp>
    <dsp:sp modelId="{CE902A2E-FA3E-9F45-A1DA-DC4A924AEBB1}">
      <dsp:nvSpPr>
        <dsp:cNvPr id="0" name=""/>
        <dsp:cNvSpPr/>
      </dsp:nvSpPr>
      <dsp:spPr>
        <a:xfrm rot="18770822">
          <a:off x="2844953" y="1593964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1592163"/>
        <a:ext cx="36253" cy="36253"/>
      </dsp:txXfrm>
    </dsp:sp>
    <dsp:sp modelId="{62A7258D-7594-A948-A92E-193DDDD040C7}">
      <dsp:nvSpPr>
        <dsp:cNvPr id="0" name=""/>
        <dsp:cNvSpPr/>
      </dsp:nvSpPr>
      <dsp:spPr>
        <a:xfrm>
          <a:off x="3454024" y="1036318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Count Vectorizer</a:t>
          </a:r>
        </a:p>
      </dsp:txBody>
      <dsp:txXfrm>
        <a:off x="3472076" y="1054370"/>
        <a:ext cx="1196586" cy="580241"/>
      </dsp:txXfrm>
    </dsp:sp>
    <dsp:sp modelId="{5CDFCBC3-98B2-574C-90BF-37734DFE015E}">
      <dsp:nvSpPr>
        <dsp:cNvPr id="0" name=""/>
        <dsp:cNvSpPr/>
      </dsp:nvSpPr>
      <dsp:spPr>
        <a:xfrm rot="19457599">
          <a:off x="4629640" y="1150966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152111"/>
        <a:ext cx="30361" cy="30361"/>
      </dsp:txXfrm>
    </dsp:sp>
    <dsp:sp modelId="{A4905FE2-870D-6245-BBC5-54395CFFB7CF}">
      <dsp:nvSpPr>
        <dsp:cNvPr id="0" name=""/>
        <dsp:cNvSpPr/>
      </dsp:nvSpPr>
      <dsp:spPr>
        <a:xfrm>
          <a:off x="5179791" y="681920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Logistic Regression</a:t>
          </a:r>
        </a:p>
      </dsp:txBody>
      <dsp:txXfrm>
        <a:off x="5197843" y="699972"/>
        <a:ext cx="1196586" cy="580241"/>
      </dsp:txXfrm>
    </dsp:sp>
    <dsp:sp modelId="{856177FB-3D85-E842-AF99-1E39E4080C3A}">
      <dsp:nvSpPr>
        <dsp:cNvPr id="0" name=""/>
        <dsp:cNvSpPr/>
      </dsp:nvSpPr>
      <dsp:spPr>
        <a:xfrm rot="2142401">
          <a:off x="4629640" y="1505365"/>
          <a:ext cx="60722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60722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18072" y="1506510"/>
        <a:ext cx="30361" cy="30361"/>
      </dsp:txXfrm>
    </dsp:sp>
    <dsp:sp modelId="{51980C6C-E630-9743-B32C-9E6278468D98}">
      <dsp:nvSpPr>
        <dsp:cNvPr id="0" name=""/>
        <dsp:cNvSpPr/>
      </dsp:nvSpPr>
      <dsp:spPr>
        <a:xfrm>
          <a:off x="5179791" y="1390717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</a:t>
          </a:r>
        </a:p>
      </dsp:txBody>
      <dsp:txXfrm>
        <a:off x="5197843" y="1408769"/>
        <a:ext cx="1196586" cy="580241"/>
      </dsp:txXfrm>
    </dsp:sp>
    <dsp:sp modelId="{49F62FA0-34FD-A043-882A-922E2C647B61}">
      <dsp:nvSpPr>
        <dsp:cNvPr id="0" name=""/>
        <dsp:cNvSpPr/>
      </dsp:nvSpPr>
      <dsp:spPr>
        <a:xfrm rot="2829178">
          <a:off x="2844953" y="2125562"/>
          <a:ext cx="725065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725065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3189359" y="2123761"/>
        <a:ext cx="36253" cy="36253"/>
      </dsp:txXfrm>
    </dsp:sp>
    <dsp:sp modelId="{633C2ECD-00F1-BE45-AD18-2A5A4812EBE4}">
      <dsp:nvSpPr>
        <dsp:cNvPr id="0" name=""/>
        <dsp:cNvSpPr/>
      </dsp:nvSpPr>
      <dsp:spPr>
        <a:xfrm>
          <a:off x="3454024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2 </a:t>
          </a:r>
          <a:r>
            <a:rPr lang="en-US" sz="1300" kern="1200" dirty="0" err="1"/>
            <a:t>Vec</a:t>
          </a:r>
          <a:endParaRPr lang="en-US" sz="1300" kern="1200" dirty="0"/>
        </a:p>
      </dsp:txBody>
      <dsp:txXfrm>
        <a:off x="3472076" y="2117566"/>
        <a:ext cx="1196586" cy="580241"/>
      </dsp:txXfrm>
    </dsp:sp>
    <dsp:sp modelId="{E64D5CB1-9CAA-1D42-A122-40B43DE5932D}">
      <dsp:nvSpPr>
        <dsp:cNvPr id="0" name=""/>
        <dsp:cNvSpPr/>
      </dsp:nvSpPr>
      <dsp:spPr>
        <a:xfrm>
          <a:off x="4686714" y="2391361"/>
          <a:ext cx="493076" cy="32651"/>
        </a:xfrm>
        <a:custGeom>
          <a:avLst/>
          <a:gdLst/>
          <a:ahLst/>
          <a:cxnLst/>
          <a:rect l="0" t="0" r="0" b="0"/>
          <a:pathLst>
            <a:path>
              <a:moveTo>
                <a:pt x="0" y="16325"/>
              </a:moveTo>
              <a:lnTo>
                <a:pt x="493076" y="16325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sp:txBody>
      <dsp:txXfrm>
        <a:off x="4920926" y="2395360"/>
        <a:ext cx="24653" cy="24653"/>
      </dsp:txXfrm>
    </dsp:sp>
    <dsp:sp modelId="{F417702F-15E6-7A41-B816-BD609E092993}">
      <dsp:nvSpPr>
        <dsp:cNvPr id="0" name=""/>
        <dsp:cNvSpPr/>
      </dsp:nvSpPr>
      <dsp:spPr>
        <a:xfrm>
          <a:off x="5179791" y="2099514"/>
          <a:ext cx="1232690" cy="616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Random Forest Classifier</a:t>
          </a:r>
        </a:p>
      </dsp:txBody>
      <dsp:txXfrm>
        <a:off x="5197843" y="2117566"/>
        <a:ext cx="1196586" cy="58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8/21/23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Qualifying Exam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2289/5/3/43" TargetMode="External"/><Relationship Id="rId3" Type="http://schemas.openxmlformats.org/officeDocument/2006/relationships/hyperlink" Target="https://www.aclu/" TargetMode="External"/><Relationship Id="rId7" Type="http://schemas.openxmlformats.org/officeDocument/2006/relationships/hyperlink" Target="https://www.sciencedirect.com/science/article/pii/S0957417423013842" TargetMode="External"/><Relationship Id="rId2" Type="http://schemas.openxmlformats.org/officeDocument/2006/relationships/hyperlink" Target="https://www.sciencedirect.com/science/article/pii/S18770509210013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23.120882" TargetMode="External"/><Relationship Id="rId5" Type="http://schemas.openxmlformats.org/officeDocument/2006/relationships/hyperlink" Target="https://onlinelibrary.wiley.com/doi/abs/10.1111/medu.13760" TargetMode="External"/><Relationship Id="rId4" Type="http://schemas.openxmlformats.org/officeDocument/2006/relationships/hyperlink" Target="https://aclanthology.org/2021.fever-1.8" TargetMode="External"/><Relationship Id="rId9" Type="http://schemas.openxmlformats.org/officeDocument/2006/relationships/hyperlink" Target="https://www.kaggle.com/datasets/pashupatigupta/emotion-detection-from-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E308B-8FF5-7EAF-CB84-992104A1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57691"/>
            <a:ext cx="12191978" cy="1764504"/>
          </a:xfrm>
        </p:spPr>
        <p:txBody>
          <a:bodyPr anchor="b">
            <a:normAutofit lnSpcReduction="10000"/>
          </a:bodyPr>
          <a:lstStyle/>
          <a:p>
            <a:pPr algn="ctr"/>
            <a:r>
              <a:rPr lang="en-US" sz="2800" dirty="0"/>
              <a:t>Qualifying Exam – Computational Data &amp; Sciences</a:t>
            </a:r>
          </a:p>
          <a:p>
            <a:pPr algn="ctr"/>
            <a:r>
              <a:rPr lang="en-US" sz="2800" dirty="0"/>
              <a:t>By Richard Hoehn</a:t>
            </a:r>
          </a:p>
          <a:p>
            <a:pPr algn="ctr"/>
            <a:r>
              <a:rPr lang="en-US" sz="2800" dirty="0"/>
              <a:t>MTSU – August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FE367-F172-43C8-7C6B-84DC2A99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7943" b="31723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85DA5F3-C630-016A-CE72-C64E589D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08" y="3011796"/>
            <a:ext cx="2108384" cy="1139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0E714-3AF9-5274-5B00-28E6E3FD3346}"/>
              </a:ext>
            </a:extLst>
          </p:cNvPr>
          <p:cNvSpPr txBox="1"/>
          <p:nvPr/>
        </p:nvSpPr>
        <p:spPr>
          <a:xfrm>
            <a:off x="337954" y="381946"/>
            <a:ext cx="11387138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Improving Emotion Detection Through Translation of Text to ML Models Trained in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121712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Data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371536"/>
            <a:ext cx="6467302" cy="4914964"/>
          </a:xfrm>
        </p:spPr>
        <p:txBody>
          <a:bodyPr/>
          <a:lstStyle/>
          <a:p>
            <a:r>
              <a:rPr lang="en-US" dirty="0"/>
              <a:t>The data procurement was relatively straight forward and once found by using multiple Google search terms for the Emotion Detection in English and German text languages.</a:t>
            </a:r>
          </a:p>
          <a:p>
            <a:r>
              <a:rPr lang="en-US" dirty="0"/>
              <a:t>The German data was obtained from the dataset built by ETH’s Emotion and Stance Detection for German Text[4].</a:t>
            </a:r>
          </a:p>
          <a:p>
            <a:r>
              <a:rPr lang="en-US" dirty="0"/>
              <a:t>The English dataset was downloaded from Kaggle[8] based on Tweets collected in 2021.</a:t>
            </a:r>
          </a:p>
          <a:p>
            <a:r>
              <a:rPr lang="en-US" dirty="0"/>
              <a:t>Unfortunately there was a large quantity difference between German and English!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9D58A39-3EAA-25BA-9E89-274E3F5C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892" y="1371536"/>
            <a:ext cx="3971946" cy="1453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07B17E-F798-B5D9-5649-5DDA0AD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92" y="3068665"/>
            <a:ext cx="3971946" cy="3311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B9B4BB-F61B-1A5B-6250-78437C632F85}"/>
              </a:ext>
            </a:extLst>
          </p:cNvPr>
          <p:cNvSpPr txBox="1"/>
          <p:nvPr/>
        </p:nvSpPr>
        <p:spPr>
          <a:xfrm>
            <a:off x="1134617" y="3429000"/>
            <a:ext cx="6692027" cy="30008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Emotion Panda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was predetermined by review of the emotion from English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"boredom"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"love"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Vertrauen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"relief"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"fun"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"hate"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Ekel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"neutral"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Unklar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"anger"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Ärger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"happiness"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Freude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"surprise"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Überraschung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"sadness"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Traurigkeit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"worry"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"Angst"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"enthusiasm"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Antizipation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"empty 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Keine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a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from the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dictionary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emotion_key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emotion_de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Parsing, Cleanup, &amp; Emotion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340603"/>
            <a:ext cx="7993886" cy="4945897"/>
          </a:xfrm>
        </p:spPr>
        <p:txBody>
          <a:bodyPr/>
          <a:lstStyle/>
          <a:p>
            <a:r>
              <a:rPr lang="en-US" dirty="0"/>
              <a:t>By use of Jupyter Notebooks the English (csv) and German (JSON) files were.</a:t>
            </a:r>
          </a:p>
          <a:p>
            <a:r>
              <a:rPr lang="en-US" dirty="0"/>
              <a:t>For processing I opted to use Pandas.</a:t>
            </a:r>
          </a:p>
          <a:p>
            <a:r>
              <a:rPr lang="en-US" dirty="0"/>
              <a:t>Google Translator was use for Translation</a:t>
            </a:r>
          </a:p>
        </p:txBody>
      </p:sp>
      <p:pic>
        <p:nvPicPr>
          <p:cNvPr id="7" name="Picture 6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746C9D74-4DD3-CB7C-78F3-E20B1813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A3E9D-0B00-DC7A-5BCE-AC0E462D89B4}"/>
              </a:ext>
            </a:extLst>
          </p:cNvPr>
          <p:cNvSpPr txBox="1"/>
          <p:nvPr/>
        </p:nvSpPr>
        <p:spPr>
          <a:xfrm>
            <a:off x="5780739" y="4109290"/>
            <a:ext cx="6289071" cy="16158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google API take a Sentence and converts to German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.raise_Exception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translator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dest_lang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sleep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 a delay (This is due to rate limit of 1/s)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translation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Exception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"Translation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Error: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2CD-F154-166E-6A15-C0223DA4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Translation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E4B31-EBDD-62D9-F24F-33649208CB04}"/>
              </a:ext>
            </a:extLst>
          </p:cNvPr>
          <p:cNvSpPr txBox="1"/>
          <p:nvPr/>
        </p:nvSpPr>
        <p:spPr>
          <a:xfrm>
            <a:off x="1134617" y="1201821"/>
            <a:ext cx="6114080" cy="51706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# 1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Merge German Emotions onto English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df_emotions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emotion_en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'left’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2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Add German Sentence Column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3 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Randomly select 1500 rows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4 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# Save original to Disk</a:t>
            </a:r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pd_en.csv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5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Iterate over the rows with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show the progress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tqdm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iterrows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]):</a:t>
            </a:r>
            <a:endParaRPr lang="en-US" sz="10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6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Call Translation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sentence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sentence_en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'de’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 #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 German (‘de’)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# 7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Sentence on Column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sentence_de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sentence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8</a:t>
            </a:r>
          </a:p>
          <a:p>
            <a:r>
              <a:rPr lang="en-US" sz="1000" dirty="0">
                <a:solidFill>
                  <a:srgbClr val="6A9955"/>
                </a:solidFill>
                <a:latin typeface="Menlo" panose="020B0609030804020204" pitchFamily="49" charset="0"/>
              </a:rPr>
              <a:t>#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 the file with all the translations!</a:t>
            </a: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to_csv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'./data/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pd_en_translated.csv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85F0AB02-DBE7-4ACB-B91D-888D6C76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85" y="1290126"/>
            <a:ext cx="2329125" cy="2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Dataset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1FA5D-8DA6-64DE-8613-405186FAE9DD}"/>
              </a:ext>
            </a:extLst>
          </p:cNvPr>
          <p:cNvSpPr txBox="1"/>
          <p:nvPr/>
        </p:nvSpPr>
        <p:spPr>
          <a:xfrm>
            <a:off x="1134618" y="1194473"/>
            <a:ext cx="6777268" cy="22929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Split the English and German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Training and Testing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We are using a 20/80 Split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df_de_test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randomSplit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2023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the Extended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wiht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Translated Data</a:t>
            </a:r>
            <a:endParaRPr lang="en-US" sz="11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"English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df_en_train_extended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"German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Extended Train Row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df_de_train_extended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4B7BCE-D387-7CD0-71C7-1585503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4" y="3728026"/>
            <a:ext cx="6200133" cy="2116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1592DD8-0731-A5F9-8491-86FDC4D23E35}"/>
              </a:ext>
            </a:extLst>
          </p:cNvPr>
          <p:cNvSpPr/>
          <p:nvPr/>
        </p:nvSpPr>
        <p:spPr>
          <a:xfrm rot="2851252" flipV="1">
            <a:off x="7740300" y="2063835"/>
            <a:ext cx="2600069" cy="1298635"/>
          </a:xfrm>
          <a:prstGeom prst="curvedUpArrow">
            <a:avLst>
              <a:gd name="adj1" fmla="val 25000"/>
              <a:gd name="adj2" fmla="val 70386"/>
              <a:gd name="adj3" fmla="val 41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E5ADA79-64DE-EB80-2F10-2A0DC6C7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17" y="1194473"/>
            <a:ext cx="1662301" cy="1662301"/>
          </a:xfrm>
          <a:prstGeom prst="rect">
            <a:avLst/>
          </a:prstGeom>
        </p:spPr>
      </p:pic>
      <p:pic>
        <p:nvPicPr>
          <p:cNvPr id="11" name="Picture 10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98669EC-45C3-299D-5EE6-A88F44AD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17" y="3728025"/>
            <a:ext cx="3918443" cy="211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55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Multi-Class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885951"/>
            <a:ext cx="7428359" cy="2419349"/>
          </a:xfrm>
        </p:spPr>
        <p:txBody>
          <a:bodyPr>
            <a:normAutofit/>
          </a:bodyPr>
          <a:lstStyle/>
          <a:p>
            <a:r>
              <a:rPr lang="en-US" dirty="0"/>
              <a:t>Due to the eight (8) emotions present our model classification we decided to build of type </a:t>
            </a:r>
            <a:r>
              <a:rPr lang="en-US" b="1" dirty="0"/>
              <a:t>Multi-Class</a:t>
            </a:r>
          </a:p>
          <a:p>
            <a:r>
              <a:rPr lang="en-US" b="1" dirty="0"/>
              <a:t>This is due to the research scope to be in search of predictive improvement and measuring a single class of emotion is more distinct than using Multi-Label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1751438-8206-64A3-35E9-BBB7FFD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15" y="4142766"/>
            <a:ext cx="7772400" cy="2134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cartoon exclamation mark&#10;&#10;Description automatically generated">
            <a:extLst>
              <a:ext uri="{FF2B5EF4-FFF2-40B4-BE49-F238E27FC236}">
                <a16:creationId xmlns:a16="http://schemas.microsoft.com/office/drawing/2014/main" id="{41EA1BCC-E6E4-8D0B-3124-5E303AD8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55" y="1355421"/>
            <a:ext cx="331787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390775"/>
            <a:ext cx="4887959" cy="389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1 - Tokenization</a:t>
            </a:r>
          </a:p>
          <a:p>
            <a:r>
              <a:rPr lang="en-US" dirty="0"/>
              <a:t>Used </a:t>
            </a:r>
            <a:r>
              <a:rPr lang="en-US" dirty="0" err="1"/>
              <a:t>DistilBERT</a:t>
            </a:r>
            <a:r>
              <a:rPr lang="en-US" dirty="0"/>
              <a:t> (multi-language) for word tokenization.</a:t>
            </a:r>
          </a:p>
          <a:p>
            <a:r>
              <a:rPr lang="en-US" dirty="0"/>
              <a:t>We used </a:t>
            </a:r>
            <a:r>
              <a:rPr lang="en-US" dirty="0" err="1"/>
              <a:t>DistilBERT</a:t>
            </a:r>
            <a:r>
              <a:rPr lang="en-US" dirty="0"/>
              <a:t> from </a:t>
            </a:r>
            <a:r>
              <a:rPr lang="en-US" dirty="0" err="1"/>
              <a:t>Hugginface’s</a:t>
            </a:r>
            <a:r>
              <a:rPr lang="en-US" dirty="0"/>
              <a:t> Transformers[9] due to it’s download size and multi-language features.</a:t>
            </a:r>
          </a:p>
          <a:p>
            <a:r>
              <a:rPr lang="en-US" dirty="0"/>
              <a:t>We opted to not use case sensitive tokenization due to the nature of tweets generally not following capitalizations.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14" name="Picture 13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1A78DC2C-44A0-8A7B-CC5C-8E7E1F0FC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9091" y="1404023"/>
            <a:ext cx="986752" cy="9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2, 3, </a:t>
            </a:r>
            <a:r>
              <a:rPr lang="en-US" sz="2400" dirty="0"/>
              <a:t>&amp;</a:t>
            </a:r>
            <a:r>
              <a:rPr lang="en-US" dirty="0"/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850" y="2000250"/>
            <a:ext cx="4887959" cy="4286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2 - Stop Words Remover</a:t>
            </a:r>
            <a:br>
              <a:rPr lang="en-US" dirty="0"/>
            </a:br>
            <a:r>
              <a:rPr lang="en-US" dirty="0"/>
              <a:t>Removing words that occur commonly across the dataset.</a:t>
            </a:r>
          </a:p>
          <a:p>
            <a:pPr marL="0" indent="0">
              <a:buNone/>
            </a:pPr>
            <a:r>
              <a:rPr lang="en-US" b="1" dirty="0"/>
              <a:t>3 - Count Vectorizer</a:t>
            </a:r>
            <a:br>
              <a:rPr lang="en-US" dirty="0"/>
            </a:br>
            <a:r>
              <a:rPr lang="en-US" dirty="0"/>
              <a:t>Is a method to convert text to numerical data.</a:t>
            </a:r>
          </a:p>
          <a:p>
            <a:pPr marL="0" indent="0">
              <a:buNone/>
            </a:pPr>
            <a:r>
              <a:rPr lang="en-US" b="1" dirty="0"/>
              <a:t>4 - Word 2 </a:t>
            </a:r>
            <a:r>
              <a:rPr lang="en-US" b="1" dirty="0" err="1"/>
              <a:t>Vec</a:t>
            </a:r>
            <a:br>
              <a:rPr lang="en-US" dirty="0"/>
            </a:br>
            <a:r>
              <a:rPr lang="en-US" dirty="0"/>
              <a:t>Is a way to group the vectors of similar words together in order to detect similarities mathematically. This was only used on Random Forest Classifier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DB33032-4A8D-8D47-BC9F-F6C776B0D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26A-ADB7-A14C-BD75-5FAAF755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652893"/>
          </a:xfrm>
        </p:spPr>
        <p:txBody>
          <a:bodyPr>
            <a:normAutofit/>
          </a:bodyPr>
          <a:lstStyle/>
          <a:p>
            <a:r>
              <a:rPr lang="en-US" sz="2700" dirty="0"/>
              <a:t>Methodology</a:t>
            </a:r>
            <a:br>
              <a:rPr lang="en-US" sz="2700" dirty="0"/>
            </a:br>
            <a:r>
              <a:rPr lang="en-US" dirty="0"/>
              <a:t>ML Training &amp; Testing with PySpark</a:t>
            </a:r>
            <a:br>
              <a:rPr lang="en-US" dirty="0"/>
            </a:br>
            <a:r>
              <a:rPr lang="en-US" dirty="0"/>
              <a:t>Pipeline: 5, 6, </a:t>
            </a:r>
            <a:r>
              <a:rPr lang="en-US" sz="2400" dirty="0"/>
              <a:t>&amp;</a:t>
            </a:r>
            <a:r>
              <a:rPr lang="en-US" dirty="0"/>
              <a:t> 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DC4E8-74C7-365E-D34B-53E889EC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85950"/>
            <a:ext cx="5173709" cy="4400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Learning Models – All Supervised</a:t>
            </a:r>
          </a:p>
          <a:p>
            <a:pPr marL="0" indent="0">
              <a:buNone/>
            </a:pPr>
            <a:r>
              <a:rPr lang="en-US" b="1" dirty="0"/>
              <a:t>5 – Logistic Regression</a:t>
            </a:r>
            <a:br>
              <a:rPr lang="en-US" dirty="0"/>
            </a:br>
            <a:r>
              <a:rPr lang="en-US" dirty="0"/>
              <a:t>It uses a logistic function to model the dependent variable.</a:t>
            </a:r>
          </a:p>
          <a:p>
            <a:pPr marL="0" indent="0">
              <a:buNone/>
            </a:pPr>
            <a:r>
              <a:rPr lang="en-US" b="1" dirty="0"/>
              <a:t>6 – Naïve Bayes</a:t>
            </a:r>
            <a:br>
              <a:rPr lang="en-US" dirty="0"/>
            </a:br>
            <a:r>
              <a:rPr lang="en-US" dirty="0"/>
              <a:t>This model is a </a:t>
            </a:r>
            <a:r>
              <a:rPr lang="en-US" u="sng" dirty="0"/>
              <a:t>probabilistic</a:t>
            </a:r>
            <a:r>
              <a:rPr lang="en-US" dirty="0"/>
              <a:t> machine learning model that’s used for classification task. </a:t>
            </a:r>
          </a:p>
          <a:p>
            <a:pPr marL="0" indent="0">
              <a:buNone/>
            </a:pPr>
            <a:r>
              <a:rPr lang="en-US" b="1" dirty="0"/>
              <a:t>7 – Random Forest Classifier</a:t>
            </a:r>
            <a:br>
              <a:rPr lang="en-US" dirty="0"/>
            </a:br>
            <a:r>
              <a:rPr lang="en-US" dirty="0"/>
              <a:t>RFC consists of a large number of individual decision trees that operate as a group. Each individual tree spits out a class prediction and the class with the most votes becomes our model’s prediction.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7FD46-EB12-8A8B-27BB-48ACF39ACF96}"/>
              </a:ext>
            </a:extLst>
          </p:cNvPr>
          <p:cNvGrpSpPr/>
          <p:nvPr/>
        </p:nvGrpSpPr>
        <p:grpSpPr>
          <a:xfrm>
            <a:off x="122191" y="1730110"/>
            <a:ext cx="6602460" cy="3397780"/>
            <a:chOff x="122190" y="1393295"/>
            <a:chExt cx="8050261" cy="420740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E1A7D6C6-D55E-5EC2-04B6-CDAECCE91F81}"/>
                </a:ext>
              </a:extLst>
            </p:cNvPr>
            <p:cNvGraphicFramePr/>
            <p:nvPr/>
          </p:nvGraphicFramePr>
          <p:xfrm>
            <a:off x="122190" y="1393295"/>
            <a:ext cx="7821660" cy="4207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38D9C1-70E6-033B-A56D-6FC5D99AE9C0}"/>
                </a:ext>
              </a:extLst>
            </p:cNvPr>
            <p:cNvSpPr/>
            <p:nvPr/>
          </p:nvSpPr>
          <p:spPr>
            <a:xfrm>
              <a:off x="1350914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C66700-A426-2C42-1CAC-D6C8ECB1E1EF}"/>
                </a:ext>
              </a:extLst>
            </p:cNvPr>
            <p:cNvSpPr/>
            <p:nvPr/>
          </p:nvSpPr>
          <p:spPr>
            <a:xfrm>
              <a:off x="3444778" y="387011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FDF708-90BF-3AA7-325D-8F7371F8B3E5}"/>
                </a:ext>
              </a:extLst>
            </p:cNvPr>
            <p:cNvSpPr/>
            <p:nvPr/>
          </p:nvSpPr>
          <p:spPr>
            <a:xfrm>
              <a:off x="5566544" y="322109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E7A80-3A99-F8A8-9DBF-ADBDBCE0695A}"/>
                </a:ext>
              </a:extLst>
            </p:cNvPr>
            <p:cNvSpPr/>
            <p:nvPr/>
          </p:nvSpPr>
          <p:spPr>
            <a:xfrm>
              <a:off x="5593483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6AF7FB-D924-21F9-10E9-3ADBD4230DA7}"/>
                </a:ext>
              </a:extLst>
            </p:cNvPr>
            <p:cNvSpPr/>
            <p:nvPr/>
          </p:nvSpPr>
          <p:spPr>
            <a:xfrm>
              <a:off x="7675516" y="2738758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E24EFC-45F3-BA29-A073-33F781EEDC54}"/>
                </a:ext>
              </a:extLst>
            </p:cNvPr>
            <p:cNvSpPr/>
            <p:nvPr/>
          </p:nvSpPr>
          <p:spPr>
            <a:xfrm>
              <a:off x="7715251" y="361129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5D3ADB-7CE6-CF64-535A-5D446956D7A0}"/>
                </a:ext>
              </a:extLst>
            </p:cNvPr>
            <p:cNvSpPr/>
            <p:nvPr/>
          </p:nvSpPr>
          <p:spPr>
            <a:xfrm>
              <a:off x="7675516" y="452733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3" name="Picture 2" descr="A magnifying glass and a window with text&#10;&#10;Description automatically generated">
            <a:extLst>
              <a:ext uri="{FF2B5EF4-FFF2-40B4-BE49-F238E27FC236}">
                <a16:creationId xmlns:a16="http://schemas.microsoft.com/office/drawing/2014/main" id="{29A0A610-7FB0-E2DE-545A-7D6915759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4650" y="1194474"/>
            <a:ext cx="1291368" cy="12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2716-1F9D-4389-FC0F-FD12E5F4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sz="4400" dirty="0"/>
            </a:br>
            <a:r>
              <a:rPr lang="en-US" dirty="0"/>
              <a:t>Creating an API for Real-Time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7FC-FB49-549D-EA5A-602C1F7C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 fontScale="92500"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</a:p>
          <a:p>
            <a:pPr marL="274320" lvl="1" indent="0" algn="ctr">
              <a:buNone/>
            </a:pPr>
            <a:r>
              <a:rPr lang="en-US" sz="24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24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24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 &amp; Logistics Applications</a:t>
            </a:r>
          </a:p>
          <a:p>
            <a:pPr marL="274320" lvl="1" indent="0" algn="ctr">
              <a:buNone/>
            </a:pPr>
            <a:r>
              <a:rPr lang="en-US" sz="2400" dirty="0"/>
              <a:t>●</a:t>
            </a:r>
            <a:br>
              <a:rPr lang="en-US" sz="2400" dirty="0"/>
            </a:br>
            <a:r>
              <a:rPr lang="en-US" sz="2400" dirty="0"/>
              <a:t>Primarily in Databases, API / </a:t>
            </a:r>
            <a:r>
              <a:rPr lang="en-US" sz="2400" dirty="0" err="1"/>
              <a:t>PubSub</a:t>
            </a:r>
            <a:r>
              <a:rPr lang="en-US" sz="2400" dirty="0"/>
              <a:t> Integration Work,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869F-404B-729B-3349-EDC43A7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Prediction Results of Original &amp; Extended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721D-9F88-5524-D726-DF9405EE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A0AF-3B22-0BB4-5A20-5893595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Analysis of Impact of Extending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5CC3-5218-3E03-17FC-7B5CA33E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02F8-D1F9-5624-944B-47C3F5C1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Results &amp; Analysis</a:t>
            </a:r>
            <a:br>
              <a:rPr lang="en-US" dirty="0"/>
            </a:br>
            <a:r>
              <a:rPr lang="en-US" dirty="0"/>
              <a:t>Real-Time API Translation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968C-3CA6-C56F-9CB8-84D0C873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8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Andry </a:t>
            </a:r>
            <a:r>
              <a:rPr lang="en-US" sz="1000" dirty="0" err="1"/>
              <a:t>Chowanda</a:t>
            </a:r>
            <a:r>
              <a:rPr lang="en-US" sz="1000" dirty="0"/>
              <a:t> et al. “Exploring Text-based Emotions Recognition Machine Learning Techniques on Social Media Conversation”. In: Procedia Computer Science 179 (2021). 5</a:t>
            </a:r>
            <a:r>
              <a:rPr lang="en-US" sz="1000" baseline="30000" dirty="0"/>
              <a:t>th</a:t>
            </a:r>
            <a:r>
              <a:rPr lang="en-US" sz="1000" dirty="0"/>
              <a:t> International Conference on Computer Science and Computational Intelligence 2020, pp. 821– 828. </a:t>
            </a:r>
            <a:r>
              <a:rPr lang="en-US" sz="1000" dirty="0" err="1"/>
              <a:t>issn</a:t>
            </a:r>
            <a:r>
              <a:rPr lang="en-US" sz="1000" dirty="0"/>
              <a:t>: 1877-0509. </a:t>
            </a:r>
            <a:r>
              <a:rPr lang="en-US" sz="1000" dirty="0" err="1"/>
              <a:t>doi</a:t>
            </a:r>
            <a:r>
              <a:rPr lang="en-US" sz="1000" dirty="0"/>
              <a:t>: https : / / </a:t>
            </a:r>
            <a:r>
              <a:rPr lang="en-US" sz="1000" dirty="0" err="1"/>
              <a:t>doi</a:t>
            </a:r>
            <a:r>
              <a:rPr lang="en-US" sz="1000" dirty="0"/>
              <a:t> . org / 10 . 1016 / j . procs . 2021 . 01 . 099.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2"/>
              </a:rPr>
              <a:t>https://www.sciencedirect.com/science/article/pii/S1877050921001320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i="1" dirty="0">
                <a:effectLst/>
                <a:latin typeface="Helvetica" pitchFamily="2" charset="0"/>
              </a:rPr>
              <a:t>Jay Stanley. ”THE DAWN OF ROBOT SURVEILLANCE”. 2019. </a:t>
            </a:r>
            <a:r>
              <a:rPr lang="en-US" sz="1000" i="1" dirty="0" err="1">
                <a:effectLst/>
                <a:latin typeface="Helvetica" pitchFamily="2" charset="0"/>
              </a:rPr>
              <a:t>url</a:t>
            </a:r>
            <a:r>
              <a:rPr lang="en-US" sz="1000" i="1" dirty="0">
                <a:effectLst/>
                <a:latin typeface="Helvetica" pitchFamily="2" charset="0"/>
              </a:rPr>
              <a:t>: </a:t>
            </a:r>
            <a:r>
              <a:rPr lang="en-US" sz="1000" i="1" dirty="0">
                <a:effectLst/>
                <a:latin typeface="Helvetica" pitchFamily="2" charset="0"/>
                <a:hlinkClick r:id="rId3"/>
              </a:rPr>
              <a:t>https://www.aclu</a:t>
            </a:r>
            <a:r>
              <a:rPr lang="en-US" sz="1000" i="1" dirty="0">
                <a:effectLst/>
                <a:latin typeface="Helvetica" pitchFamily="2" charset="0"/>
              </a:rPr>
              <a:t>.</a:t>
            </a:r>
            <a:r>
              <a:rPr lang="en-US" sz="1000" dirty="0">
                <a:latin typeface="Helvetica" pitchFamily="2" charset="0"/>
              </a:rPr>
              <a:t> </a:t>
            </a:r>
            <a:r>
              <a:rPr lang="en-US" sz="1000" i="1" dirty="0">
                <a:effectLst/>
                <a:latin typeface="Helvetica" pitchFamily="2" charset="0"/>
              </a:rPr>
              <a:t>org/report/dawn-robot-surveillance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 err="1"/>
              <a:t>Sajani</a:t>
            </a:r>
            <a:r>
              <a:rPr lang="en-US" sz="1000" dirty="0"/>
              <a:t> Ranasinghe et al. “An Artificial Intelligence Framework for the Detection of Emotion Transitions in Telehealth Services”. In: July 2022, pp. 1–5. </a:t>
            </a:r>
            <a:r>
              <a:rPr lang="en-US" sz="1000" dirty="0" err="1"/>
              <a:t>doi</a:t>
            </a:r>
            <a:r>
              <a:rPr lang="en-US" sz="1000" dirty="0"/>
              <a:t>: 10.1109/HSI55341.2022.9869503.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Laura </a:t>
            </a:r>
            <a:r>
              <a:rPr lang="en-US" sz="1000" dirty="0" err="1"/>
              <a:t>Mascarell</a:t>
            </a:r>
            <a:r>
              <a:rPr lang="en-US" sz="1000" dirty="0"/>
              <a:t> et al. “Stance Detection in German News Articles”. In: Proceedings of the Fourth Workshop on Fact Extraction and </a:t>
            </a:r>
            <a:r>
              <a:rPr lang="en-US" sz="1000" dirty="0" err="1"/>
              <a:t>VERification</a:t>
            </a:r>
            <a:r>
              <a:rPr lang="en-US" sz="1000" dirty="0"/>
              <a:t> (FEVER). Dominican Republic: Association for Computational Linguistics, Nov. 2021, pp. 66–77. </a:t>
            </a:r>
            <a:r>
              <a:rPr lang="en-US" sz="1000" dirty="0" err="1"/>
              <a:t>doi</a:t>
            </a:r>
            <a:r>
              <a:rPr lang="en-US" sz="1000" dirty="0"/>
              <a:t>: 10.18653/v1/2021.fever-1.8.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https://aclanthology.org/2021.fever-1.8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Valentina </a:t>
            </a:r>
            <a:r>
              <a:rPr lang="en-US" sz="1000" dirty="0" err="1"/>
              <a:t>Colonnello</a:t>
            </a:r>
            <a:r>
              <a:rPr lang="en-US" sz="1000" dirty="0"/>
              <a:t>, Katia </a:t>
            </a:r>
            <a:r>
              <a:rPr lang="en-US" sz="1000" dirty="0" err="1"/>
              <a:t>Mattarozzi</a:t>
            </a:r>
            <a:r>
              <a:rPr lang="en-US" sz="1000" dirty="0"/>
              <a:t>, and Paolo M Russo. “Emotion recognition in medical students: effects of facial appearance and care schema activation”. In: Medical Education 53.2 (2019), pp. 195–205. </a:t>
            </a:r>
            <a:r>
              <a:rPr lang="en-US" sz="1000" dirty="0" err="1"/>
              <a:t>doi</a:t>
            </a:r>
            <a:r>
              <a:rPr lang="en-US" sz="1000" dirty="0"/>
              <a:t>: https://</a:t>
            </a:r>
            <a:r>
              <a:rPr lang="en-US" sz="1000" dirty="0" err="1"/>
              <a:t>doi.org</a:t>
            </a:r>
            <a:r>
              <a:rPr lang="en-US" sz="1000" dirty="0"/>
              <a:t>/10.1111/medu.13760. </a:t>
            </a:r>
            <a:r>
              <a:rPr lang="en-US" sz="1000" dirty="0" err="1"/>
              <a:t>eprint</a:t>
            </a:r>
            <a:r>
              <a:rPr lang="en-US" sz="1000" dirty="0"/>
              <a:t>: https:// </a:t>
            </a:r>
            <a:r>
              <a:rPr lang="en-US" sz="1000" dirty="0" err="1"/>
              <a:t>onlinelibrary.wiley.com</a:t>
            </a:r>
            <a:r>
              <a:rPr lang="en-US" sz="1000" dirty="0"/>
              <a:t>/</a:t>
            </a:r>
            <a:r>
              <a:rPr lang="en-US" sz="1000" dirty="0" err="1"/>
              <a:t>doi</a:t>
            </a:r>
            <a:r>
              <a:rPr lang="en-US" sz="1000" dirty="0"/>
              <a:t>/pdf/10.1111/medu.13760.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https://onlinelibrary.wiley.com/doi/abs/10.1111/medu.13760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Shalini Kapoor and </a:t>
            </a:r>
            <a:r>
              <a:rPr lang="en-US" sz="1000" dirty="0" err="1"/>
              <a:t>Tarun</a:t>
            </a:r>
            <a:r>
              <a:rPr lang="en-US" sz="1000" dirty="0"/>
              <a:t> Kumar. “Detecting emotion change instant in speech signal using spectral patterns in pitch coherent single frequency filtering spectrogram”. In: Expert Systems with Applications 232 (2023), p. 120882. </a:t>
            </a:r>
            <a:r>
              <a:rPr lang="en-US" sz="1000" dirty="0" err="1"/>
              <a:t>issn</a:t>
            </a:r>
            <a:r>
              <a:rPr lang="en-US" sz="1000" dirty="0"/>
              <a:t>: 0957-4174. </a:t>
            </a:r>
            <a:r>
              <a:rPr lang="en-US" sz="1000" dirty="0" err="1"/>
              <a:t>doi</a:t>
            </a:r>
            <a:r>
              <a:rPr lang="en-US" sz="1000" dirty="0"/>
              <a:t>: </a:t>
            </a:r>
            <a:r>
              <a:rPr lang="en-US" sz="1000" dirty="0">
                <a:hlinkClick r:id="rId6"/>
              </a:rPr>
              <a:t>https://doi.org/10.1016/j.eswa.2023.120882</a:t>
            </a:r>
            <a:r>
              <a:rPr lang="en-US" sz="1000" dirty="0"/>
              <a:t>. 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7"/>
              </a:rPr>
              <a:t>https://www.sciencedirect.com/science/article/pii/S0957417423013842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Sheetal </a:t>
            </a:r>
            <a:r>
              <a:rPr lang="en-US" sz="1000" dirty="0" err="1"/>
              <a:t>Kusal</a:t>
            </a:r>
            <a:r>
              <a:rPr lang="en-US" sz="1000" dirty="0"/>
              <a:t> et al. “AI Based Emotion Detection for Textual Big Data: Techniques and Contribution”. In: Big Data and Cognitive Computing 5.3 (2021). </a:t>
            </a:r>
            <a:r>
              <a:rPr lang="en-US" sz="1000" dirty="0" err="1"/>
              <a:t>issn</a:t>
            </a:r>
            <a:r>
              <a:rPr lang="en-US" sz="1000" dirty="0"/>
              <a:t>: 2504-2289. </a:t>
            </a:r>
            <a:r>
              <a:rPr lang="en-US" sz="1000" dirty="0" err="1"/>
              <a:t>doi</a:t>
            </a:r>
            <a:r>
              <a:rPr lang="en-US" sz="1000" dirty="0"/>
              <a:t>: 10.3390/bdcc5030043 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8"/>
              </a:rPr>
              <a:t>https://www.mdpi.com/2504-2289/5/3/43</a:t>
            </a:r>
            <a:r>
              <a:rPr lang="en-US" sz="1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Kaggle. </a:t>
            </a:r>
            <a:r>
              <a:rPr lang="en-US" sz="1000" dirty="0" err="1"/>
              <a:t>Url</a:t>
            </a:r>
            <a:r>
              <a:rPr lang="en-US" sz="1000" dirty="0"/>
              <a:t>: </a:t>
            </a:r>
            <a:r>
              <a:rPr lang="en-US" sz="1000" dirty="0">
                <a:hlinkClick r:id="rId9"/>
              </a:rPr>
              <a:t>https://www.kaggle.com/datasets/pashupatigupta/emotion-detection-from-text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Victor </a:t>
            </a:r>
            <a:r>
              <a:rPr lang="en-US" sz="1000" dirty="0" err="1"/>
              <a:t>Sanh</a:t>
            </a:r>
            <a:r>
              <a:rPr lang="en-US" sz="1000" dirty="0"/>
              <a:t> et al. “</a:t>
            </a:r>
            <a:r>
              <a:rPr lang="en-US" sz="1000" dirty="0" err="1"/>
              <a:t>DistilBERT</a:t>
            </a:r>
            <a:r>
              <a:rPr lang="en-US" sz="1000" dirty="0"/>
              <a:t>, a distilled version of BERT: smaller, faster, cheaper and lighter”. In: </a:t>
            </a:r>
            <a:r>
              <a:rPr lang="en-US" sz="1000" dirty="0" err="1"/>
              <a:t>ArXiv</a:t>
            </a:r>
            <a:r>
              <a:rPr lang="en-US" sz="1000" dirty="0"/>
              <a:t> abs/1910.01108 (2019).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10935193" cy="5350669"/>
          </a:xfrm>
        </p:spPr>
        <p:txBody>
          <a:bodyPr/>
          <a:lstStyle/>
          <a:p>
            <a:r>
              <a:rPr lang="en-US" b="1" dirty="0"/>
              <a:t>Introduction</a:t>
            </a:r>
          </a:p>
          <a:p>
            <a:pPr lvl="1"/>
            <a:r>
              <a:rPr lang="en-US" dirty="0"/>
              <a:t>Research on Emotion Detection (ED) in Text and improving Prediction Rates</a:t>
            </a:r>
          </a:p>
          <a:p>
            <a:pPr lvl="1"/>
            <a:r>
              <a:rPr lang="en-US" dirty="0"/>
              <a:t>Specifically by extending Data through Translation to Different Languages</a:t>
            </a:r>
          </a:p>
          <a:p>
            <a:pPr lvl="1"/>
            <a:r>
              <a:rPr lang="en-US" dirty="0"/>
              <a:t>Training Multiple ML Models on Original &amp; Extended Data to Compare Prediction Rates</a:t>
            </a:r>
          </a:p>
          <a:p>
            <a:pPr lvl="1"/>
            <a:r>
              <a:rPr lang="en-US" dirty="0"/>
              <a:t>and Finally in Real-Time Translate Text to process in Parallel for further expansion</a:t>
            </a:r>
          </a:p>
          <a:p>
            <a:r>
              <a:rPr lang="en-US" b="1" dirty="0"/>
              <a:t>Agenda</a:t>
            </a:r>
          </a:p>
          <a:p>
            <a:pPr lvl="1"/>
            <a:r>
              <a:rPr lang="en-US" dirty="0"/>
              <a:t>Significance of Emotion Detection</a:t>
            </a:r>
          </a:p>
          <a:p>
            <a:pPr lvl="1"/>
            <a:r>
              <a:rPr lang="en-US" dirty="0"/>
              <a:t>Challenges, Motivation and Scope of Research</a:t>
            </a:r>
          </a:p>
          <a:p>
            <a:pPr lvl="1"/>
            <a:r>
              <a:rPr lang="en-US" dirty="0"/>
              <a:t>Methodology – Including Code Review and Demonstration!</a:t>
            </a:r>
          </a:p>
          <a:p>
            <a:pPr lvl="1"/>
            <a:r>
              <a:rPr lang="en-US" dirty="0"/>
              <a:t>and finally Analysis of Results, Conclusion, and 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84B683-B3BF-0867-323E-AFD14932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208" y="3343275"/>
            <a:ext cx="3136828" cy="2753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350670" cy="5022057"/>
          </a:xfrm>
        </p:spPr>
        <p:txBody>
          <a:bodyPr>
            <a:normAutofit/>
          </a:bodyPr>
          <a:lstStyle/>
          <a:p>
            <a:r>
              <a:rPr lang="en-US" dirty="0"/>
              <a:t>By accurately identifying and understanding emotions from text data, ML applications can assist in improving:</a:t>
            </a:r>
          </a:p>
          <a:p>
            <a:pPr lvl="1"/>
            <a:r>
              <a:rPr lang="en-US" dirty="0"/>
              <a:t>User Experiences (chat-bots),</a:t>
            </a:r>
          </a:p>
          <a:p>
            <a:pPr lvl="1"/>
            <a:r>
              <a:rPr lang="en-US" dirty="0"/>
              <a:t>Decision-Making Processes</a:t>
            </a:r>
          </a:p>
          <a:p>
            <a:pPr lvl="1"/>
            <a:r>
              <a:rPr lang="en-US" dirty="0"/>
              <a:t>and Overall human-machine interactions in a positive manner[4, 5], with most of these interactions being processed in real-time.</a:t>
            </a:r>
          </a:p>
          <a:p>
            <a:r>
              <a:rPr lang="en-US" dirty="0"/>
              <a:t>ED is still a growing field in Text, Video, and Image reading. The market for ED software and services is estimated to reach </a:t>
            </a:r>
            <a:r>
              <a:rPr lang="en-US" b="1" dirty="0"/>
              <a:t>$3.8billion[2] by 2025.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Emotions can vary depending on the theoretical framework or model being considered. One well-known model is the Plutchik’s Wheel of Emotions, which proposes eight (8) primary emotions.</a:t>
            </a:r>
          </a:p>
          <a:p>
            <a:pPr lvl="1"/>
            <a:r>
              <a:rPr lang="en-US" dirty="0"/>
              <a:t>Joy / Happiness</a:t>
            </a:r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Worry / Fear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 / Hate</a:t>
            </a:r>
          </a:p>
          <a:p>
            <a:pPr lvl="1"/>
            <a:r>
              <a:rPr lang="en-US" dirty="0"/>
              <a:t>Trust / Love</a:t>
            </a:r>
          </a:p>
          <a:p>
            <a:pPr lvl="1"/>
            <a:r>
              <a:rPr lang="en-US" dirty="0"/>
              <a:t>Enthusiasm</a:t>
            </a:r>
          </a:p>
        </p:txBody>
      </p:sp>
      <p:pic>
        <p:nvPicPr>
          <p:cNvPr id="6" name="Picture 5" descr="A colorful circle with different colored squares&#10;&#10;Description automatically generated">
            <a:extLst>
              <a:ext uri="{FF2B5EF4-FFF2-40B4-BE49-F238E27FC236}">
                <a16:creationId xmlns:a16="http://schemas.microsoft.com/office/drawing/2014/main" id="{3CFE87B8-E76B-7C8C-DEEF-8767575F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75" y="2650331"/>
            <a:ext cx="3157538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  <a:br>
              <a:rPr lang="en-US" dirty="0"/>
            </a:br>
            <a:r>
              <a:rPr lang="en-US" dirty="0"/>
              <a:t>Data Scarcity &amp; Language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Emotion detection data requires primarily supervised learning data!</a:t>
            </a:r>
          </a:p>
          <a:p>
            <a:r>
              <a:rPr lang="en-US" dirty="0"/>
              <a:t>Unlike Sentiment Analysis (SA) the availability of large datasets for training purposes of ML models is much smaller[3].</a:t>
            </a:r>
          </a:p>
          <a:p>
            <a:r>
              <a:rPr lang="en-US" dirty="0"/>
              <a:t>Many datasets that are available are in many cases in multiple languages - not all are in English since emotions that are linked to text are contextual in nature.</a:t>
            </a:r>
          </a:p>
        </p:txBody>
      </p:sp>
    </p:spTree>
    <p:extLst>
      <p:ext uri="{BB962C8B-B14F-4D97-AF65-F5344CB8AC3E}">
        <p14:creationId xmlns:p14="http://schemas.microsoft.com/office/powerpoint/2010/main" val="3301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Research and Evaluation of Dataset Extending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61535"/>
            <a:ext cx="9138804" cy="4324965"/>
          </a:xfrm>
        </p:spPr>
        <p:txBody>
          <a:bodyPr>
            <a:normAutofit/>
          </a:bodyPr>
          <a:lstStyle/>
          <a:p>
            <a:r>
              <a:rPr lang="en-US" dirty="0"/>
              <a:t>ED is still a growing field in Text, Video, and Image reading. The market for ED software and services is estimated to reach $3.8billion[2] by 2025.</a:t>
            </a:r>
          </a:p>
          <a:p>
            <a:r>
              <a:rPr lang="en-US" dirty="0"/>
              <a:t>ED spans most all domains such like psychology, </a:t>
            </a:r>
          </a:p>
          <a:p>
            <a:r>
              <a:rPr lang="en-US" dirty="0"/>
              <a:t>By use of ML models the analysis of human emotions at scale, providing valuable insights into individual and collective emotional states both in real-time but also for measuring sentiments from the past versus the current time.</a:t>
            </a:r>
          </a:p>
          <a:p>
            <a:r>
              <a:rPr lang="en-US" dirty="0"/>
              <a:t>In </a:t>
            </a:r>
            <a:r>
              <a:rPr lang="en-US" dirty="0" err="1"/>
              <a:t>Chowanda</a:t>
            </a:r>
            <a:r>
              <a:rPr lang="en-US" dirty="0"/>
              <a:t> et al. paper they believe that ”</a:t>
            </a:r>
            <a:r>
              <a:rPr lang="en-US" i="1" dirty="0"/>
              <a:t>Emotions hold a paramount role in the conversation, as it expresses context to the conversation</a:t>
            </a:r>
            <a:r>
              <a:rPr lang="en-US" dirty="0"/>
              <a:t>.”, this means that emotions are a part of a conversation and with that are needed to ensure valid analysis of a conversation.</a:t>
            </a:r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research project’s objectives were three-fold:</a:t>
            </a:r>
          </a:p>
          <a:p>
            <a:r>
              <a:rPr lang="en-US" dirty="0"/>
              <a:t>The first is to translate English data (feature &amp; label) to German in order to extend the original German dataset for ML training purposes. Will the added text lead to better predictions?</a:t>
            </a:r>
          </a:p>
          <a:p>
            <a:r>
              <a:rPr lang="en-US" dirty="0"/>
              <a:t>Similar to the first, can by translating German data to English and extending an original English dataset increase the predictability of English ML model? </a:t>
            </a:r>
          </a:p>
          <a:p>
            <a:r>
              <a:rPr lang="en-US" dirty="0"/>
              <a:t>And Lastly shifting the focus to real-time translation and its impact on prediction. Can by translating in real-time an input to multiple languages improve the predictability based on the combined output of two models.</a:t>
            </a:r>
          </a:p>
          <a:p>
            <a:pPr marL="0" indent="0">
              <a:buNone/>
            </a:pPr>
            <a:r>
              <a:rPr lang="en-US" dirty="0"/>
              <a:t>In summary, this research project </a:t>
            </a:r>
            <a:r>
              <a:rPr lang="en-US" u="sng" dirty="0"/>
              <a:t>investigated innovative ways </a:t>
            </a:r>
            <a:r>
              <a:rPr lang="en-US" dirty="0"/>
              <a:t>to enhance the predictability of Emotion Detection models in both English and German. With these three (3) objectives from above the scope was to </a:t>
            </a:r>
            <a:r>
              <a:rPr lang="en-US" b="1" u="sng" dirty="0"/>
              <a:t>P</a:t>
            </a:r>
            <a:r>
              <a:rPr lang="en-US" u="sng" dirty="0"/>
              <a:t>rocure, </a:t>
            </a:r>
            <a:r>
              <a:rPr lang="en-US" b="1" u="sng" dirty="0"/>
              <a:t>T</a:t>
            </a:r>
            <a:r>
              <a:rPr lang="en-US" u="sng" dirty="0"/>
              <a:t>ranslate, </a:t>
            </a:r>
            <a:r>
              <a:rPr lang="en-US" b="1" u="sng" dirty="0"/>
              <a:t>T</a:t>
            </a:r>
            <a:r>
              <a:rPr lang="en-US" u="sng" dirty="0"/>
              <a:t>rain, and </a:t>
            </a:r>
            <a:r>
              <a:rPr lang="en-US" b="1" u="sng" dirty="0"/>
              <a:t>E</a:t>
            </a:r>
            <a:r>
              <a:rPr lang="en-US" u="sng" dirty="0"/>
              <a:t>valuate</a:t>
            </a:r>
            <a:r>
              <a:rPr lang="en-US" dirty="0"/>
              <a:t> benefits of extending datasets by translation to improve emotion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978694"/>
            <a:ext cx="9922764" cy="5307806"/>
          </a:xfrm>
        </p:spPr>
        <p:txBody>
          <a:bodyPr>
            <a:normAutofit/>
          </a:bodyPr>
          <a:lstStyle/>
          <a:p>
            <a:r>
              <a:rPr lang="en-US" dirty="0"/>
              <a:t>Our research considered publication only past 2015, thereby providing an up-to-date perspective on ED analysis.</a:t>
            </a:r>
          </a:p>
          <a:p>
            <a:pPr marL="0" indent="0" algn="ctr">
              <a:buNone/>
            </a:pPr>
            <a:r>
              <a:rPr lang="en-US" sz="2400" b="1" i="1" dirty="0"/>
              <a:t>”Emotions hold a paramount role in the conversation,</a:t>
            </a:r>
            <a:br>
              <a:rPr lang="en-US" sz="2400" b="1" i="1" dirty="0"/>
            </a:br>
            <a:r>
              <a:rPr lang="en-US" sz="2400" b="1" i="1" dirty="0"/>
              <a:t>as it expresses context to the conversation.” </a:t>
            </a:r>
            <a:r>
              <a:rPr lang="en-US" sz="2400" b="1" dirty="0"/>
              <a:t>[1]</a:t>
            </a:r>
          </a:p>
          <a:p>
            <a:r>
              <a:rPr lang="en-US" dirty="0"/>
              <a:t>This means that emotions are a part of a conversation and with that are needed to ensure valid analysis of a conversation</a:t>
            </a:r>
          </a:p>
          <a:p>
            <a:r>
              <a:rPr lang="en-US" dirty="0"/>
              <a:t>Emotions can differ across </a:t>
            </a:r>
            <a:r>
              <a:rPr lang="en-US" b="1" dirty="0"/>
              <a:t>A</a:t>
            </a:r>
            <a:r>
              <a:rPr lang="en-US" dirty="0"/>
              <a:t>ge groups, </a:t>
            </a:r>
            <a:r>
              <a:rPr lang="en-US" b="1" dirty="0"/>
              <a:t>G</a:t>
            </a:r>
            <a:r>
              <a:rPr lang="en-US" dirty="0"/>
              <a:t>enders, </a:t>
            </a:r>
            <a:r>
              <a:rPr lang="en-US" b="1" dirty="0"/>
              <a:t>C</a:t>
            </a:r>
            <a:r>
              <a:rPr lang="en-US" dirty="0"/>
              <a:t>ultures, and </a:t>
            </a:r>
            <a:r>
              <a:rPr lang="en-US" b="1" dirty="0"/>
              <a:t>L</a:t>
            </a:r>
            <a:r>
              <a:rPr lang="en-US" dirty="0"/>
              <a:t>anguages[6]</a:t>
            </a:r>
          </a:p>
          <a:p>
            <a:r>
              <a:rPr lang="en-US" dirty="0"/>
              <a:t>Fragmentation caused by different languages further exacerbates the issue, as it reduces the size and diversity of data available for training, resulting in limited cross-lingual generalization and potentially biased models.[7]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682840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2BB7D-03E2-51DF-77E4-829B4BAC7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585" y="3429000"/>
            <a:ext cx="2324234" cy="20398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574A7723-23BE-7337-DBA8-44F11C0E5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275" y="2943899"/>
            <a:ext cx="2651483" cy="97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47BD424-75FE-605B-EF3D-2F23C3AB2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275" y="4595444"/>
            <a:ext cx="4869388" cy="1535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9CE489D0-5316-5D7E-9D46-7238F01D6F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807" y="880171"/>
            <a:ext cx="3033012" cy="1638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2493</Words>
  <Application>Microsoft Macintosh PowerPoint</Application>
  <PresentationFormat>Widescreen</PresentationFormat>
  <Paragraphs>225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Menlo</vt:lpstr>
      <vt:lpstr>Neue Haas Grotesk Text Pro</vt:lpstr>
      <vt:lpstr>BjornVTI</vt:lpstr>
      <vt:lpstr>PowerPoint Presentation</vt:lpstr>
      <vt:lpstr>Hello</vt:lpstr>
      <vt:lpstr>Introduction &amp; Agenda</vt:lpstr>
      <vt:lpstr>Significance of Emotion Detection</vt:lpstr>
      <vt:lpstr>Challenges: Data Scarcity &amp; Language Fragmentation</vt:lpstr>
      <vt:lpstr>Motivation for Research and Evaluation of Dataset Extending Impact</vt:lpstr>
      <vt:lpstr>Objectives &amp; Scope of Research</vt:lpstr>
      <vt:lpstr>Literature Review</vt:lpstr>
      <vt:lpstr>Methodology</vt:lpstr>
      <vt:lpstr>Methodology Data Procurement</vt:lpstr>
      <vt:lpstr>Methodology Parsing, Cleanup, &amp; Emotion Linkage</vt:lpstr>
      <vt:lpstr>Methodology Translation Application</vt:lpstr>
      <vt:lpstr>Methodology Dataset Extension</vt:lpstr>
      <vt:lpstr>Methodology ML Training &amp; Testing with PySpark Multi-Class Classification</vt:lpstr>
      <vt:lpstr>Methodology ML Training &amp; Testing with PySpark Pipeline: 1</vt:lpstr>
      <vt:lpstr>Methodology ML Training &amp; Testing with PySpark Pipeline: 2, 3, &amp; 4</vt:lpstr>
      <vt:lpstr>Methodology ML Training &amp; Testing with PySpark Pipeline: 5, 6, &amp; 7</vt:lpstr>
      <vt:lpstr>Methodology Creating an API for Real-Time Testing</vt:lpstr>
      <vt:lpstr>Results &amp; Analysis</vt:lpstr>
      <vt:lpstr>Results &amp; Analysis Prediction Results of Original &amp; Extended Datasets</vt:lpstr>
      <vt:lpstr>Results &amp; Analysis Analysis of Impact of Extending Datasets</vt:lpstr>
      <vt:lpstr>Results &amp; Analysis Real-Time API Translation and Prediction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38</cp:revision>
  <dcterms:created xsi:type="dcterms:W3CDTF">2023-03-20T19:50:30Z</dcterms:created>
  <dcterms:modified xsi:type="dcterms:W3CDTF">2023-08-21T21:03:36Z</dcterms:modified>
</cp:coreProperties>
</file>