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0"/>
  </p:notesMasterIdLst>
  <p:sldIdLst>
    <p:sldId id="256" r:id="rId2"/>
    <p:sldId id="257" r:id="rId3"/>
    <p:sldId id="259" r:id="rId4"/>
    <p:sldId id="261" r:id="rId5"/>
    <p:sldId id="264" r:id="rId6"/>
    <p:sldId id="258" r:id="rId7"/>
    <p:sldId id="262" r:id="rId8"/>
    <p:sldId id="265" r:id="rId9"/>
    <p:sldId id="266" r:id="rId10"/>
    <p:sldId id="269" r:id="rId11"/>
    <p:sldId id="270" r:id="rId12"/>
    <p:sldId id="271" r:id="rId13"/>
    <p:sldId id="272" r:id="rId14"/>
    <p:sldId id="273" r:id="rId15"/>
    <p:sldId id="274" r:id="rId16"/>
    <p:sldId id="275" r:id="rId17"/>
    <p:sldId id="27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7"/>
    <p:restoredTop sz="94693"/>
  </p:normalViewPr>
  <p:slideViewPr>
    <p:cSldViewPr snapToGrid="0">
      <p:cViewPr varScale="1">
        <p:scale>
          <a:sx n="147" d="100"/>
          <a:sy n="147" d="100"/>
        </p:scale>
        <p:origin x="208" y="2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59B06-F1D2-CA44-B076-5D4430A352F2}" type="datetimeFigureOut">
              <a:rPr lang="en-US" smtClean="0"/>
              <a:t>8/21/23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0F56A-5384-CC40-A3B4-A869BEE484DE}" type="slidenum">
              <a:rPr lang="en-US" smtClean="0"/>
              <a:t>‹#›</a:t>
            </a:fld>
            <a:endParaRPr lang="en-US"/>
          </a:p>
        </p:txBody>
      </p:sp>
    </p:spTree>
    <p:extLst>
      <p:ext uri="{BB962C8B-B14F-4D97-AF65-F5344CB8AC3E}">
        <p14:creationId xmlns:p14="http://schemas.microsoft.com/office/powerpoint/2010/main" val="47605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7</a:t>
            </a:fld>
            <a:endParaRPr lang="en-US"/>
          </a:p>
        </p:txBody>
      </p:sp>
    </p:spTree>
    <p:extLst>
      <p:ext uri="{BB962C8B-B14F-4D97-AF65-F5344CB8AC3E}">
        <p14:creationId xmlns:p14="http://schemas.microsoft.com/office/powerpoint/2010/main" val="410576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8</a:t>
            </a:fld>
            <a:endParaRPr lang="en-US"/>
          </a:p>
        </p:txBody>
      </p:sp>
    </p:spTree>
    <p:extLst>
      <p:ext uri="{BB962C8B-B14F-4D97-AF65-F5344CB8AC3E}">
        <p14:creationId xmlns:p14="http://schemas.microsoft.com/office/powerpoint/2010/main" val="2837874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9</a:t>
            </a:fld>
            <a:endParaRPr lang="en-US"/>
          </a:p>
        </p:txBody>
      </p:sp>
    </p:spTree>
    <p:extLst>
      <p:ext uri="{BB962C8B-B14F-4D97-AF65-F5344CB8AC3E}">
        <p14:creationId xmlns:p14="http://schemas.microsoft.com/office/powerpoint/2010/main" val="411755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18</a:t>
            </a:fld>
            <a:endParaRPr lang="en-US"/>
          </a:p>
        </p:txBody>
      </p:sp>
    </p:spTree>
    <p:extLst>
      <p:ext uri="{BB962C8B-B14F-4D97-AF65-F5344CB8AC3E}">
        <p14:creationId xmlns:p14="http://schemas.microsoft.com/office/powerpoint/2010/main" val="284873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4833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508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7DBCFD-B82B-D34B-01E7-42C23DD3E8A5}"/>
              </a:ext>
            </a:extLst>
          </p:cNvPr>
          <p:cNvPicPr>
            <a:picLocks noChangeAspect="1"/>
          </p:cNvPicPr>
          <p:nvPr userDrawn="1"/>
        </p:nvPicPr>
        <p:blipFill>
          <a:blip r:embed="rId4">
            <a:alphaModFix amt="25000"/>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134617" y="233057"/>
            <a:ext cx="10935193"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134616" y="1690914"/>
            <a:ext cx="10935193" cy="4595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black and white sign&#10;&#10;Description automatically generated with low confidence">
            <a:extLst>
              <a:ext uri="{FF2B5EF4-FFF2-40B4-BE49-F238E27FC236}">
                <a16:creationId xmlns:a16="http://schemas.microsoft.com/office/drawing/2014/main" id="{A79855DA-6956-8303-6E45-EE5F377809E9}"/>
              </a:ext>
            </a:extLst>
          </p:cNvPr>
          <p:cNvPicPr>
            <a:picLocks noChangeAspect="1"/>
          </p:cNvPicPr>
          <p:nvPr userDrawn="1"/>
        </p:nvPicPr>
        <p:blipFill>
          <a:blip r:embed="rId5"/>
          <a:stretch>
            <a:fillRect/>
          </a:stretch>
        </p:blipFill>
        <p:spPr>
          <a:xfrm>
            <a:off x="154451" y="233057"/>
            <a:ext cx="825715" cy="446402"/>
          </a:xfrm>
          <a:prstGeom prst="rect">
            <a:avLst/>
          </a:prstGeom>
          <a:effectLst>
            <a:glow rad="190500">
              <a:schemeClr val="bg1">
                <a:alpha val="20000"/>
              </a:schemeClr>
            </a:glow>
          </a:effectLst>
        </p:spPr>
      </p:pic>
      <p:sp>
        <p:nvSpPr>
          <p:cNvPr id="11" name="TextBox 10">
            <a:extLst>
              <a:ext uri="{FF2B5EF4-FFF2-40B4-BE49-F238E27FC236}">
                <a16:creationId xmlns:a16="http://schemas.microsoft.com/office/drawing/2014/main" id="{56C1F9AD-9809-769C-CBFB-61541C362FC0}"/>
              </a:ext>
            </a:extLst>
          </p:cNvPr>
          <p:cNvSpPr txBox="1"/>
          <p:nvPr userDrawn="1"/>
        </p:nvSpPr>
        <p:spPr>
          <a:xfrm>
            <a:off x="7482313" y="6500897"/>
            <a:ext cx="4587498" cy="253916"/>
          </a:xfrm>
          <a:prstGeom prst="rect">
            <a:avLst/>
          </a:prstGeom>
          <a:noFill/>
        </p:spPr>
        <p:txBody>
          <a:bodyPr wrap="square" rtlCol="0" anchor="ctr">
            <a:spAutoFit/>
          </a:bodyPr>
          <a:lstStyle/>
          <a:p>
            <a:pPr algn="r"/>
            <a:fld id="{D6D5B1DA-669C-594A-BD9D-2A56F8757A5A}" type="datetime1">
              <a:rPr lang="en-US" sz="1050" smtClean="0">
                <a:solidFill>
                  <a:schemeClr val="bg1">
                    <a:lumMod val="50000"/>
                  </a:schemeClr>
                </a:solidFill>
              </a:rPr>
              <a:pPr algn="r"/>
              <a:t>8/21/23</a:t>
            </a:fld>
            <a:r>
              <a:rPr lang="en-US" sz="1050" dirty="0">
                <a:solidFill>
                  <a:schemeClr val="bg1">
                    <a:lumMod val="50000"/>
                  </a:schemeClr>
                </a:solidFill>
              </a:rPr>
              <a:t> - Slide </a:t>
            </a:r>
            <a:fld id="{719D7796-F675-488F-AC46-C88938C80352}" type="slidenum">
              <a:rPr lang="en-US" sz="1050" b="1" smtClean="0">
                <a:solidFill>
                  <a:schemeClr val="bg1">
                    <a:lumMod val="50000"/>
                  </a:schemeClr>
                </a:solidFill>
              </a:rPr>
              <a:pPr algn="r"/>
              <a:t>‹#›</a:t>
            </a:fld>
            <a:endParaRPr lang="en-US" sz="1050" b="1" dirty="0">
              <a:solidFill>
                <a:schemeClr val="bg1">
                  <a:lumMod val="50000"/>
                </a:schemeClr>
              </a:solidFill>
            </a:endParaRPr>
          </a:p>
        </p:txBody>
      </p:sp>
      <p:sp>
        <p:nvSpPr>
          <p:cNvPr id="13" name="TextBox 12">
            <a:extLst>
              <a:ext uri="{FF2B5EF4-FFF2-40B4-BE49-F238E27FC236}">
                <a16:creationId xmlns:a16="http://schemas.microsoft.com/office/drawing/2014/main" id="{1CEDBD0B-4BDC-3373-7568-015DE4323179}"/>
              </a:ext>
            </a:extLst>
          </p:cNvPr>
          <p:cNvSpPr txBox="1"/>
          <p:nvPr userDrawn="1"/>
        </p:nvSpPr>
        <p:spPr>
          <a:xfrm>
            <a:off x="122188" y="6477008"/>
            <a:ext cx="2930977" cy="253916"/>
          </a:xfrm>
          <a:prstGeom prst="rect">
            <a:avLst/>
          </a:prstGeom>
          <a:noFill/>
        </p:spPr>
        <p:txBody>
          <a:bodyPr wrap="square" rtlCol="0" anchor="ctr">
            <a:spAutoFit/>
          </a:bodyPr>
          <a:lstStyle/>
          <a:p>
            <a:pPr algn="l"/>
            <a:r>
              <a:rPr lang="en-US" sz="1050" dirty="0">
                <a:solidFill>
                  <a:schemeClr val="bg1">
                    <a:lumMod val="50000"/>
                  </a:schemeClr>
                </a:solidFill>
              </a:rPr>
              <a:t>MTSU – Qualifying Exam – Richard Hoehn</a:t>
            </a:r>
            <a:endParaRPr lang="en-US" sz="1050" b="1" dirty="0">
              <a:solidFill>
                <a:schemeClr val="bg1">
                  <a:lumMod val="50000"/>
                </a:schemeClr>
              </a:solidFill>
            </a:endParaRPr>
          </a:p>
        </p:txBody>
      </p:sp>
    </p:spTree>
    <p:extLst>
      <p:ext uri="{BB962C8B-B14F-4D97-AF65-F5344CB8AC3E}">
        <p14:creationId xmlns:p14="http://schemas.microsoft.com/office/powerpoint/2010/main" val="1981436909"/>
      </p:ext>
    </p:extLst>
  </p:cSld>
  <p:clrMap bg1="lt1" tx1="dk1" bg2="lt2" tx2="dk2" accent1="accent1" accent2="accent2" accent3="accent3" accent4="accent4" accent5="accent5" accent6="accent6" hlink="hlink" folHlink="folHlink"/>
  <p:sldLayoutIdLst>
    <p:sldLayoutId id="2147483675" r:id="rId1"/>
    <p:sldLayoutId id="2147483676" r:id="rId2"/>
  </p:sldLayoutIdLst>
  <p:hf hdr="0" ftr="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ady2learn.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243D86-12F0-453D-A6EB-74BDD2269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F7E308B-8FF5-7EAF-CB84-992104A190E2}"/>
              </a:ext>
            </a:extLst>
          </p:cNvPr>
          <p:cNvSpPr>
            <a:spLocks noGrp="1"/>
          </p:cNvSpPr>
          <p:nvPr>
            <p:ph type="subTitle" idx="1"/>
          </p:nvPr>
        </p:nvSpPr>
        <p:spPr>
          <a:xfrm>
            <a:off x="0" y="4357691"/>
            <a:ext cx="12191978" cy="1764504"/>
          </a:xfrm>
        </p:spPr>
        <p:txBody>
          <a:bodyPr anchor="b">
            <a:normAutofit lnSpcReduction="10000"/>
          </a:bodyPr>
          <a:lstStyle/>
          <a:p>
            <a:pPr algn="ctr"/>
            <a:r>
              <a:rPr lang="en-US" sz="2800" dirty="0"/>
              <a:t>Qualifying Exam – Computational Data &amp; Sciences</a:t>
            </a:r>
          </a:p>
          <a:p>
            <a:pPr algn="ctr"/>
            <a:r>
              <a:rPr lang="en-US" sz="2800" dirty="0"/>
              <a:t>By Richard Hoehn</a:t>
            </a:r>
          </a:p>
          <a:p>
            <a:pPr algn="ctr"/>
            <a:r>
              <a:rPr lang="en-US" sz="2800" dirty="0"/>
              <a:t>MTSU – August 2023</a:t>
            </a:r>
          </a:p>
        </p:txBody>
      </p:sp>
      <p:pic>
        <p:nvPicPr>
          <p:cNvPr id="4" name="Picture 3">
            <a:extLst>
              <a:ext uri="{FF2B5EF4-FFF2-40B4-BE49-F238E27FC236}">
                <a16:creationId xmlns:a16="http://schemas.microsoft.com/office/drawing/2014/main" id="{BE0FE367-F172-43C8-7C6B-84DC2A99A5DE}"/>
              </a:ext>
            </a:extLst>
          </p:cNvPr>
          <p:cNvPicPr>
            <a:picLocks noChangeAspect="1"/>
          </p:cNvPicPr>
          <p:nvPr/>
        </p:nvPicPr>
        <p:blipFill rotWithShape="1">
          <a:blip r:embed="rId2">
            <a:alphaModFix/>
          </a:blip>
          <a:srcRect t="27943" b="31723"/>
          <a:stretch/>
        </p:blipFill>
        <p:spPr>
          <a:xfrm>
            <a:off x="20" y="-32761"/>
            <a:ext cx="12191979" cy="2938188"/>
          </a:xfrm>
          <a:prstGeom prst="rect">
            <a:avLst/>
          </a:prstGeom>
        </p:spPr>
      </p:pic>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3761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black and white sign&#10;&#10;Description automatically generated with low confidence">
            <a:extLst>
              <a:ext uri="{FF2B5EF4-FFF2-40B4-BE49-F238E27FC236}">
                <a16:creationId xmlns:a16="http://schemas.microsoft.com/office/drawing/2014/main" id="{A85DA5F3-C630-016A-CE72-C64E589DAC0F}"/>
              </a:ext>
            </a:extLst>
          </p:cNvPr>
          <p:cNvPicPr>
            <a:picLocks noChangeAspect="1"/>
          </p:cNvPicPr>
          <p:nvPr/>
        </p:nvPicPr>
        <p:blipFill>
          <a:blip r:embed="rId3"/>
          <a:stretch>
            <a:fillRect/>
          </a:stretch>
        </p:blipFill>
        <p:spPr>
          <a:xfrm>
            <a:off x="5041808" y="3011796"/>
            <a:ext cx="2108384" cy="1139845"/>
          </a:xfrm>
          <a:prstGeom prst="rect">
            <a:avLst/>
          </a:prstGeom>
        </p:spPr>
      </p:pic>
      <p:sp>
        <p:nvSpPr>
          <p:cNvPr id="10" name="TextBox 9">
            <a:extLst>
              <a:ext uri="{FF2B5EF4-FFF2-40B4-BE49-F238E27FC236}">
                <a16:creationId xmlns:a16="http://schemas.microsoft.com/office/drawing/2014/main" id="{2BC0E714-3AF9-5274-5B00-28E6E3FD3346}"/>
              </a:ext>
            </a:extLst>
          </p:cNvPr>
          <p:cNvSpPr txBox="1"/>
          <p:nvPr/>
        </p:nvSpPr>
        <p:spPr>
          <a:xfrm>
            <a:off x="337954" y="381946"/>
            <a:ext cx="11387138" cy="2123658"/>
          </a:xfrm>
          <a:prstGeom prst="rect">
            <a:avLst/>
          </a:prstGeom>
          <a:solidFill>
            <a:srgbClr val="FFFFFF">
              <a:alpha val="85098"/>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400" dirty="0"/>
              <a:t>Improving Emotion Detection Through Translation of Text to ML Models Trained in Different Languages</a:t>
            </a:r>
          </a:p>
        </p:txBody>
      </p:sp>
    </p:spTree>
    <p:extLst>
      <p:ext uri="{BB962C8B-B14F-4D97-AF65-F5344CB8AC3E}">
        <p14:creationId xmlns:p14="http://schemas.microsoft.com/office/powerpoint/2010/main" val="121712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52CD-F154-166E-6A15-C0223DA4668D}"/>
              </a:ext>
            </a:extLst>
          </p:cNvPr>
          <p:cNvSpPr>
            <a:spLocks noGrp="1"/>
          </p:cNvSpPr>
          <p:nvPr>
            <p:ph type="title"/>
          </p:nvPr>
        </p:nvSpPr>
        <p:spPr/>
        <p:txBody>
          <a:bodyPr/>
          <a:lstStyle/>
          <a:p>
            <a:r>
              <a:rPr lang="en-US" dirty="0"/>
              <a:t>Translation Application</a:t>
            </a:r>
          </a:p>
        </p:txBody>
      </p:sp>
      <p:sp>
        <p:nvSpPr>
          <p:cNvPr id="3" name="Content Placeholder 2">
            <a:extLst>
              <a:ext uri="{FF2B5EF4-FFF2-40B4-BE49-F238E27FC236}">
                <a16:creationId xmlns:a16="http://schemas.microsoft.com/office/drawing/2014/main" id="{8719E685-2EFB-5381-43DA-B958038B9C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191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p:txBody>
          <a:bodyPr/>
          <a:lstStyle/>
          <a:p>
            <a:r>
              <a:rPr lang="en-US" dirty="0"/>
              <a:t>Training &amp; Testing Multiple ML Models with PySpark</a:t>
            </a:r>
          </a:p>
        </p:txBody>
      </p:sp>
      <p:sp>
        <p:nvSpPr>
          <p:cNvPr id="3" name="Content Placeholder 2">
            <a:extLst>
              <a:ext uri="{FF2B5EF4-FFF2-40B4-BE49-F238E27FC236}">
                <a16:creationId xmlns:a16="http://schemas.microsoft.com/office/drawing/2014/main" id="{61B6637E-CA07-38DE-D8E2-A050F113CB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557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2716-1F9D-4389-FC0F-FD12E5F4EB28}"/>
              </a:ext>
            </a:extLst>
          </p:cNvPr>
          <p:cNvSpPr>
            <a:spLocks noGrp="1"/>
          </p:cNvSpPr>
          <p:nvPr>
            <p:ph type="title"/>
          </p:nvPr>
        </p:nvSpPr>
        <p:spPr/>
        <p:txBody>
          <a:bodyPr/>
          <a:lstStyle/>
          <a:p>
            <a:r>
              <a:rPr lang="en-US" dirty="0"/>
              <a:t>Creating an API for Real-Time Testing</a:t>
            </a:r>
          </a:p>
        </p:txBody>
      </p:sp>
      <p:sp>
        <p:nvSpPr>
          <p:cNvPr id="3" name="Content Placeholder 2">
            <a:extLst>
              <a:ext uri="{FF2B5EF4-FFF2-40B4-BE49-F238E27FC236}">
                <a16:creationId xmlns:a16="http://schemas.microsoft.com/office/drawing/2014/main" id="{A7EF17FC-FB49-549D-EA5A-602C1F7C2D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70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6D98-D73D-CDA0-86EF-A0447F633C97}"/>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1A50C0C2-B276-CBFE-2584-A2D0F4278C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087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869F-404B-729B-3349-EDC43A76E197}"/>
              </a:ext>
            </a:extLst>
          </p:cNvPr>
          <p:cNvSpPr>
            <a:spLocks noGrp="1"/>
          </p:cNvSpPr>
          <p:nvPr>
            <p:ph type="title"/>
          </p:nvPr>
        </p:nvSpPr>
        <p:spPr/>
        <p:txBody>
          <a:bodyPr/>
          <a:lstStyle/>
          <a:p>
            <a:r>
              <a:rPr lang="en-US" dirty="0"/>
              <a:t>Prediction Results of Original &amp; Extended Datasets</a:t>
            </a:r>
          </a:p>
        </p:txBody>
      </p:sp>
      <p:sp>
        <p:nvSpPr>
          <p:cNvPr id="3" name="Content Placeholder 2">
            <a:extLst>
              <a:ext uri="{FF2B5EF4-FFF2-40B4-BE49-F238E27FC236}">
                <a16:creationId xmlns:a16="http://schemas.microsoft.com/office/drawing/2014/main" id="{D3AD721D-9F88-5524-D726-DF9405EECE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649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A0AF-3B22-0BB4-5A20-589359501174}"/>
              </a:ext>
            </a:extLst>
          </p:cNvPr>
          <p:cNvSpPr>
            <a:spLocks noGrp="1"/>
          </p:cNvSpPr>
          <p:nvPr>
            <p:ph type="title"/>
          </p:nvPr>
        </p:nvSpPr>
        <p:spPr/>
        <p:txBody>
          <a:bodyPr/>
          <a:lstStyle/>
          <a:p>
            <a:r>
              <a:rPr lang="en-US" dirty="0"/>
              <a:t>Analysis of Impact of Extending Datasets</a:t>
            </a:r>
          </a:p>
        </p:txBody>
      </p:sp>
      <p:sp>
        <p:nvSpPr>
          <p:cNvPr id="3" name="Content Placeholder 2">
            <a:extLst>
              <a:ext uri="{FF2B5EF4-FFF2-40B4-BE49-F238E27FC236}">
                <a16:creationId xmlns:a16="http://schemas.microsoft.com/office/drawing/2014/main" id="{42CF5CC3-5218-3E03-17FC-7B5CA33ECA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1914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02F8-D1F9-5624-944B-47C3F5C168F8}"/>
              </a:ext>
            </a:extLst>
          </p:cNvPr>
          <p:cNvSpPr>
            <a:spLocks noGrp="1"/>
          </p:cNvSpPr>
          <p:nvPr>
            <p:ph type="title"/>
          </p:nvPr>
        </p:nvSpPr>
        <p:spPr/>
        <p:txBody>
          <a:bodyPr/>
          <a:lstStyle/>
          <a:p>
            <a:r>
              <a:rPr lang="en-US" dirty="0"/>
              <a:t>Impact of Using API for Real-Time Translation and Prediction</a:t>
            </a:r>
          </a:p>
        </p:txBody>
      </p:sp>
      <p:sp>
        <p:nvSpPr>
          <p:cNvPr id="3" name="Content Placeholder 2">
            <a:extLst>
              <a:ext uri="{FF2B5EF4-FFF2-40B4-BE49-F238E27FC236}">
                <a16:creationId xmlns:a16="http://schemas.microsoft.com/office/drawing/2014/main" id="{EBBD968C-3CA6-C56F-9CB8-84D0C87326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4898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9E1-6678-805E-36DB-50B84BE548CB}"/>
              </a:ext>
            </a:extLst>
          </p:cNvPr>
          <p:cNvSpPr>
            <a:spLocks noGrp="1"/>
          </p:cNvSpPr>
          <p:nvPr>
            <p:ph type="title"/>
          </p:nvPr>
        </p:nvSpPr>
        <p:spPr/>
        <p:txBody>
          <a:bodyPr/>
          <a:lstStyle/>
          <a:p>
            <a:r>
              <a:rPr lang="en-US" dirty="0"/>
              <a:t>Conclusions &amp; Future Work</a:t>
            </a:r>
          </a:p>
        </p:txBody>
      </p:sp>
      <p:sp>
        <p:nvSpPr>
          <p:cNvPr id="3" name="Content Placeholder 2">
            <a:extLst>
              <a:ext uri="{FF2B5EF4-FFF2-40B4-BE49-F238E27FC236}">
                <a16:creationId xmlns:a16="http://schemas.microsoft.com/office/drawing/2014/main" id="{39C58AB9-BA62-830B-62FE-259968206A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050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Thank you</a:t>
            </a:r>
          </a:p>
        </p:txBody>
      </p:sp>
      <p:pic>
        <p:nvPicPr>
          <p:cNvPr id="11" name="Picture 10" descr="A close-up of a note&#10;&#10;Description automatically generated">
            <a:extLst>
              <a:ext uri="{FF2B5EF4-FFF2-40B4-BE49-F238E27FC236}">
                <a16:creationId xmlns:a16="http://schemas.microsoft.com/office/drawing/2014/main" id="{85C39617-653C-1175-B521-6179A8FB7A43}"/>
              </a:ext>
            </a:extLst>
          </p:cNvPr>
          <p:cNvPicPr>
            <a:picLocks noChangeAspect="1"/>
          </p:cNvPicPr>
          <p:nvPr/>
        </p:nvPicPr>
        <p:blipFill>
          <a:blip r:embed="rId3"/>
          <a:stretch>
            <a:fillRect/>
          </a:stretch>
        </p:blipFill>
        <p:spPr>
          <a:xfrm>
            <a:off x="5232987" y="2089785"/>
            <a:ext cx="2738451" cy="26784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949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741-FCE8-57A1-3E89-E621238A5DC4}"/>
              </a:ext>
            </a:extLst>
          </p:cNvPr>
          <p:cNvSpPr>
            <a:spLocks noGrp="1"/>
          </p:cNvSpPr>
          <p:nvPr>
            <p:ph type="title"/>
          </p:nvPr>
        </p:nvSpPr>
        <p:spPr/>
        <p:txBody>
          <a:bodyPr/>
          <a:lstStyle/>
          <a:p>
            <a:r>
              <a:rPr lang="en-US" dirty="0"/>
              <a:t>Introduction &amp; Agenda</a:t>
            </a:r>
          </a:p>
        </p:txBody>
      </p:sp>
      <p:sp>
        <p:nvSpPr>
          <p:cNvPr id="3" name="Content Placeholder 2">
            <a:extLst>
              <a:ext uri="{FF2B5EF4-FFF2-40B4-BE49-F238E27FC236}">
                <a16:creationId xmlns:a16="http://schemas.microsoft.com/office/drawing/2014/main" id="{D9336151-C722-303C-48E3-341E7C3D7106}"/>
              </a:ext>
            </a:extLst>
          </p:cNvPr>
          <p:cNvSpPr>
            <a:spLocks noGrp="1"/>
          </p:cNvSpPr>
          <p:nvPr>
            <p:ph idx="1"/>
          </p:nvPr>
        </p:nvSpPr>
        <p:spPr/>
        <p:txBody>
          <a:bodyPr>
            <a:normAutofit/>
          </a:bodyPr>
          <a:lstStyle/>
          <a:p>
            <a:r>
              <a:rPr lang="en-US" dirty="0"/>
              <a:t>Amazon Polly is a cloud service to converts </a:t>
            </a:r>
            <a:r>
              <a:rPr lang="en-US" u="sng" dirty="0"/>
              <a:t>Text into lifelike Speech</a:t>
            </a:r>
          </a:p>
          <a:p>
            <a:r>
              <a:rPr lang="en-US" dirty="0"/>
              <a:t>It supports Neural Text-To-Speech (NTTS) voices, that delivers human like speech and pronunciation!</a:t>
            </a:r>
          </a:p>
          <a:p>
            <a:r>
              <a:rPr lang="en-US" dirty="0"/>
              <a:t>Common uses cases are:</a:t>
            </a:r>
          </a:p>
          <a:p>
            <a:pPr lvl="1"/>
            <a:r>
              <a:rPr lang="en-US" dirty="0"/>
              <a:t>Games, </a:t>
            </a:r>
            <a:r>
              <a:rPr lang="en-US" u="sng" dirty="0"/>
              <a:t>eLearning</a:t>
            </a:r>
            <a:r>
              <a:rPr lang="en-US" dirty="0"/>
              <a:t>, Accessibility (visually impaired)</a:t>
            </a:r>
          </a:p>
          <a:p>
            <a:r>
              <a:rPr lang="en-US" b="1" dirty="0"/>
              <a:t>Benefits of AWS Polly</a:t>
            </a:r>
          </a:p>
          <a:p>
            <a:pPr lvl="1"/>
            <a:r>
              <a:rPr lang="en-US" dirty="0"/>
              <a:t>Cost effective – Only pay what you use (SaaS) (~50hours @ $22.00)</a:t>
            </a:r>
          </a:p>
          <a:p>
            <a:pPr lvl="1"/>
            <a:r>
              <a:rPr lang="en-US" dirty="0"/>
              <a:t>Low Latency</a:t>
            </a:r>
          </a:p>
          <a:p>
            <a:pPr lvl="1"/>
            <a:r>
              <a:rPr lang="en-US" dirty="0"/>
              <a:t>High Quality synthesis for natural speech – Solid pronunciation</a:t>
            </a:r>
          </a:p>
          <a:p>
            <a:pPr lvl="1"/>
            <a:r>
              <a:rPr lang="en-US" dirty="0"/>
              <a:t>Supports </a:t>
            </a:r>
            <a:r>
              <a:rPr lang="en-US" u="sng" dirty="0"/>
              <a:t>many voices</a:t>
            </a:r>
            <a:r>
              <a:rPr lang="en-US" dirty="0"/>
              <a:t>, including French Canadian </a:t>
            </a:r>
            <a:r>
              <a:rPr lang="en-US" sz="1500" dirty="0"/>
              <a:t>(demo will use </a:t>
            </a:r>
            <a:r>
              <a:rPr lang="en-US" sz="1500" dirty="0" err="1"/>
              <a:t>VoiceId</a:t>
            </a:r>
            <a:r>
              <a:rPr lang="en-US" sz="1500" dirty="0"/>
              <a:t> = “Ruth”)</a:t>
            </a:r>
          </a:p>
        </p:txBody>
      </p:sp>
    </p:spTree>
    <p:extLst>
      <p:ext uri="{BB962C8B-B14F-4D97-AF65-F5344CB8AC3E}">
        <p14:creationId xmlns:p14="http://schemas.microsoft.com/office/powerpoint/2010/main" val="226096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Significance of Emotion Detection</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a:xfrm>
            <a:off x="1088136" y="1927041"/>
            <a:ext cx="9922764" cy="4359459"/>
          </a:xfrm>
        </p:spPr>
        <p:txBody>
          <a:bodyPr>
            <a:normAutofit/>
          </a:bodyPr>
          <a:lstStyle/>
          <a:p>
            <a:r>
              <a:rPr lang="en-US" b="1" dirty="0"/>
              <a:t>Text to Speed in the Cloud:</a:t>
            </a:r>
            <a:br>
              <a:rPr lang="en-US" b="1" dirty="0"/>
            </a:br>
            <a:r>
              <a:rPr lang="en-US" dirty="0"/>
              <a:t>The ability to have an API (cloud SaaS) service provide text to speech at scale enables users of the platform to build application to reach more users.</a:t>
            </a:r>
          </a:p>
          <a:p>
            <a:r>
              <a:rPr lang="en-US" b="1" dirty="0"/>
              <a:t>Access to a Broader and more Diverse Audience:</a:t>
            </a:r>
            <a:br>
              <a:rPr lang="en-US" b="1" dirty="0"/>
            </a:br>
            <a:r>
              <a:rPr lang="en-US" dirty="0"/>
              <a:t>Text to speech opens doors for people with disabilities, second-language learners, and older adults struggling with increasingly complicated user interfaces.</a:t>
            </a:r>
          </a:p>
          <a:p>
            <a:r>
              <a:rPr lang="en-US" b="1" dirty="0"/>
              <a:t>Better Outcomes for Corporate Learning Programs:</a:t>
            </a:r>
            <a:br>
              <a:rPr lang="en-US" b="1" dirty="0"/>
            </a:br>
            <a:r>
              <a:rPr lang="en-US" dirty="0"/>
              <a:t>Everyone learns differently. Some prefer to read content. Others retain more when they hear it. Many do best with bimodal presentation, in which materials are delivered by text and speech simultaneously. </a:t>
            </a:r>
            <a:br>
              <a:rPr lang="en-US" dirty="0"/>
            </a:br>
            <a:endParaRPr lang="en-US" dirty="0"/>
          </a:p>
        </p:txBody>
      </p:sp>
    </p:spTree>
    <p:extLst>
      <p:ext uri="{BB962C8B-B14F-4D97-AF65-F5344CB8AC3E}">
        <p14:creationId xmlns:p14="http://schemas.microsoft.com/office/powerpoint/2010/main" val="279200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Challenges</a:t>
            </a:r>
            <a:br>
              <a:rPr lang="en-US" dirty="0"/>
            </a:br>
            <a:r>
              <a:rPr lang="en-US" dirty="0"/>
              <a:t>Data &amp; Language Fragmentation</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p:txBody>
          <a:bodyPr>
            <a:normAutofit/>
          </a:bodyPr>
          <a:lstStyle/>
          <a:p>
            <a:r>
              <a:rPr lang="en-US" b="1" dirty="0"/>
              <a:t>News Sites:</a:t>
            </a:r>
            <a:br>
              <a:rPr lang="en-US" dirty="0"/>
            </a:br>
            <a:r>
              <a:rPr lang="en-US" dirty="0"/>
              <a:t>News are using Polly (USA Today, WAPO, CBS) to give their readers of the web the ability to hear stories.</a:t>
            </a:r>
          </a:p>
          <a:p>
            <a:r>
              <a:rPr lang="en-US" b="1" dirty="0"/>
              <a:t>Telephony:</a:t>
            </a:r>
            <a:br>
              <a:rPr lang="en-US" dirty="0"/>
            </a:br>
            <a:r>
              <a:rPr lang="en-US" dirty="0"/>
              <a:t>Sites like FICO, Best Western Hotels, </a:t>
            </a:r>
            <a:r>
              <a:rPr lang="en-US" dirty="0" err="1"/>
              <a:t>Twillio</a:t>
            </a:r>
            <a:r>
              <a:rPr lang="en-US" dirty="0"/>
              <a:t>, Vonage us AWS Polly to help users with automated customer service calls.</a:t>
            </a:r>
          </a:p>
          <a:p>
            <a:r>
              <a:rPr lang="en-US" b="1" dirty="0"/>
              <a:t>Learning:</a:t>
            </a:r>
            <a:br>
              <a:rPr lang="en-US" dirty="0"/>
            </a:br>
            <a:r>
              <a:rPr lang="en-US" dirty="0"/>
              <a:t>Sites like </a:t>
            </a:r>
            <a:r>
              <a:rPr lang="en-US" dirty="0" err="1"/>
              <a:t>CommonLit</a:t>
            </a:r>
            <a:r>
              <a:rPr lang="en-US" dirty="0"/>
              <a:t>, </a:t>
            </a:r>
            <a:r>
              <a:rPr lang="en-US" dirty="0" err="1"/>
              <a:t>DuoLingo</a:t>
            </a:r>
            <a:r>
              <a:rPr lang="en-US" dirty="0"/>
              <a:t>, </a:t>
            </a:r>
            <a:r>
              <a:rPr lang="en-US" dirty="0" err="1"/>
              <a:t>Roybi</a:t>
            </a:r>
            <a:r>
              <a:rPr lang="en-US" dirty="0"/>
              <a:t> Robots use text to speech for their users to understand and learn skills in STEM, Games, Songs, and other creative activities.</a:t>
            </a:r>
            <a:br>
              <a:rPr lang="en-US" dirty="0"/>
            </a:br>
            <a:endParaRPr lang="en-US" dirty="0"/>
          </a:p>
        </p:txBody>
      </p:sp>
    </p:spTree>
    <p:extLst>
      <p:ext uri="{BB962C8B-B14F-4D97-AF65-F5344CB8AC3E}">
        <p14:creationId xmlns:p14="http://schemas.microsoft.com/office/powerpoint/2010/main" val="330164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741-FCE8-57A1-3E89-E621238A5DC4}"/>
              </a:ext>
            </a:extLst>
          </p:cNvPr>
          <p:cNvSpPr>
            <a:spLocks noGrp="1"/>
          </p:cNvSpPr>
          <p:nvPr>
            <p:ph type="title"/>
          </p:nvPr>
        </p:nvSpPr>
        <p:spPr/>
        <p:txBody>
          <a:bodyPr/>
          <a:lstStyle/>
          <a:p>
            <a:r>
              <a:rPr lang="en-US" dirty="0"/>
              <a:t>Motivation for Research and Evaluation of Dataset Extending Impact</a:t>
            </a:r>
          </a:p>
        </p:txBody>
      </p:sp>
      <p:sp>
        <p:nvSpPr>
          <p:cNvPr id="3" name="Content Placeholder 2">
            <a:extLst>
              <a:ext uri="{FF2B5EF4-FFF2-40B4-BE49-F238E27FC236}">
                <a16:creationId xmlns:a16="http://schemas.microsoft.com/office/drawing/2014/main" id="{D9336151-C722-303C-48E3-341E7C3D7106}"/>
              </a:ext>
            </a:extLst>
          </p:cNvPr>
          <p:cNvSpPr>
            <a:spLocks noGrp="1"/>
          </p:cNvSpPr>
          <p:nvPr>
            <p:ph idx="1"/>
          </p:nvPr>
        </p:nvSpPr>
        <p:spPr>
          <a:xfrm>
            <a:off x="1088136" y="1961535"/>
            <a:ext cx="9138804" cy="4324965"/>
          </a:xfrm>
        </p:spPr>
        <p:txBody>
          <a:bodyPr>
            <a:normAutofit fontScale="92500" lnSpcReduction="20000"/>
          </a:bodyPr>
          <a:lstStyle/>
          <a:p>
            <a:pPr marL="0" indent="0">
              <a:buNone/>
            </a:pPr>
            <a:r>
              <a:rPr lang="en-US" dirty="0"/>
              <a:t>Amazon S3 or Amazon Simple Storage Service is a service offered by Amazon Web Services that provides object storage through a web service interface.</a:t>
            </a:r>
          </a:p>
          <a:p>
            <a:r>
              <a:rPr lang="en-US" b="1" dirty="0"/>
              <a:t>Availability</a:t>
            </a:r>
            <a:br>
              <a:rPr lang="en-US" dirty="0"/>
            </a:br>
            <a:r>
              <a:rPr lang="en-US" dirty="0"/>
              <a:t>Designed for 99.999999999 percent durability, AWS S3 also provides easy management features to organize data for websites, mobile applications, backup and restore, and many other applications. </a:t>
            </a:r>
          </a:p>
          <a:p>
            <a:r>
              <a:rPr lang="en-US" b="1" dirty="0"/>
              <a:t>Flexibility</a:t>
            </a:r>
            <a:br>
              <a:rPr lang="en-US" dirty="0"/>
            </a:br>
            <a:r>
              <a:rPr lang="en-US" dirty="0"/>
              <a:t>S3 is ideal for a wide range of uses like data storage, data backup, software delivery, data archiving, disaster recovery, website hosting, mobile applications, IoT devices, and much more.</a:t>
            </a:r>
          </a:p>
          <a:p>
            <a:r>
              <a:rPr lang="en-US" b="1" dirty="0"/>
              <a:t>Cost</a:t>
            </a:r>
            <a:br>
              <a:rPr lang="en-US" dirty="0"/>
            </a:br>
            <a:r>
              <a:rPr lang="en-US" dirty="0"/>
              <a:t>S3 is very low cost and lets you store data in a range of “storage classes.” These classes are based on the frequency and immediacy you require in accessing files. </a:t>
            </a:r>
          </a:p>
          <a:p>
            <a:endParaRPr lang="en-US" dirty="0"/>
          </a:p>
        </p:txBody>
      </p:sp>
      <p:pic>
        <p:nvPicPr>
          <p:cNvPr id="5" name="Picture 4" descr="Icon&#10;&#10;Description automatically generated">
            <a:extLst>
              <a:ext uri="{FF2B5EF4-FFF2-40B4-BE49-F238E27FC236}">
                <a16:creationId xmlns:a16="http://schemas.microsoft.com/office/drawing/2014/main" id="{39C874CA-CA33-47B1-DB6B-7254ECBD9FBD}"/>
              </a:ext>
            </a:extLst>
          </p:cNvPr>
          <p:cNvPicPr>
            <a:picLocks noChangeAspect="1"/>
          </p:cNvPicPr>
          <p:nvPr/>
        </p:nvPicPr>
        <p:blipFill>
          <a:blip r:embed="rId2"/>
          <a:stretch>
            <a:fillRect/>
          </a:stretch>
        </p:blipFill>
        <p:spPr>
          <a:xfrm>
            <a:off x="10319904" y="3075307"/>
            <a:ext cx="1567920" cy="1876278"/>
          </a:xfrm>
          <a:prstGeom prst="rect">
            <a:avLst/>
          </a:prstGeom>
        </p:spPr>
      </p:pic>
    </p:spTree>
    <p:extLst>
      <p:ext uri="{BB962C8B-B14F-4D97-AF65-F5344CB8AC3E}">
        <p14:creationId xmlns:p14="http://schemas.microsoft.com/office/powerpoint/2010/main" val="63244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Objectives &amp; Scope of Research</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2290620"/>
            <a:ext cx="9922764" cy="3995880"/>
          </a:xfrm>
        </p:spPr>
        <p:txBody>
          <a:bodyPr/>
          <a:lstStyle/>
          <a:p>
            <a:r>
              <a:rPr lang="en-US" dirty="0"/>
              <a:t>Pre-K – 3</a:t>
            </a:r>
            <a:r>
              <a:rPr lang="en-US" baseline="30000" dirty="0"/>
              <a:t>rd</a:t>
            </a:r>
            <a:r>
              <a:rPr lang="en-US" dirty="0"/>
              <a:t> Grade Supplemental Educational App</a:t>
            </a:r>
          </a:p>
          <a:p>
            <a:r>
              <a:rPr lang="en-US" dirty="0"/>
              <a:t>Used by students (kids) in Canada and the USA</a:t>
            </a:r>
          </a:p>
          <a:p>
            <a:r>
              <a:rPr lang="en-US" dirty="0"/>
              <a:t>Aims to improve Reading, Writing, and Math</a:t>
            </a:r>
          </a:p>
          <a:p>
            <a:pPr lvl="1"/>
            <a:r>
              <a:rPr lang="en-US" dirty="0"/>
              <a:t>R2L is a </a:t>
            </a:r>
            <a:r>
              <a:rPr lang="en-US" u="sng" dirty="0"/>
              <a:t>Teaching Platform</a:t>
            </a:r>
            <a:r>
              <a:rPr lang="en-US" dirty="0"/>
              <a:t> – not a Testing Platform</a:t>
            </a:r>
          </a:p>
          <a:p>
            <a:r>
              <a:rPr lang="en-US" dirty="0"/>
              <a:t>Launch date to be early August 2023 (US &amp; CA)</a:t>
            </a:r>
          </a:p>
          <a:p>
            <a:r>
              <a:rPr lang="en-US" dirty="0"/>
              <a:t>Website: </a:t>
            </a:r>
            <a:r>
              <a:rPr lang="en-US" dirty="0">
                <a:hlinkClick r:id="rId2"/>
              </a:rPr>
              <a:t>https://www.ready2learn.app</a:t>
            </a:r>
            <a:r>
              <a:rPr lang="en-US" dirty="0"/>
              <a:t> </a:t>
            </a:r>
          </a:p>
        </p:txBody>
      </p:sp>
      <p:pic>
        <p:nvPicPr>
          <p:cNvPr id="8" name="Picture 7" descr="Logo&#10;&#10;Description automatically generated">
            <a:extLst>
              <a:ext uri="{FF2B5EF4-FFF2-40B4-BE49-F238E27FC236}">
                <a16:creationId xmlns:a16="http://schemas.microsoft.com/office/drawing/2014/main" id="{618B3470-7718-9E56-2530-BF60BFAE6535}"/>
              </a:ext>
            </a:extLst>
          </p:cNvPr>
          <p:cNvPicPr>
            <a:picLocks noChangeAspect="1"/>
          </p:cNvPicPr>
          <p:nvPr/>
        </p:nvPicPr>
        <p:blipFill>
          <a:blip r:embed="rId3"/>
          <a:stretch>
            <a:fillRect/>
          </a:stretch>
        </p:blipFill>
        <p:spPr>
          <a:xfrm>
            <a:off x="8110875" y="2290620"/>
            <a:ext cx="2900025" cy="2900025"/>
          </a:xfrm>
          <a:prstGeom prst="rect">
            <a:avLst/>
          </a:prstGeom>
        </p:spPr>
      </p:pic>
    </p:spTree>
    <p:extLst>
      <p:ext uri="{BB962C8B-B14F-4D97-AF65-F5344CB8AC3E}">
        <p14:creationId xmlns:p14="http://schemas.microsoft.com/office/powerpoint/2010/main" val="18696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1878806"/>
            <a:ext cx="9922764" cy="4407694"/>
          </a:xfrm>
        </p:spPr>
        <p:txBody>
          <a:bodyPr>
            <a:normAutofit fontScale="92500" lnSpcReduction="10000"/>
          </a:bodyPr>
          <a:lstStyle/>
          <a:p>
            <a:pPr marL="0" indent="0">
              <a:buNone/>
            </a:pPr>
            <a:r>
              <a:rPr lang="en-US" b="1" u="sng" dirty="0"/>
              <a:t>Why Richard chose AWS Polly to Review</a:t>
            </a:r>
          </a:p>
          <a:p>
            <a:r>
              <a:rPr lang="en-US" dirty="0"/>
              <a:t>While kids/students are learning from the </a:t>
            </a:r>
            <a:r>
              <a:rPr lang="en-US" u="sng" dirty="0"/>
              <a:t>Ready 2 Learn App</a:t>
            </a:r>
            <a:r>
              <a:rPr lang="en-US" dirty="0"/>
              <a:t>, they will at some point get “stuck” in their learning.</a:t>
            </a:r>
          </a:p>
          <a:p>
            <a:r>
              <a:rPr lang="en-US" dirty="0"/>
              <a:t>Most app users (kids K - 3</a:t>
            </a:r>
            <a:r>
              <a:rPr lang="en-US" baseline="30000" dirty="0"/>
              <a:t>rd</a:t>
            </a:r>
            <a:r>
              <a:rPr lang="en-US" dirty="0"/>
              <a:t> grade) cannot read very well or at all!</a:t>
            </a:r>
          </a:p>
          <a:p>
            <a:r>
              <a:rPr lang="en-US" dirty="0"/>
              <a:t>Using Text-To-Speech the Ready 2 Learn App can help kids get </a:t>
            </a:r>
            <a:r>
              <a:rPr lang="en-US" b="1" dirty="0"/>
              <a:t>“un-stuck” </a:t>
            </a:r>
            <a:r>
              <a:rPr lang="en-US" dirty="0"/>
              <a:t>on their own by contextual descriptions of the problem.</a:t>
            </a:r>
          </a:p>
          <a:p>
            <a:r>
              <a:rPr lang="en-US" dirty="0"/>
              <a:t>This theoretical is just an idea, but the demo can show the uses of SaaS Text-To-Speech options with an AWS Polly demo.</a:t>
            </a:r>
          </a:p>
          <a:p>
            <a:r>
              <a:rPr lang="en-US" dirty="0"/>
              <a:t>Round trip test are as low as 200ms for AWS Polly to convert text to 6-8seconds of audio mp3 sound.</a:t>
            </a:r>
          </a:p>
          <a:p>
            <a:r>
              <a:rPr lang="en-US" dirty="0"/>
              <a:t>Demo is a simple NodeJS app that uses the AWS SDK to interface with AWS Polly.</a:t>
            </a:r>
          </a:p>
        </p:txBody>
      </p:sp>
    </p:spTree>
    <p:extLst>
      <p:ext uri="{BB962C8B-B14F-4D97-AF65-F5344CB8AC3E}">
        <p14:creationId xmlns:p14="http://schemas.microsoft.com/office/powerpoint/2010/main" val="334594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81110" y="1929284"/>
            <a:ext cx="6040396" cy="4456767"/>
          </a:xfrm>
        </p:spPr>
        <p:txBody>
          <a:bodyPr>
            <a:normAutofit fontScale="85000" lnSpcReduction="10000"/>
          </a:bodyPr>
          <a:lstStyle/>
          <a:p>
            <a:pPr marL="0" indent="0">
              <a:buNone/>
            </a:pPr>
            <a:r>
              <a:rPr lang="en-US" b="1" u="sng" dirty="0"/>
              <a:t>Process Flow </a:t>
            </a:r>
            <a:r>
              <a:rPr lang="en-US" sz="1500" b="1" i="1" u="sng" dirty="0"/>
              <a:t>(see console output on right):</a:t>
            </a:r>
          </a:p>
          <a:p>
            <a:pPr marL="342900" indent="-342900">
              <a:buFont typeface="+mj-lt"/>
              <a:buAutoNum type="arabicPeriod"/>
            </a:pPr>
            <a:r>
              <a:rPr lang="en-US" dirty="0"/>
              <a:t>Application requests user’s name.</a:t>
            </a:r>
            <a:br>
              <a:rPr lang="en-US" dirty="0"/>
            </a:br>
            <a:r>
              <a:rPr lang="en-US" sz="1300" i="1" dirty="0"/>
              <a:t>Example user enters: </a:t>
            </a:r>
            <a:r>
              <a:rPr lang="en-US" sz="1300" b="1" i="1" dirty="0">
                <a:solidFill>
                  <a:srgbClr val="FF0000"/>
                </a:solidFill>
                <a:highlight>
                  <a:srgbClr val="0000FF"/>
                </a:highlight>
              </a:rPr>
              <a:t> MTSU CSCI Department </a:t>
            </a:r>
            <a:endParaRPr lang="en-US" dirty="0"/>
          </a:p>
          <a:p>
            <a:pPr marL="342900" indent="-342900">
              <a:buFont typeface="+mj-lt"/>
              <a:buAutoNum type="arabicPeriod"/>
            </a:pPr>
            <a:r>
              <a:rPr lang="en-US" dirty="0"/>
              <a:t>Creates a simple text saying ”</a:t>
            </a:r>
            <a:r>
              <a:rPr lang="en-US" b="1" dirty="0"/>
              <a:t>Hi…</a:t>
            </a:r>
            <a:r>
              <a:rPr lang="en-US" dirty="0"/>
              <a:t>” text to the user and reciting the name of the day and how many days are left until the weekend. </a:t>
            </a:r>
            <a:r>
              <a:rPr lang="en-US" sz="1500" dirty="0"/>
              <a:t>(</a:t>
            </a:r>
            <a:r>
              <a:rPr lang="en-US" sz="1500" i="1" dirty="0"/>
              <a:t>illustrates change</a:t>
            </a:r>
            <a:r>
              <a:rPr lang="en-US" sz="1500" dirty="0"/>
              <a:t>)</a:t>
            </a:r>
          </a:p>
          <a:p>
            <a:pPr marL="342900" indent="-342900">
              <a:buFont typeface="+mj-lt"/>
              <a:buAutoNum type="arabicPeriod"/>
            </a:pPr>
            <a:r>
              <a:rPr lang="en-US" dirty="0"/>
              <a:t>Sends (API) text to AWS Polly for synthesis that returns a “Readable Stream”</a:t>
            </a:r>
          </a:p>
          <a:p>
            <a:pPr marL="342900" indent="-342900">
              <a:buFont typeface="+mj-lt"/>
              <a:buAutoNum type="arabicPeriod"/>
            </a:pPr>
            <a:r>
              <a:rPr lang="en-US" dirty="0"/>
              <a:t>Saves mp3 file to disk</a:t>
            </a:r>
          </a:p>
          <a:p>
            <a:pPr marL="342900" indent="-342900">
              <a:buFont typeface="+mj-lt"/>
              <a:buAutoNum type="arabicPeriod"/>
            </a:pPr>
            <a:r>
              <a:rPr lang="en-US" dirty="0"/>
              <a:t>Uploads mp3 to S3</a:t>
            </a:r>
          </a:p>
          <a:p>
            <a:pPr marL="342900" indent="-342900">
              <a:buFont typeface="+mj-lt"/>
              <a:buAutoNum type="arabicPeriod"/>
            </a:pPr>
            <a:r>
              <a:rPr lang="en-US" dirty="0"/>
              <a:t>Retrieves size of object (uploaded mp3) and displays on console</a:t>
            </a:r>
          </a:p>
          <a:p>
            <a:pPr marL="342900" indent="-342900">
              <a:buFont typeface="+mj-lt"/>
              <a:buAutoNum type="arabicPeriod"/>
            </a:pPr>
            <a:r>
              <a:rPr lang="en-US" dirty="0"/>
              <a:t>Plays the AWS Polly mp3 file on user’s PC </a:t>
            </a:r>
            <a:r>
              <a:rPr lang="en-US" dirty="0">
                <a:sym typeface="Wingdings" pitchFamily="2" charset="2"/>
              </a:rPr>
              <a:t></a:t>
            </a:r>
            <a:endParaRPr lang="en-US" dirty="0"/>
          </a:p>
        </p:txBody>
      </p:sp>
      <p:sp>
        <p:nvSpPr>
          <p:cNvPr id="7" name="TextBox 6">
            <a:extLst>
              <a:ext uri="{FF2B5EF4-FFF2-40B4-BE49-F238E27FC236}">
                <a16:creationId xmlns:a16="http://schemas.microsoft.com/office/drawing/2014/main" id="{A73AFF02-BB46-1AA5-B1B9-85294AAD6FE1}"/>
              </a:ext>
            </a:extLst>
          </p:cNvPr>
          <p:cNvSpPr txBox="1"/>
          <p:nvPr/>
        </p:nvSpPr>
        <p:spPr>
          <a:xfrm>
            <a:off x="6221506" y="2492436"/>
            <a:ext cx="5789384" cy="3785652"/>
          </a:xfrm>
          <a:prstGeom prst="rect">
            <a:avLst/>
          </a:prstGeom>
          <a:solidFill>
            <a:schemeClr val="tx1">
              <a:lumMod val="50000"/>
              <a:lumOff val="50000"/>
            </a:schemeClr>
          </a:solidFill>
        </p:spPr>
        <p:txBody>
          <a:bodyPr wrap="square">
            <a:spAutoFit/>
          </a:bodyPr>
          <a:lstStyle/>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Hi,</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What's your name: </a:t>
            </a:r>
            <a:r>
              <a:rPr lang="en-US" sz="1000" b="1" dirty="0">
                <a:solidFill>
                  <a:srgbClr val="FF0000"/>
                </a:solidFill>
                <a:highlight>
                  <a:srgbClr val="0000FF"/>
                </a:highlight>
                <a:latin typeface="Menlo" panose="020B0609030804020204" pitchFamily="49" charset="0"/>
                <a:ea typeface="Menlo" panose="020B0609030804020204" pitchFamily="49" charset="0"/>
                <a:cs typeface="Menlo" panose="020B0609030804020204" pitchFamily="49" charset="0"/>
              </a:rPr>
              <a:t>MTSU CSCI Department</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Sending to AWS Polly:</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&gt;&gt;&gt; Hi MTSU CSCI Department, I hope you are doing well on this beautiful Wednesday? Only 2 days until the weekend! &lt;&lt;&lt;</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263.506ms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Saving (2023-03-22T20:00:31.543Z.mp3) to local disk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Local save complete</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Local Save: 250.559ms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Uploading (2023-03-22T20:00:31.543Z.mp3) to S3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Uploading to S3 complete</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471.409ms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Get size of uploaded file from S3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File (2023-03-22T20:00:31.543Z.mp3) retrieved is 43.92kb</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AWS Round Trip: 40.919ms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Playing returned "mp3" now...</a:t>
            </a: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Sound Play Time: 7.767s</a:t>
            </a:r>
          </a:p>
          <a:p>
            <a:endParaRPr lang="en-US" sz="1000" dirty="0">
              <a:solidFill>
                <a:srgbClr val="FFFF00"/>
              </a:solidFill>
              <a:latin typeface="Menlo" panose="020B0609030804020204" pitchFamily="49" charset="0"/>
              <a:ea typeface="Menlo" panose="020B0609030804020204" pitchFamily="49" charset="0"/>
              <a:cs typeface="Menlo" panose="020B0609030804020204" pitchFamily="49" charset="0"/>
            </a:endParaRPr>
          </a:p>
          <a:p>
            <a:r>
              <a:rPr lang="en-US" sz="1000" dirty="0">
                <a:solidFill>
                  <a:srgbClr val="FFFF00"/>
                </a:solidFill>
                <a:latin typeface="Menlo" panose="020B0609030804020204" pitchFamily="49" charset="0"/>
                <a:ea typeface="Menlo" panose="020B0609030804020204" pitchFamily="49" charset="0"/>
                <a:cs typeface="Menlo" panose="020B0609030804020204" pitchFamily="49" charset="0"/>
              </a:rPr>
              <a:t>Done with Demo - Have a good day!</a:t>
            </a:r>
          </a:p>
        </p:txBody>
      </p:sp>
    </p:spTree>
    <p:extLst>
      <p:ext uri="{BB962C8B-B14F-4D97-AF65-F5344CB8AC3E}">
        <p14:creationId xmlns:p14="http://schemas.microsoft.com/office/powerpoint/2010/main" val="157015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Data Procurement</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81110" y="1778794"/>
            <a:ext cx="11785290" cy="4692333"/>
          </a:xfrm>
        </p:spPr>
        <p:txBody>
          <a:bodyPr anchor="ctr">
            <a:normAutofit/>
          </a:bodyPr>
          <a:lstStyle/>
          <a:p>
            <a:pPr marL="0" indent="0" algn="ctr">
              <a:buNone/>
            </a:pPr>
            <a:r>
              <a:rPr lang="en-US" sz="4800" dirty="0"/>
              <a:t>Demo in Terminal</a:t>
            </a:r>
            <a:endParaRPr lang="en-US" sz="4800" i="1" dirty="0"/>
          </a:p>
        </p:txBody>
      </p:sp>
    </p:spTree>
    <p:extLst>
      <p:ext uri="{BB962C8B-B14F-4D97-AF65-F5344CB8AC3E}">
        <p14:creationId xmlns:p14="http://schemas.microsoft.com/office/powerpoint/2010/main" val="4290636441"/>
      </p:ext>
    </p:extLst>
  </p:cSld>
  <p:clrMapOvr>
    <a:masterClrMapping/>
  </p:clrMapOvr>
</p:sld>
</file>

<file path=ppt/theme/theme1.xml><?xml version="1.0" encoding="utf-8"?>
<a:theme xmlns:a="http://schemas.openxmlformats.org/drawingml/2006/main" name="Bjorn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968</Words>
  <Application>Microsoft Macintosh PowerPoint</Application>
  <PresentationFormat>Widescreen</PresentationFormat>
  <Paragraphs>89</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Menlo</vt:lpstr>
      <vt:lpstr>Neue Haas Grotesk Text Pro</vt:lpstr>
      <vt:lpstr>BjornVTI</vt:lpstr>
      <vt:lpstr>PowerPoint Presentation</vt:lpstr>
      <vt:lpstr>Introduction &amp; Agenda</vt:lpstr>
      <vt:lpstr>Significance of Emotion Detection</vt:lpstr>
      <vt:lpstr>Challenges Data &amp; Language Fragmentation</vt:lpstr>
      <vt:lpstr>Motivation for Research and Evaluation of Dataset Extending Impact</vt:lpstr>
      <vt:lpstr>Objectives &amp; Scope of Research</vt:lpstr>
      <vt:lpstr>Literature Review</vt:lpstr>
      <vt:lpstr>Methodology</vt:lpstr>
      <vt:lpstr>Data Procurement</vt:lpstr>
      <vt:lpstr>Translation Application</vt:lpstr>
      <vt:lpstr>Training &amp; Testing Multiple ML Models with PySpark</vt:lpstr>
      <vt:lpstr>Creating an API for Real-Time Testing</vt:lpstr>
      <vt:lpstr>Results &amp; Analysis</vt:lpstr>
      <vt:lpstr>Prediction Results of Original &amp; Extended Datasets</vt:lpstr>
      <vt:lpstr>Analysis of Impact of Extending Datasets</vt:lpstr>
      <vt:lpstr>Impact of Using API for Real-Time Translation and Prediction</vt:lpstr>
      <vt:lpstr>Conclusions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Hoehn</dc:creator>
  <cp:lastModifiedBy>Richard Hoehn</cp:lastModifiedBy>
  <cp:revision>26</cp:revision>
  <dcterms:created xsi:type="dcterms:W3CDTF">2023-03-20T19:50:30Z</dcterms:created>
  <dcterms:modified xsi:type="dcterms:W3CDTF">2023-08-21T15:03:23Z</dcterms:modified>
</cp:coreProperties>
</file>