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8"/>
  </p:notesMasterIdLst>
  <p:sldIdLst>
    <p:sldId id="287" r:id="rId2"/>
    <p:sldId id="277" r:id="rId3"/>
    <p:sldId id="278" r:id="rId4"/>
    <p:sldId id="259" r:id="rId5"/>
    <p:sldId id="261" r:id="rId6"/>
    <p:sldId id="264" r:id="rId7"/>
    <p:sldId id="258" r:id="rId8"/>
    <p:sldId id="262" r:id="rId9"/>
    <p:sldId id="280" r:id="rId10"/>
    <p:sldId id="281" r:id="rId11"/>
    <p:sldId id="282" r:id="rId12"/>
    <p:sldId id="269" r:id="rId13"/>
    <p:sldId id="270" r:id="rId14"/>
    <p:sldId id="283" r:id="rId15"/>
    <p:sldId id="286" r:id="rId16"/>
    <p:sldId id="284" r:id="rId17"/>
    <p:sldId id="285" r:id="rId18"/>
    <p:sldId id="271" r:id="rId19"/>
    <p:sldId id="288" r:id="rId20"/>
    <p:sldId id="272" r:id="rId21"/>
    <p:sldId id="273" r:id="rId22"/>
    <p:sldId id="274" r:id="rId23"/>
    <p:sldId id="275" r:id="rId24"/>
    <p:sldId id="276" r:id="rId25"/>
    <p:sldId id="26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/>
    <p:restoredTop sz="94694"/>
  </p:normalViewPr>
  <p:slideViewPr>
    <p:cSldViewPr snapToGrid="0">
      <p:cViewPr varScale="1">
        <p:scale>
          <a:sx n="152" d="100"/>
          <a:sy n="152" d="100"/>
        </p:scale>
        <p:origin x="3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Data Procurement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Parsing &amp; Cleanup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Dataset Translation &amp; Extending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ML Training &amp; Testing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2B231059-B77D-B44D-82C3-821D0FFE5DB8}">
      <dgm:prSet phldrT="[Text]"/>
      <dgm:spPr/>
      <dgm:t>
        <a:bodyPr/>
        <a:lstStyle/>
        <a:p>
          <a:r>
            <a:rPr lang="en-US" dirty="0"/>
            <a:t>API for Real-Time Translation &amp; Prediction</a:t>
          </a:r>
        </a:p>
      </dgm:t>
    </dgm:pt>
    <dgm:pt modelId="{4502360C-3C26-6348-9757-AD50A9992C4B}" type="parTrans" cxnId="{184C5BAC-FBA9-8849-BA55-83F6E44D4AB1}">
      <dgm:prSet/>
      <dgm:spPr/>
      <dgm:t>
        <a:bodyPr/>
        <a:lstStyle/>
        <a:p>
          <a:endParaRPr lang="en-US"/>
        </a:p>
      </dgm:t>
    </dgm:pt>
    <dgm:pt modelId="{0E25B546-1975-E344-BD97-2E1D3A1E377B}" type="sibTrans" cxnId="{184C5BAC-FBA9-8849-BA55-83F6E44D4AB1}">
      <dgm:prSet/>
      <dgm:spPr/>
      <dgm:t>
        <a:bodyPr/>
        <a:lstStyle/>
        <a:p>
          <a:endParaRPr lang="en-US"/>
        </a:p>
      </dgm:t>
    </dgm:pt>
    <dgm:pt modelId="{D6B9BEB1-15DB-5642-AE31-0FB03A3829DC}" type="pres">
      <dgm:prSet presAssocID="{58AA9186-657A-944B-AC36-31328C5CD89B}" presName="rootnode" presStyleCnt="0">
        <dgm:presLayoutVars>
          <dgm:chMax/>
          <dgm:chPref/>
          <dgm:dir/>
          <dgm:animLvl val="lvl"/>
        </dgm:presLayoutVars>
      </dgm:prSet>
      <dgm:spPr/>
    </dgm:pt>
    <dgm:pt modelId="{B4551201-CA9D-1A43-85AD-9622742E1395}" type="pres">
      <dgm:prSet presAssocID="{4A9397C4-0E46-5E41-BF13-924D67043E96}" presName="composite" presStyleCnt="0"/>
      <dgm:spPr/>
    </dgm:pt>
    <dgm:pt modelId="{E76B7611-1AF6-9349-89C1-99975321537C}" type="pres">
      <dgm:prSet presAssocID="{4A9397C4-0E46-5E41-BF13-924D67043E96}" presName="bentUpArrow1" presStyleLbl="alignImgPlace1" presStyleIdx="0" presStyleCnt="4" custScaleX="80773"/>
      <dgm:spPr/>
    </dgm:pt>
    <dgm:pt modelId="{15516420-DA0C-5745-97B3-052C22EE91E4}" type="pres">
      <dgm:prSet presAssocID="{4A9397C4-0E46-5E41-BF13-924D67043E96}" presName="ParentText" presStyleLbl="node1" presStyleIdx="0" presStyleCnt="5" custScaleX="145627">
        <dgm:presLayoutVars>
          <dgm:chMax val="1"/>
          <dgm:chPref val="1"/>
          <dgm:bulletEnabled val="1"/>
        </dgm:presLayoutVars>
      </dgm:prSet>
      <dgm:spPr/>
    </dgm:pt>
    <dgm:pt modelId="{6FCF3442-314F-DF41-8867-86B47981AFBB}" type="pres">
      <dgm:prSet presAssocID="{4A9397C4-0E46-5E41-BF13-924D67043E9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AD70E52-2E4F-A14F-AB34-B295DE33AF8B}" type="pres">
      <dgm:prSet presAssocID="{B4E6A84E-8352-0D40-B63A-333EA9690DC1}" presName="sibTrans" presStyleCnt="0"/>
      <dgm:spPr/>
    </dgm:pt>
    <dgm:pt modelId="{AD5816CD-C9A0-284D-BF7D-C21337F352F6}" type="pres">
      <dgm:prSet presAssocID="{79B6D109-5D01-4540-965B-AB28884900D3}" presName="composite" presStyleCnt="0"/>
      <dgm:spPr/>
    </dgm:pt>
    <dgm:pt modelId="{1C0B540A-AD21-1741-94FE-2407A62DAF13}" type="pres">
      <dgm:prSet presAssocID="{79B6D109-5D01-4540-965B-AB28884900D3}" presName="bentUpArrow1" presStyleLbl="alignImgPlace1" presStyleIdx="1" presStyleCnt="4" custScaleX="80773"/>
      <dgm:spPr/>
    </dgm:pt>
    <dgm:pt modelId="{E8A6A8BF-8170-2C4F-9746-144C366AD008}" type="pres">
      <dgm:prSet presAssocID="{79B6D109-5D01-4540-965B-AB28884900D3}" presName="ParentText" presStyleLbl="node1" presStyleIdx="1" presStyleCnt="5" custScaleX="145627">
        <dgm:presLayoutVars>
          <dgm:chMax val="1"/>
          <dgm:chPref val="1"/>
          <dgm:bulletEnabled val="1"/>
        </dgm:presLayoutVars>
      </dgm:prSet>
      <dgm:spPr/>
    </dgm:pt>
    <dgm:pt modelId="{2AD27608-84D7-2C43-8E11-D838A2987337}" type="pres">
      <dgm:prSet presAssocID="{79B6D109-5D01-4540-965B-AB28884900D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37083C0-A6EF-334F-81E8-4CDD593E5ADF}" type="pres">
      <dgm:prSet presAssocID="{C66316C3-9B7E-E14A-9E9E-CC450B1776EB}" presName="sibTrans" presStyleCnt="0"/>
      <dgm:spPr/>
    </dgm:pt>
    <dgm:pt modelId="{E57FA07E-2C01-304D-A039-A1A84B70A4DC}" type="pres">
      <dgm:prSet presAssocID="{41015171-5E7A-1447-A5F0-552241001655}" presName="composite" presStyleCnt="0"/>
      <dgm:spPr/>
    </dgm:pt>
    <dgm:pt modelId="{3E580A8A-DF23-BE4E-B02C-BFC87E8C9379}" type="pres">
      <dgm:prSet presAssocID="{41015171-5E7A-1447-A5F0-552241001655}" presName="bentUpArrow1" presStyleLbl="alignImgPlace1" presStyleIdx="2" presStyleCnt="4" custScaleX="80773"/>
      <dgm:spPr/>
    </dgm:pt>
    <dgm:pt modelId="{9379F8E9-0E87-D647-927F-FAF75DFB7AFF}" type="pres">
      <dgm:prSet presAssocID="{41015171-5E7A-1447-A5F0-552241001655}" presName="ParentText" presStyleLbl="node1" presStyleIdx="2" presStyleCnt="5" custScaleX="145627">
        <dgm:presLayoutVars>
          <dgm:chMax val="1"/>
          <dgm:chPref val="1"/>
          <dgm:bulletEnabled val="1"/>
        </dgm:presLayoutVars>
      </dgm:prSet>
      <dgm:spPr/>
    </dgm:pt>
    <dgm:pt modelId="{2E07C700-066D-7642-8087-C6D258D1F7F2}" type="pres">
      <dgm:prSet presAssocID="{41015171-5E7A-1447-A5F0-55224100165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FDDFF4E-5E03-D140-AE16-AD0E0BB0DC8A}" type="pres">
      <dgm:prSet presAssocID="{F84B0EF4-9432-0C4C-8034-8222DBA65571}" presName="sibTrans" presStyleCnt="0"/>
      <dgm:spPr/>
    </dgm:pt>
    <dgm:pt modelId="{960FBA53-2C72-DE42-9824-CFF0A5BFB0B8}" type="pres">
      <dgm:prSet presAssocID="{2DB256BE-4564-8E46-A02D-D98ED7A4BD9D}" presName="composite" presStyleCnt="0"/>
      <dgm:spPr/>
    </dgm:pt>
    <dgm:pt modelId="{2D537ADA-9747-6E4F-85DD-05116B53133A}" type="pres">
      <dgm:prSet presAssocID="{2DB256BE-4564-8E46-A02D-D98ED7A4BD9D}" presName="bentUpArrow1" presStyleLbl="alignImgPlace1" presStyleIdx="3" presStyleCnt="4" custScaleX="80773"/>
      <dgm:spPr/>
    </dgm:pt>
    <dgm:pt modelId="{32EDC88A-2CE3-5041-9CE1-F70DFAC39A73}" type="pres">
      <dgm:prSet presAssocID="{2DB256BE-4564-8E46-A02D-D98ED7A4BD9D}" presName="ParentText" presStyleLbl="node1" presStyleIdx="3" presStyleCnt="5" custScaleX="145627">
        <dgm:presLayoutVars>
          <dgm:chMax val="1"/>
          <dgm:chPref val="1"/>
          <dgm:bulletEnabled val="1"/>
        </dgm:presLayoutVars>
      </dgm:prSet>
      <dgm:spPr/>
    </dgm:pt>
    <dgm:pt modelId="{22B30021-800C-0C46-8F01-365707F4BB24}" type="pres">
      <dgm:prSet presAssocID="{2DB256BE-4564-8E46-A02D-D98ED7A4BD9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EC68802-45D9-6A4A-A435-477A1D6FF492}" type="pres">
      <dgm:prSet presAssocID="{2940A276-9CD5-B14A-8B91-71AE5ACA3757}" presName="sibTrans" presStyleCnt="0"/>
      <dgm:spPr/>
    </dgm:pt>
    <dgm:pt modelId="{503636CB-FFEE-D645-BA67-07826B5FE809}" type="pres">
      <dgm:prSet presAssocID="{2B231059-B77D-B44D-82C3-821D0FFE5DB8}" presName="composite" presStyleCnt="0"/>
      <dgm:spPr/>
    </dgm:pt>
    <dgm:pt modelId="{938CB644-ECBD-7044-8C77-810684673959}" type="pres">
      <dgm:prSet presAssocID="{2B231059-B77D-B44D-82C3-821D0FFE5DB8}" presName="ParentText" presStyleLbl="node1" presStyleIdx="4" presStyleCnt="5" custScaleX="145627">
        <dgm:presLayoutVars>
          <dgm:chMax val="1"/>
          <dgm:chPref val="1"/>
          <dgm:bulletEnabled val="1"/>
        </dgm:presLayoutVars>
      </dgm:prSet>
      <dgm:spPr/>
    </dgm:pt>
  </dgm:ptLst>
  <dgm:cxnLst>
    <dgm:cxn modelId="{4368FF3D-FF0A-3844-93A3-AA90E39F193B}" type="presOf" srcId="{2DB256BE-4564-8E46-A02D-D98ED7A4BD9D}" destId="{32EDC88A-2CE3-5041-9CE1-F70DFAC39A73}" srcOrd="0" destOrd="0" presId="urn:microsoft.com/office/officeart/2005/8/layout/StepDownProcess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4F148B4A-1625-8F4D-8FE4-022F5C1BA01A}" type="presOf" srcId="{41015171-5E7A-1447-A5F0-552241001655}" destId="{9379F8E9-0E87-D647-927F-FAF75DFB7AFF}" srcOrd="0" destOrd="0" presId="urn:microsoft.com/office/officeart/2005/8/layout/StepDownProcess"/>
    <dgm:cxn modelId="{F944AC4E-4391-2046-AFC1-8B755D86F915}" type="presOf" srcId="{58AA9186-657A-944B-AC36-31328C5CD89B}" destId="{D6B9BEB1-15DB-5642-AE31-0FB03A3829DC}" srcOrd="0" destOrd="0" presId="urn:microsoft.com/office/officeart/2005/8/layout/StepDownProcess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02BD7FA7-E7DC-1C44-95F2-85825D399B94}" type="presOf" srcId="{2B231059-B77D-B44D-82C3-821D0FFE5DB8}" destId="{938CB644-ECBD-7044-8C77-810684673959}" srcOrd="0" destOrd="0" presId="urn:microsoft.com/office/officeart/2005/8/layout/StepDownProcess"/>
    <dgm:cxn modelId="{184C5BAC-FBA9-8849-BA55-83F6E44D4AB1}" srcId="{58AA9186-657A-944B-AC36-31328C5CD89B}" destId="{2B231059-B77D-B44D-82C3-821D0FFE5DB8}" srcOrd="4" destOrd="0" parTransId="{4502360C-3C26-6348-9757-AD50A9992C4B}" sibTransId="{0E25B546-1975-E344-BD97-2E1D3A1E377B}"/>
    <dgm:cxn modelId="{9D7ED7AC-3975-614A-AD85-47CCC65FBE65}" type="presOf" srcId="{4A9397C4-0E46-5E41-BF13-924D67043E96}" destId="{15516420-DA0C-5745-97B3-052C22EE91E4}" srcOrd="0" destOrd="0" presId="urn:microsoft.com/office/officeart/2005/8/layout/StepDownProcess"/>
    <dgm:cxn modelId="{3BCDD6D7-8C62-6A46-A291-6D32CF85729B}" type="presOf" srcId="{79B6D109-5D01-4540-965B-AB28884900D3}" destId="{E8A6A8BF-8170-2C4F-9746-144C366AD008}" srcOrd="0" destOrd="0" presId="urn:microsoft.com/office/officeart/2005/8/layout/StepDownProcess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7C43C8CE-5A9F-8545-9820-F106FD1DB3F1}" type="presParOf" srcId="{D6B9BEB1-15DB-5642-AE31-0FB03A3829DC}" destId="{B4551201-CA9D-1A43-85AD-9622742E1395}" srcOrd="0" destOrd="0" presId="urn:microsoft.com/office/officeart/2005/8/layout/StepDownProcess"/>
    <dgm:cxn modelId="{764B2ABC-D724-A043-8E64-3C2B34F3664E}" type="presParOf" srcId="{B4551201-CA9D-1A43-85AD-9622742E1395}" destId="{E76B7611-1AF6-9349-89C1-99975321537C}" srcOrd="0" destOrd="0" presId="urn:microsoft.com/office/officeart/2005/8/layout/StepDownProcess"/>
    <dgm:cxn modelId="{F59C4E21-45BD-2347-A520-786C36B1E3CC}" type="presParOf" srcId="{B4551201-CA9D-1A43-85AD-9622742E1395}" destId="{15516420-DA0C-5745-97B3-052C22EE91E4}" srcOrd="1" destOrd="0" presId="urn:microsoft.com/office/officeart/2005/8/layout/StepDownProcess"/>
    <dgm:cxn modelId="{8BC0297F-D415-8C4B-8752-33804D658FCC}" type="presParOf" srcId="{B4551201-CA9D-1A43-85AD-9622742E1395}" destId="{6FCF3442-314F-DF41-8867-86B47981AFBB}" srcOrd="2" destOrd="0" presId="urn:microsoft.com/office/officeart/2005/8/layout/StepDownProcess"/>
    <dgm:cxn modelId="{728B0211-2001-514A-8B20-7D314D7D7942}" type="presParOf" srcId="{D6B9BEB1-15DB-5642-AE31-0FB03A3829DC}" destId="{3AD70E52-2E4F-A14F-AB34-B295DE33AF8B}" srcOrd="1" destOrd="0" presId="urn:microsoft.com/office/officeart/2005/8/layout/StepDownProcess"/>
    <dgm:cxn modelId="{66EF26CC-8257-A74D-B6B0-2FE4C0685B72}" type="presParOf" srcId="{D6B9BEB1-15DB-5642-AE31-0FB03A3829DC}" destId="{AD5816CD-C9A0-284D-BF7D-C21337F352F6}" srcOrd="2" destOrd="0" presId="urn:microsoft.com/office/officeart/2005/8/layout/StepDownProcess"/>
    <dgm:cxn modelId="{FED1F2A9-7F1E-AB4D-B8B1-88DF1EFDB245}" type="presParOf" srcId="{AD5816CD-C9A0-284D-BF7D-C21337F352F6}" destId="{1C0B540A-AD21-1741-94FE-2407A62DAF13}" srcOrd="0" destOrd="0" presId="urn:microsoft.com/office/officeart/2005/8/layout/StepDownProcess"/>
    <dgm:cxn modelId="{56716C08-17E7-334C-9FD6-E7B7946C2A94}" type="presParOf" srcId="{AD5816CD-C9A0-284D-BF7D-C21337F352F6}" destId="{E8A6A8BF-8170-2C4F-9746-144C366AD008}" srcOrd="1" destOrd="0" presId="urn:microsoft.com/office/officeart/2005/8/layout/StepDownProcess"/>
    <dgm:cxn modelId="{88345119-6B3C-6241-900D-035E05B925D6}" type="presParOf" srcId="{AD5816CD-C9A0-284D-BF7D-C21337F352F6}" destId="{2AD27608-84D7-2C43-8E11-D838A2987337}" srcOrd="2" destOrd="0" presId="urn:microsoft.com/office/officeart/2005/8/layout/StepDownProcess"/>
    <dgm:cxn modelId="{C8877BE3-DEDA-0C40-AF0F-EAC925D574A0}" type="presParOf" srcId="{D6B9BEB1-15DB-5642-AE31-0FB03A3829DC}" destId="{637083C0-A6EF-334F-81E8-4CDD593E5ADF}" srcOrd="3" destOrd="0" presId="urn:microsoft.com/office/officeart/2005/8/layout/StepDownProcess"/>
    <dgm:cxn modelId="{C62E5756-37F2-9C49-BBCE-E3A763BF0B49}" type="presParOf" srcId="{D6B9BEB1-15DB-5642-AE31-0FB03A3829DC}" destId="{E57FA07E-2C01-304D-A039-A1A84B70A4DC}" srcOrd="4" destOrd="0" presId="urn:microsoft.com/office/officeart/2005/8/layout/StepDownProcess"/>
    <dgm:cxn modelId="{52411C2A-F145-9D48-8023-DC1D4CA6A8C9}" type="presParOf" srcId="{E57FA07E-2C01-304D-A039-A1A84B70A4DC}" destId="{3E580A8A-DF23-BE4E-B02C-BFC87E8C9379}" srcOrd="0" destOrd="0" presId="urn:microsoft.com/office/officeart/2005/8/layout/StepDownProcess"/>
    <dgm:cxn modelId="{B14AB461-BC60-7E48-AB0A-3AD1CBD556A2}" type="presParOf" srcId="{E57FA07E-2C01-304D-A039-A1A84B70A4DC}" destId="{9379F8E9-0E87-D647-927F-FAF75DFB7AFF}" srcOrd="1" destOrd="0" presId="urn:microsoft.com/office/officeart/2005/8/layout/StepDownProcess"/>
    <dgm:cxn modelId="{2431B144-52FF-F448-9CE7-F9B7B597C798}" type="presParOf" srcId="{E57FA07E-2C01-304D-A039-A1A84B70A4DC}" destId="{2E07C700-066D-7642-8087-C6D258D1F7F2}" srcOrd="2" destOrd="0" presId="urn:microsoft.com/office/officeart/2005/8/layout/StepDownProcess"/>
    <dgm:cxn modelId="{D05A1A41-D0F6-8649-812A-6FF13CCDB611}" type="presParOf" srcId="{D6B9BEB1-15DB-5642-AE31-0FB03A3829DC}" destId="{0FDDFF4E-5E03-D140-AE16-AD0E0BB0DC8A}" srcOrd="5" destOrd="0" presId="urn:microsoft.com/office/officeart/2005/8/layout/StepDownProcess"/>
    <dgm:cxn modelId="{61DD67E5-49D5-EB46-90B9-B424AC0F0948}" type="presParOf" srcId="{D6B9BEB1-15DB-5642-AE31-0FB03A3829DC}" destId="{960FBA53-2C72-DE42-9824-CFF0A5BFB0B8}" srcOrd="6" destOrd="0" presId="urn:microsoft.com/office/officeart/2005/8/layout/StepDownProcess"/>
    <dgm:cxn modelId="{E8D281FE-3145-174F-B9F4-63588E30F5CC}" type="presParOf" srcId="{960FBA53-2C72-DE42-9824-CFF0A5BFB0B8}" destId="{2D537ADA-9747-6E4F-85DD-05116B53133A}" srcOrd="0" destOrd="0" presId="urn:microsoft.com/office/officeart/2005/8/layout/StepDownProcess"/>
    <dgm:cxn modelId="{0C2BA24B-5E50-6E42-9275-54C83F7A1BB8}" type="presParOf" srcId="{960FBA53-2C72-DE42-9824-CFF0A5BFB0B8}" destId="{32EDC88A-2CE3-5041-9CE1-F70DFAC39A73}" srcOrd="1" destOrd="0" presId="urn:microsoft.com/office/officeart/2005/8/layout/StepDownProcess"/>
    <dgm:cxn modelId="{DBF67051-2E38-0D43-A5B9-26DD2D8A8AA9}" type="presParOf" srcId="{960FBA53-2C72-DE42-9824-CFF0A5BFB0B8}" destId="{22B30021-800C-0C46-8F01-365707F4BB24}" srcOrd="2" destOrd="0" presId="urn:microsoft.com/office/officeart/2005/8/layout/StepDownProcess"/>
    <dgm:cxn modelId="{81EF0738-F67F-A548-AC62-8CD89BF3CC7C}" type="presParOf" srcId="{D6B9BEB1-15DB-5642-AE31-0FB03A3829DC}" destId="{6EC68802-45D9-6A4A-A435-477A1D6FF492}" srcOrd="7" destOrd="0" presId="urn:microsoft.com/office/officeart/2005/8/layout/StepDownProcess"/>
    <dgm:cxn modelId="{FA9C4A0E-D257-3D41-A3B3-C0DB46DBAB2A}" type="presParOf" srcId="{D6B9BEB1-15DB-5642-AE31-0FB03A3829DC}" destId="{503636CB-FFEE-D645-BA67-07826B5FE809}" srcOrd="8" destOrd="0" presId="urn:microsoft.com/office/officeart/2005/8/layout/StepDownProcess"/>
    <dgm:cxn modelId="{F1A1DE01-E95D-854C-8D2D-F326142CF450}" type="presParOf" srcId="{503636CB-FFEE-D645-BA67-07826B5FE809}" destId="{938CB644-ECBD-7044-8C77-8106846739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7611-1AF6-9349-89C1-99975321537C}">
      <dsp:nvSpPr>
        <dsp:cNvPr id="0" name=""/>
        <dsp:cNvSpPr/>
      </dsp:nvSpPr>
      <dsp:spPr>
        <a:xfrm rot="5400000">
          <a:off x="1982854" y="1003093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516420-DA0C-5745-97B3-052C22EE91E4}">
      <dsp:nvSpPr>
        <dsp:cNvPr id="0" name=""/>
        <dsp:cNvSpPr/>
      </dsp:nvSpPr>
      <dsp:spPr>
        <a:xfrm>
          <a:off x="1465576" y="32303"/>
          <a:ext cx="1953988" cy="93919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Procurement</a:t>
          </a:r>
        </a:p>
      </dsp:txBody>
      <dsp:txXfrm>
        <a:off x="1511432" y="78159"/>
        <a:ext cx="1862276" cy="847487"/>
      </dsp:txXfrm>
    </dsp:sp>
    <dsp:sp modelId="{6FCF3442-314F-DF41-8867-86B47981AFBB}">
      <dsp:nvSpPr>
        <dsp:cNvPr id="0" name=""/>
        <dsp:cNvSpPr/>
      </dsp:nvSpPr>
      <dsp:spPr>
        <a:xfrm>
          <a:off x="3113458" y="121877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540A-AD21-1741-94FE-2407A62DAF13}">
      <dsp:nvSpPr>
        <dsp:cNvPr id="0" name=""/>
        <dsp:cNvSpPr/>
      </dsp:nvSpPr>
      <dsp:spPr>
        <a:xfrm rot="5400000">
          <a:off x="3242260" y="2058124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59874"/>
            <a:satOff val="-1079"/>
            <a:lumOff val="2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A6A8BF-8170-2C4F-9746-144C366AD008}">
      <dsp:nvSpPr>
        <dsp:cNvPr id="0" name=""/>
        <dsp:cNvSpPr/>
      </dsp:nvSpPr>
      <dsp:spPr>
        <a:xfrm>
          <a:off x="2724982" y="1087335"/>
          <a:ext cx="1953988" cy="93919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Parsing &amp; Cleanup</a:t>
          </a:r>
        </a:p>
      </dsp:txBody>
      <dsp:txXfrm>
        <a:off x="2770838" y="1133191"/>
        <a:ext cx="1862276" cy="847487"/>
      </dsp:txXfrm>
    </dsp:sp>
    <dsp:sp modelId="{2AD27608-84D7-2C43-8E11-D838A2987337}">
      <dsp:nvSpPr>
        <dsp:cNvPr id="0" name=""/>
        <dsp:cNvSpPr/>
      </dsp:nvSpPr>
      <dsp:spPr>
        <a:xfrm>
          <a:off x="4372865" y="1176909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0A8A-DF23-BE4E-B02C-BFC87E8C9379}">
      <dsp:nvSpPr>
        <dsp:cNvPr id="0" name=""/>
        <dsp:cNvSpPr/>
      </dsp:nvSpPr>
      <dsp:spPr>
        <a:xfrm rot="5400000">
          <a:off x="4501666" y="3113156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19749"/>
            <a:satOff val="-2157"/>
            <a:lumOff val="51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79F8E9-0E87-D647-927F-FAF75DFB7AFF}">
      <dsp:nvSpPr>
        <dsp:cNvPr id="0" name=""/>
        <dsp:cNvSpPr/>
      </dsp:nvSpPr>
      <dsp:spPr>
        <a:xfrm>
          <a:off x="3984388" y="2142366"/>
          <a:ext cx="1953988" cy="93919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 Translation &amp; Extending</a:t>
          </a:r>
        </a:p>
      </dsp:txBody>
      <dsp:txXfrm>
        <a:off x="4030244" y="2188222"/>
        <a:ext cx="1862276" cy="847487"/>
      </dsp:txXfrm>
    </dsp:sp>
    <dsp:sp modelId="{2E07C700-066D-7642-8087-C6D258D1F7F2}">
      <dsp:nvSpPr>
        <dsp:cNvPr id="0" name=""/>
        <dsp:cNvSpPr/>
      </dsp:nvSpPr>
      <dsp:spPr>
        <a:xfrm>
          <a:off x="5632271" y="2231940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37ADA-9747-6E4F-85DD-05116B53133A}">
      <dsp:nvSpPr>
        <dsp:cNvPr id="0" name=""/>
        <dsp:cNvSpPr/>
      </dsp:nvSpPr>
      <dsp:spPr>
        <a:xfrm rot="5400000">
          <a:off x="5761072" y="4168187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79623"/>
            <a:satOff val="-3236"/>
            <a:lumOff val="77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EDC88A-2CE3-5041-9CE1-F70DFAC39A73}">
      <dsp:nvSpPr>
        <dsp:cNvPr id="0" name=""/>
        <dsp:cNvSpPr/>
      </dsp:nvSpPr>
      <dsp:spPr>
        <a:xfrm>
          <a:off x="5243794" y="3197397"/>
          <a:ext cx="1953988" cy="93919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ML Training &amp; Testing</a:t>
          </a:r>
        </a:p>
      </dsp:txBody>
      <dsp:txXfrm>
        <a:off x="5289650" y="3243253"/>
        <a:ext cx="1862276" cy="847487"/>
      </dsp:txXfrm>
    </dsp:sp>
    <dsp:sp modelId="{22B30021-800C-0C46-8F01-365707F4BB24}">
      <dsp:nvSpPr>
        <dsp:cNvPr id="0" name=""/>
        <dsp:cNvSpPr/>
      </dsp:nvSpPr>
      <dsp:spPr>
        <a:xfrm>
          <a:off x="6891677" y="3286972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CB644-ECBD-7044-8C77-810684673959}">
      <dsp:nvSpPr>
        <dsp:cNvPr id="0" name=""/>
        <dsp:cNvSpPr/>
      </dsp:nvSpPr>
      <dsp:spPr>
        <a:xfrm>
          <a:off x="6503200" y="4252429"/>
          <a:ext cx="1953988" cy="93919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for Real-Time Translation &amp; Prediction</a:t>
          </a:r>
        </a:p>
      </dsp:txBody>
      <dsp:txXfrm>
        <a:off x="6549056" y="4298285"/>
        <a:ext cx="1862276" cy="84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DC339-8FDE-D38A-1C74-851AB4B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8/22/23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Qualifying Exam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2289/5/3/43" TargetMode="External"/><Relationship Id="rId3" Type="http://schemas.openxmlformats.org/officeDocument/2006/relationships/hyperlink" Target="https://www.aclu/" TargetMode="External"/><Relationship Id="rId7" Type="http://schemas.openxmlformats.org/officeDocument/2006/relationships/hyperlink" Target="https://www.sciencedirect.com/science/article/pii/S0957417423013842" TargetMode="External"/><Relationship Id="rId2" Type="http://schemas.openxmlformats.org/officeDocument/2006/relationships/hyperlink" Target="https://www.sciencedirect.com/science/article/pii/S18770509210013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swa.2023.120882" TargetMode="External"/><Relationship Id="rId5" Type="http://schemas.openxmlformats.org/officeDocument/2006/relationships/hyperlink" Target="https://onlinelibrary.wiley.com/doi/abs/10.1111/medu.13760" TargetMode="External"/><Relationship Id="rId4" Type="http://schemas.openxmlformats.org/officeDocument/2006/relationships/hyperlink" Target="https://aclanthology.org/2021.fever-1.8" TargetMode="External"/><Relationship Id="rId9" Type="http://schemas.openxmlformats.org/officeDocument/2006/relationships/hyperlink" Target="https://www.kaggle.com/datasets/pashupatigupta/emotion-detection-from-te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4357691"/>
            <a:ext cx="12191978" cy="1764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Qualifying Exam – Computational Data &amp; Sciences</a:t>
            </a:r>
          </a:p>
          <a:p>
            <a:pPr marL="0" indent="0" algn="ctr">
              <a:buNone/>
            </a:pPr>
            <a:r>
              <a:rPr lang="en-US" sz="2400" dirty="0"/>
              <a:t>By Richard Hoehn</a:t>
            </a:r>
          </a:p>
          <a:p>
            <a:pPr marL="0" indent="0" algn="ctr">
              <a:buNone/>
            </a:pPr>
            <a:r>
              <a:rPr lang="en-US" sz="2400" dirty="0"/>
              <a:t>MTSU – August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0" y="1099925"/>
            <a:ext cx="12191978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Improving Emotion Detection Through Translation of Text to ML Models Trained in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Data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371536"/>
            <a:ext cx="6467302" cy="4914964"/>
          </a:xfrm>
        </p:spPr>
        <p:txBody>
          <a:bodyPr/>
          <a:lstStyle/>
          <a:p>
            <a:r>
              <a:rPr lang="en-US" dirty="0"/>
              <a:t>The data procurement was relatively straight forward and once found by using multiple Google search terms for the Emotion Detection in English and German text languages.</a:t>
            </a:r>
          </a:p>
          <a:p>
            <a:r>
              <a:rPr lang="en-US" dirty="0"/>
              <a:t>The German data was obtained from the dataset built by ETH’s Emotion and Stance Detection for German Text[4] based on voting feedback.</a:t>
            </a:r>
          </a:p>
          <a:p>
            <a:r>
              <a:rPr lang="en-US" dirty="0"/>
              <a:t>The English dataset was downloaded from Kaggle[8] based on Tweets collected in 2021.</a:t>
            </a:r>
          </a:p>
          <a:p>
            <a:r>
              <a:rPr lang="en-US" dirty="0"/>
              <a:t>Unfortunately, there was a large quantity difference between German and English!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79D58A39-3EAA-25BA-9E89-274E3F5C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892" y="1371536"/>
            <a:ext cx="3971946" cy="145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107B17E-F798-B5D9-5649-5DDA0AD7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92" y="3068665"/>
            <a:ext cx="3971946" cy="3311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B9B4BB-F61B-1A5B-6250-78437C632F85}"/>
              </a:ext>
            </a:extLst>
          </p:cNvPr>
          <p:cNvSpPr txBox="1"/>
          <p:nvPr/>
        </p:nvSpPr>
        <p:spPr>
          <a:xfrm>
            <a:off x="1134617" y="3429000"/>
            <a:ext cx="6692027" cy="30008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Emotion Panda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was predetermined by review of the emotion from English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"boredom"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"love"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Vertrauen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"relief"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"fun"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"hate"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Ekel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"neutral"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Unklar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"anger"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Ärger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"happiness"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Freude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"surprise"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Überraschung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"sadness"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Traurigkeit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"worry"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"Angst"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"enthusiasm"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Antizipation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"empty 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Keine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from the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dictionary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Parsing, Cleanup, &amp; Emotion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340603"/>
            <a:ext cx="7993886" cy="4945897"/>
          </a:xfrm>
        </p:spPr>
        <p:txBody>
          <a:bodyPr/>
          <a:lstStyle/>
          <a:p>
            <a:r>
              <a:rPr lang="en-US" dirty="0"/>
              <a:t>By use of Jupyter Notebooks the English (csv) and German (JSON) files were read and processed ease of demo.</a:t>
            </a:r>
          </a:p>
          <a:p>
            <a:r>
              <a:rPr lang="en-US" dirty="0"/>
              <a:t>For processing I opted to use Pandas over PySpark.</a:t>
            </a:r>
          </a:p>
          <a:p>
            <a:r>
              <a:rPr lang="en-US" dirty="0"/>
              <a:t>Google Translator was used for Translation – Their API is Free!</a:t>
            </a:r>
          </a:p>
        </p:txBody>
      </p:sp>
      <p:pic>
        <p:nvPicPr>
          <p:cNvPr id="7" name="Picture 6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746C9D74-4DD3-CB7C-78F3-E20B1813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A3E9D-0B00-DC7A-5BCE-AC0E462D89B4}"/>
              </a:ext>
            </a:extLst>
          </p:cNvPr>
          <p:cNvSpPr txBox="1"/>
          <p:nvPr/>
        </p:nvSpPr>
        <p:spPr>
          <a:xfrm>
            <a:off x="5780739" y="4109290"/>
            <a:ext cx="6289071" cy="16158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google API take a Sentence and converts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.raise_Exception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a delay (This is due to rate limit of 1/s)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text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"Translation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Error: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52CD-F154-166E-6A15-C0223DA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Translation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E4B31-EBDD-62D9-F24F-33649208CB04}"/>
              </a:ext>
            </a:extLst>
          </p:cNvPr>
          <p:cNvSpPr txBox="1"/>
          <p:nvPr/>
        </p:nvSpPr>
        <p:spPr>
          <a:xfrm>
            <a:off x="1134617" y="1201821"/>
            <a:ext cx="6969148" cy="52629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1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Merge German Emotions onto English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merge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how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'left’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2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Add German Sentence Column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3 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Randomly select 1500 rows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4 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Save original to Disk</a:t>
            </a:r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5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Iterate over the rows with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show the progress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iterrows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]):</a:t>
            </a:r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6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Call Translation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sentence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sentence_en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'de’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To German (‘de’)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# 7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Sentence on Column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8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the file with all the translations!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pd_en_translated.csv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6" name="Picture 5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5F0AB02-DBE7-4ACB-B91D-888D6C76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Dataset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1FA5D-8DA6-64DE-8613-405186FAE9DD}"/>
              </a:ext>
            </a:extLst>
          </p:cNvPr>
          <p:cNvSpPr txBox="1"/>
          <p:nvPr/>
        </p:nvSpPr>
        <p:spPr>
          <a:xfrm>
            <a:off x="1134618" y="1194473"/>
            <a:ext cx="6777268" cy="22929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Split the English and German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Training and Testing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are using a 20/80 Split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the Extended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wiht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Translated Data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4B7BCE-D387-7CD0-71C7-1585503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84" y="3728026"/>
            <a:ext cx="6200133" cy="2116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rved Up Arrow 7">
            <a:extLst>
              <a:ext uri="{FF2B5EF4-FFF2-40B4-BE49-F238E27FC236}">
                <a16:creationId xmlns:a16="http://schemas.microsoft.com/office/drawing/2014/main" id="{81592DD8-0731-A5F9-8491-86FDC4D23E35}"/>
              </a:ext>
            </a:extLst>
          </p:cNvPr>
          <p:cNvSpPr/>
          <p:nvPr/>
        </p:nvSpPr>
        <p:spPr>
          <a:xfrm rot="2851252" flipV="1">
            <a:off x="7740300" y="2063835"/>
            <a:ext cx="2600069" cy="1298635"/>
          </a:xfrm>
          <a:prstGeom prst="curvedUpArrow">
            <a:avLst>
              <a:gd name="adj1" fmla="val 25000"/>
              <a:gd name="adj2" fmla="val 70386"/>
              <a:gd name="adj3" fmla="val 41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E5ADA79-64DE-EB80-2F10-2A0DC6C7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17" y="1194473"/>
            <a:ext cx="1662301" cy="1662301"/>
          </a:xfrm>
          <a:prstGeom prst="rect">
            <a:avLst/>
          </a:prstGeom>
        </p:spPr>
      </p:pic>
      <p:pic>
        <p:nvPicPr>
          <p:cNvPr id="11" name="Picture 10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98669EC-45C3-299D-5EE6-A88F44AD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17" y="3728025"/>
            <a:ext cx="3918443" cy="211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55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Multi-Class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885951"/>
            <a:ext cx="7428359" cy="2419349"/>
          </a:xfrm>
        </p:spPr>
        <p:txBody>
          <a:bodyPr>
            <a:normAutofit/>
          </a:bodyPr>
          <a:lstStyle/>
          <a:p>
            <a:r>
              <a:rPr lang="en-US" dirty="0"/>
              <a:t>Due to the eight (8) emotions present our research we decided to build of type </a:t>
            </a:r>
            <a:r>
              <a:rPr lang="en-US" b="1" dirty="0"/>
              <a:t>Multi-Class Classification Model</a:t>
            </a:r>
          </a:p>
          <a:p>
            <a:r>
              <a:rPr lang="en-US" b="1" dirty="0"/>
              <a:t>This is due to the research scope to be in search of predictive improvement and measuring a single class of emotion is more distinct than using Multi-Label </a:t>
            </a:r>
            <a:r>
              <a:rPr lang="en-US" b="1" dirty="0" err="1"/>
              <a:t>Classificaiton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1751438-8206-64A3-35E9-BBB7FFDA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15" y="4142766"/>
            <a:ext cx="7772400" cy="2134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cartoon exclamation mark&#10;&#10;Description automatically generated">
            <a:extLst>
              <a:ext uri="{FF2B5EF4-FFF2-40B4-BE49-F238E27FC236}">
                <a16:creationId xmlns:a16="http://schemas.microsoft.com/office/drawing/2014/main" id="{41EA1BCC-E6E4-8D0B-3124-5E303AD8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55" y="1355421"/>
            <a:ext cx="331787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390775"/>
            <a:ext cx="4887959" cy="3895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1 - Tokenization</a:t>
            </a:r>
          </a:p>
          <a:p>
            <a:r>
              <a:rPr lang="en-US" dirty="0"/>
              <a:t>Used </a:t>
            </a:r>
            <a:r>
              <a:rPr lang="en-US" dirty="0" err="1"/>
              <a:t>DistilBERT</a:t>
            </a:r>
            <a:r>
              <a:rPr lang="en-US" dirty="0"/>
              <a:t> (multi-language) for word tokenization.</a:t>
            </a:r>
          </a:p>
          <a:p>
            <a:r>
              <a:rPr lang="en-US" dirty="0"/>
              <a:t>We used the </a:t>
            </a:r>
            <a:r>
              <a:rPr lang="en-US" dirty="0" err="1"/>
              <a:t>DistilBERT</a:t>
            </a:r>
            <a:r>
              <a:rPr lang="en-US" dirty="0"/>
              <a:t> from </a:t>
            </a:r>
            <a:r>
              <a:rPr lang="en-US" dirty="0" err="1"/>
              <a:t>Hugginface’s</a:t>
            </a:r>
            <a:r>
              <a:rPr lang="en-US" dirty="0"/>
              <a:t> Transformers[9] due to it’s download size and multi-language features.</a:t>
            </a:r>
          </a:p>
          <a:p>
            <a:r>
              <a:rPr lang="en-US" dirty="0"/>
              <a:t>We opted to not use case sensitive tokenization due to the nature of tweets generally not following capitalizations and us mixing English with German.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14" name="Picture 13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A78DC2C-44A0-8A7B-CC5C-8E7E1F0FC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9091" y="1404023"/>
            <a:ext cx="986752" cy="9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5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2, 3, </a:t>
            </a:r>
            <a:r>
              <a:rPr lang="en-US" sz="2400" dirty="0"/>
              <a:t>&amp;</a:t>
            </a:r>
            <a:r>
              <a:rPr lang="en-US" dirty="0"/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000250"/>
            <a:ext cx="4887959" cy="4286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2 - Stop Words Remover</a:t>
            </a:r>
            <a:br>
              <a:rPr lang="en-US" dirty="0"/>
            </a:br>
            <a:r>
              <a:rPr lang="en-US" dirty="0"/>
              <a:t>Removing words that occur commonly across the dataset.</a:t>
            </a:r>
          </a:p>
          <a:p>
            <a:pPr marL="0" indent="0">
              <a:buNone/>
            </a:pPr>
            <a:r>
              <a:rPr lang="en-US" b="1" dirty="0"/>
              <a:t>3 - Count Vectorizer</a:t>
            </a:r>
            <a:br>
              <a:rPr lang="en-US" dirty="0"/>
            </a:br>
            <a:r>
              <a:rPr lang="en-US" dirty="0"/>
              <a:t>Is a method to convert text to numerical data.</a:t>
            </a:r>
          </a:p>
          <a:p>
            <a:pPr marL="0" indent="0">
              <a:buNone/>
            </a:pPr>
            <a:r>
              <a:rPr lang="en-US" b="1" dirty="0"/>
              <a:t>4 - Word 2 </a:t>
            </a:r>
            <a:r>
              <a:rPr lang="en-US" b="1" dirty="0" err="1"/>
              <a:t>Vec</a:t>
            </a:r>
            <a:br>
              <a:rPr lang="en-US" dirty="0"/>
            </a:br>
            <a:r>
              <a:rPr lang="en-US" dirty="0"/>
              <a:t>Is a way to group the vectors of similar words together in order to detect similarities mathematically. This was only used on Random Forest Classifier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DB33032-4A8D-8D47-BC9F-F6C776B0D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5, 6, </a:t>
            </a:r>
            <a:r>
              <a:rPr lang="en-US" sz="2400" dirty="0"/>
              <a:t>&amp;</a:t>
            </a:r>
            <a:r>
              <a:rPr lang="en-US" dirty="0"/>
              <a:t> 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885950"/>
            <a:ext cx="5173709" cy="4400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Learning Models – All Supervised</a:t>
            </a:r>
          </a:p>
          <a:p>
            <a:pPr marL="0" indent="0">
              <a:buNone/>
            </a:pPr>
            <a:r>
              <a:rPr lang="en-US" b="1" dirty="0"/>
              <a:t>5 – Logistic Regression</a:t>
            </a:r>
            <a:br>
              <a:rPr lang="en-US" dirty="0"/>
            </a:br>
            <a:r>
              <a:rPr lang="en-US" dirty="0"/>
              <a:t>It uses a logistic function to model the dependent variable. Standard approach but not optimal for Multi-Class approach. But works well when having classes.</a:t>
            </a:r>
          </a:p>
          <a:p>
            <a:pPr marL="0" indent="0">
              <a:buNone/>
            </a:pPr>
            <a:r>
              <a:rPr lang="en-US" b="1" dirty="0"/>
              <a:t>6 – Naïve Bayes</a:t>
            </a:r>
            <a:br>
              <a:rPr lang="en-US" dirty="0"/>
            </a:br>
            <a:r>
              <a:rPr lang="en-US" dirty="0"/>
              <a:t>This model is a </a:t>
            </a:r>
            <a:r>
              <a:rPr lang="en-US" u="sng" dirty="0"/>
              <a:t>probabilistic</a:t>
            </a:r>
            <a:r>
              <a:rPr lang="en-US" dirty="0"/>
              <a:t> machine learning model that’s used for classification task. Generally only used with Text.</a:t>
            </a:r>
          </a:p>
          <a:p>
            <a:pPr marL="0" indent="0">
              <a:buNone/>
            </a:pPr>
            <a:r>
              <a:rPr lang="en-US" b="1" dirty="0"/>
              <a:t>7 – Random Forest Classifier</a:t>
            </a:r>
            <a:br>
              <a:rPr lang="en-US" dirty="0"/>
            </a:br>
            <a:r>
              <a:rPr lang="en-US" dirty="0"/>
              <a:t>RFC consists of a large number of individual decision trees that operate as a group. Each individual tree spits out a class prediction and the class with the most votes becomes our model’s prediction.</a:t>
            </a:r>
            <a:br>
              <a:rPr lang="en-US" dirty="0"/>
            </a:br>
            <a:r>
              <a:rPr lang="en-US" dirty="0"/>
              <a:t>Also helps with overfitting!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9A0A610-7FB0-E2DE-545A-7D6915759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2716-1F9D-4389-FC0F-FD12E5F4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sz="4400" dirty="0"/>
            </a:br>
            <a:r>
              <a:rPr lang="en-US" dirty="0"/>
              <a:t>Creating an API for Real-Time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7FC-FB49-549D-EA5A-602C1F7C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527285"/>
            <a:ext cx="5775850" cy="4759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test Real-Time translation a simple API was created that exposed a </a:t>
            </a:r>
            <a:r>
              <a:rPr lang="en-US" b="1" dirty="0"/>
              <a:t>GET</a:t>
            </a:r>
            <a:r>
              <a:rPr lang="en-US" dirty="0"/>
              <a:t> method and processed a query-string.</a:t>
            </a:r>
          </a:p>
          <a:p>
            <a:pPr marL="0" indent="0">
              <a:buNone/>
            </a:pPr>
            <a:r>
              <a:rPr lang="en-US" dirty="0"/>
              <a:t>The Server Performed: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Setting up a Flask Python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Loaded the Saved ML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processed by translation a query-string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the predicted values and translated sentence via JSON back to the calling client.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A87921-58C4-FD80-CE15-D43D04ED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7" y="1656413"/>
            <a:ext cx="4434347" cy="3918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A22B9B19-7390-5DE4-3C03-8B553DDB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026" y="1177625"/>
            <a:ext cx="957576" cy="9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53EF-7364-71AA-48D2-C967AC9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Code Review</a:t>
            </a:r>
          </a:p>
        </p:txBody>
      </p:sp>
      <p:pic>
        <p:nvPicPr>
          <p:cNvPr id="4" name="Picture 3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204CB5F1-73B2-2801-114C-4C462809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86" y="1946586"/>
            <a:ext cx="2964828" cy="29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922767" cy="5350669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Last 15 years in SW development for Retail &amp; Logistics Applications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  <a:br>
              <a:rPr lang="en-US" sz="2400" dirty="0"/>
            </a:br>
            <a:r>
              <a:rPr lang="en-US" sz="2400" dirty="0"/>
              <a:t>Primarily in Databases, API / </a:t>
            </a:r>
            <a:r>
              <a:rPr lang="en-US" sz="2400" dirty="0" err="1"/>
              <a:t>PubSub</a:t>
            </a:r>
            <a:r>
              <a:rPr lang="en-US" sz="2400" dirty="0"/>
              <a:t> Integration Work, and Business Reporting Apps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C0C2-B276-CBFE-2584-A2D0F427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14400"/>
            <a:ext cx="5266183" cy="5372100"/>
          </a:xfrm>
        </p:spPr>
        <p:txBody>
          <a:bodyPr/>
          <a:lstStyle/>
          <a:p>
            <a:r>
              <a:rPr lang="en-US" dirty="0"/>
              <a:t>We used the Accuracy and F1 Score for our analysis on the results.</a:t>
            </a:r>
          </a:p>
          <a:p>
            <a:r>
              <a:rPr lang="en-US" dirty="0"/>
              <a:t>Taking the F1 Score into is important on Multi-Class models and therefore got higher importance given</a:t>
            </a:r>
          </a:p>
          <a:p>
            <a:r>
              <a:rPr lang="en-US" b="1" dirty="0"/>
              <a:t>Recall &amp; Precision – Multi-Class</a:t>
            </a:r>
          </a:p>
          <a:p>
            <a:pPr lvl="1"/>
            <a:r>
              <a:rPr lang="en-US" dirty="0"/>
              <a:t>Due to the Multi-Class nature, we used the </a:t>
            </a:r>
            <a:r>
              <a:rPr lang="en-US" u="sng" dirty="0"/>
              <a:t>Micro Average </a:t>
            </a:r>
            <a:r>
              <a:rPr lang="en-US" dirty="0"/>
              <a:t>on the Recall &amp; Precision</a:t>
            </a:r>
          </a:p>
          <a:p>
            <a:pPr lvl="1"/>
            <a:r>
              <a:rPr lang="en-US" dirty="0"/>
              <a:t>This in turn gave us an accurate F1 Score</a:t>
            </a:r>
          </a:p>
          <a:p>
            <a:r>
              <a:rPr lang="en-US" dirty="0"/>
              <a:t>F1 Score because it assigns </a:t>
            </a:r>
            <a:r>
              <a:rPr lang="en-US" u="sng" dirty="0"/>
              <a:t>equal weight</a:t>
            </a:r>
            <a:r>
              <a:rPr lang="en-US" dirty="0"/>
              <a:t> to each emotion regardless of the class label and the number of labels.</a:t>
            </a:r>
          </a:p>
        </p:txBody>
      </p:sp>
      <p:pic>
        <p:nvPicPr>
          <p:cNvPr id="9" name="Picture 8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E00B1880-B17E-66D9-1C06-79B903C1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55" y="1278360"/>
            <a:ext cx="5564355" cy="4301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869F-404B-729B-3349-EDC43A76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Prediction Results of Original &amp; Extended Datasets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59475-8F67-1FCE-3F92-05A77B7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3162793" cy="4595586"/>
          </a:xfrm>
        </p:spPr>
        <p:txBody>
          <a:bodyPr/>
          <a:lstStyle/>
          <a:p>
            <a:r>
              <a:rPr lang="en-US" dirty="0"/>
              <a:t>Very low Prediction Rates were achieved during testing! </a:t>
            </a:r>
            <a:r>
              <a:rPr lang="en-US" u="sng" dirty="0"/>
              <a:t>Disappointing</a:t>
            </a:r>
          </a:p>
          <a:p>
            <a:r>
              <a:rPr lang="en-US" dirty="0"/>
              <a:t>Negative Improvements</a:t>
            </a:r>
          </a:p>
          <a:p>
            <a:pPr lvl="1"/>
            <a:r>
              <a:rPr lang="en-US" dirty="0"/>
              <a:t>Both on Accuracy</a:t>
            </a:r>
          </a:p>
          <a:p>
            <a:pPr lvl="1"/>
            <a:r>
              <a:rPr lang="en-US" dirty="0"/>
              <a:t>and F1 Score</a:t>
            </a:r>
          </a:p>
          <a:p>
            <a:r>
              <a:rPr lang="en-US" dirty="0" err="1"/>
              <a:t>Initally</a:t>
            </a:r>
            <a:r>
              <a:rPr lang="en-US" dirty="0"/>
              <a:t> the GLM predicts better but the F1 Score is higher on RFC</a:t>
            </a:r>
          </a:p>
        </p:txBody>
      </p:sp>
      <p:pic>
        <p:nvPicPr>
          <p:cNvPr id="9" name="Picture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1BAE80-5C35-0CBF-B349-9909DDD8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09" y="1690914"/>
            <a:ext cx="7772400" cy="1464798"/>
          </a:xfrm>
          <a:prstGeom prst="rect">
            <a:avLst/>
          </a:prstGeom>
        </p:spPr>
      </p:pic>
      <p:pic>
        <p:nvPicPr>
          <p:cNvPr id="11" name="Picture 10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691697D-B1B9-623F-2DF7-A235543A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09" y="3428083"/>
            <a:ext cx="7772400" cy="1459577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61E02D-A165-B553-AC4D-8B03D093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616" y="5160032"/>
            <a:ext cx="4941987" cy="8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A0AF-3B22-0BB4-5A20-58935950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Analysis of Original Dataset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24C0131-E1AC-C67A-C16A-A98B6216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13" y="1165241"/>
            <a:ext cx="5541594" cy="528259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32D5AFF-D90E-0FD6-BB70-94C13B42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165241"/>
            <a:ext cx="5467597" cy="52825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dirty="0"/>
              <a:t>Overall the prediction results from all trained models is Disappointing.</a:t>
            </a:r>
          </a:p>
          <a:p>
            <a:pPr marL="0" indent="0">
              <a:buNone/>
            </a:pPr>
            <a:r>
              <a:rPr lang="en-US" dirty="0"/>
              <a:t>Although in the previous slide the GLM model predicted better on both German &amp; English, I believe that:</a:t>
            </a:r>
          </a:p>
          <a:p>
            <a:pPr marL="274320" lvl="1" indent="0">
              <a:buNone/>
            </a:pPr>
            <a:r>
              <a:rPr lang="en-US" b="1" u="sng" dirty="0"/>
              <a:t>NB on German</a:t>
            </a:r>
            <a:r>
              <a:rPr lang="en-US" b="1" dirty="0"/>
              <a:t> </a:t>
            </a:r>
            <a:r>
              <a:rPr lang="en-US" dirty="0"/>
              <a:t>performed better due to the distribution of TP values</a:t>
            </a:r>
          </a:p>
          <a:p>
            <a:pPr marL="274320" lvl="1" indent="0">
              <a:buNone/>
            </a:pPr>
            <a:r>
              <a:rPr lang="en-US" b="1" u="sng" dirty="0"/>
              <a:t>RFC on English</a:t>
            </a:r>
            <a:r>
              <a:rPr lang="en-US" b="1" dirty="0"/>
              <a:t> </a:t>
            </a:r>
            <a:r>
              <a:rPr lang="en-US" dirty="0"/>
              <a:t>performed better due to the distribution of TP values</a:t>
            </a:r>
          </a:p>
          <a:p>
            <a:pPr marL="0" indent="0">
              <a:buNone/>
            </a:pPr>
            <a:r>
              <a:rPr lang="en-US" dirty="0"/>
              <a:t>There’s an absence of context for the models to operate effectively and grasp the intricate nuances of both the English and German languages.</a:t>
            </a:r>
          </a:p>
          <a:p>
            <a:pPr marL="0" indent="0">
              <a:buNone/>
            </a:pPr>
            <a:r>
              <a:rPr lang="en-US" dirty="0"/>
              <a:t>Secondly, in cases where class data is lacking, the models tend to </a:t>
            </a:r>
            <a:r>
              <a:rPr lang="en-US" u="sng" dirty="0"/>
              <a:t>memorize existing </a:t>
            </a:r>
            <a:r>
              <a:rPr lang="en-US" dirty="0"/>
              <a:t>sentences[10], rather than </a:t>
            </a:r>
            <a:r>
              <a:rPr lang="en-US" u="sng" dirty="0"/>
              <a:t>learn</a:t>
            </a:r>
            <a:r>
              <a:rPr lang="en-US" dirty="0"/>
              <a:t> the underlying patterns of the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02F8-D1F9-5624-944B-47C3F5C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Real-Time API Translation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968C-3CA6-C56F-9CB8-84D0C873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191718"/>
            <a:ext cx="4961383" cy="2683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Considering the disappointing outcomes of data extension via translation, our approach of utilizing real-time translation through the creation of an API and translating text in real-time for both German and English appears to be unsatisfactory in terms of achieving any substantial improvement as well.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F7013C-91F7-3CCE-9DC5-81B50E72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1718"/>
            <a:ext cx="5973810" cy="5242860"/>
          </a:xfrm>
          <a:prstGeom prst="rect">
            <a:avLst/>
          </a:prstGeom>
        </p:spPr>
      </p:pic>
      <p:pic>
        <p:nvPicPr>
          <p:cNvPr id="7" name="Picture 6" descr="A white grid with black text&#10;&#10;Description automatically generated">
            <a:extLst>
              <a:ext uri="{FF2B5EF4-FFF2-40B4-BE49-F238E27FC236}">
                <a16:creationId xmlns:a16="http://schemas.microsoft.com/office/drawing/2014/main" id="{E0296167-1F8E-87E5-A907-A873B9BC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98" y="3874957"/>
            <a:ext cx="4706911" cy="2377676"/>
          </a:xfrm>
          <a:prstGeom prst="rect">
            <a:avLst/>
          </a:prstGeom>
        </p:spPr>
      </p:pic>
      <p:pic>
        <p:nvPicPr>
          <p:cNvPr id="8" name="Picture 7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DDBF7F9-809C-0C3E-B6E5-68E61A81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442" y="2583589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9557629" cy="5409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No significant improvements through translation by extending the</a:t>
            </a:r>
            <a:br>
              <a:rPr lang="en-US" dirty="0"/>
            </a:br>
            <a:r>
              <a:rPr lang="en-US" dirty="0"/>
              <a:t>dataset improved prediction results. We believe one of the main culprits</a:t>
            </a:r>
            <a:br>
              <a:rPr lang="en-US" dirty="0"/>
            </a:br>
            <a:r>
              <a:rPr lang="en-US" dirty="0"/>
              <a:t>is that the data for learning based on eight classes was insufficient. </a:t>
            </a:r>
          </a:p>
          <a:p>
            <a:pPr marL="0" indent="0">
              <a:buNone/>
            </a:pPr>
            <a:r>
              <a:rPr lang="en-US" dirty="0"/>
              <a:t>The models seemingly resorted to memorizing[10] the sentence rather than learning the intricacies of the labeled classes.</a:t>
            </a:r>
          </a:p>
          <a:p>
            <a:pPr marL="0" indent="0">
              <a:buNone/>
            </a:pPr>
            <a:r>
              <a:rPr lang="en-US" b="1" dirty="0"/>
              <a:t>Areas of Future Work</a:t>
            </a:r>
          </a:p>
          <a:p>
            <a:r>
              <a:rPr lang="en-US" dirty="0"/>
              <a:t>Firstly, conducting further tests involving the translation of different models using diverse translation services. While Google Cloud’s translation service sufficed for this research, superior paid subscription-based translation services are available.</a:t>
            </a:r>
          </a:p>
          <a:p>
            <a:r>
              <a:rPr lang="en-US" dirty="0"/>
              <a:t>Secondly, to overcome the lack of data we could use AI to generated sentences that are similar yet distinct from the original. This could be achieved by providing a sentence and its associated labeled class for data creation. This approach aims to produce additional sentences imbued with similar emotional attributes, potentially expanding the labeled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AFCBD01-72D9-FAA9-8861-D62C020A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434" y="1040991"/>
            <a:ext cx="3373120" cy="1097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Andry </a:t>
            </a:r>
            <a:r>
              <a:rPr lang="en-US" sz="1000" dirty="0" err="1"/>
              <a:t>Chowanda</a:t>
            </a:r>
            <a:r>
              <a:rPr lang="en-US" sz="1000" dirty="0"/>
              <a:t> et al. “Exploring Text-based Emotions Recognition Machine Learning Techniques on Social Media Conversation”. In: Procedia Computer Science 179 (2021). 5</a:t>
            </a:r>
            <a:r>
              <a:rPr lang="en-US" sz="1000" baseline="30000" dirty="0"/>
              <a:t>th</a:t>
            </a:r>
            <a:r>
              <a:rPr lang="en-US" sz="1000" dirty="0"/>
              <a:t> International Conference on Computer Science and Computational Intelligence 2020, pp. 821– 828. </a:t>
            </a:r>
            <a:r>
              <a:rPr lang="en-US" sz="1000" dirty="0" err="1"/>
              <a:t>issn</a:t>
            </a:r>
            <a:r>
              <a:rPr lang="en-US" sz="1000" dirty="0"/>
              <a:t>: 1877-0509. </a:t>
            </a:r>
            <a:r>
              <a:rPr lang="en-US" sz="1000" dirty="0" err="1"/>
              <a:t>doi</a:t>
            </a:r>
            <a:r>
              <a:rPr lang="en-US" sz="1000" dirty="0"/>
              <a:t>: https : / / </a:t>
            </a:r>
            <a:r>
              <a:rPr lang="en-US" sz="1000" dirty="0" err="1"/>
              <a:t>doi</a:t>
            </a:r>
            <a:r>
              <a:rPr lang="en-US" sz="1000" dirty="0"/>
              <a:t> . org / 10 . 1016 / j . procs . 2021 . 01 . 099.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https://www.sciencedirect.com/science/article/pii/S1877050921001320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i="1" dirty="0">
                <a:effectLst/>
                <a:latin typeface="Helvetica" pitchFamily="2" charset="0"/>
              </a:rPr>
              <a:t>Jay Stanley. ”THE DAWN OF ROBOT SURVEILLANCE”. 2019. </a:t>
            </a:r>
            <a:r>
              <a:rPr lang="en-US" sz="1000" i="1" dirty="0" err="1">
                <a:effectLst/>
                <a:latin typeface="Helvetica" pitchFamily="2" charset="0"/>
              </a:rPr>
              <a:t>url</a:t>
            </a:r>
            <a:r>
              <a:rPr lang="en-US" sz="1000" i="1" dirty="0">
                <a:effectLst/>
                <a:latin typeface="Helvetica" pitchFamily="2" charset="0"/>
              </a:rPr>
              <a:t>: </a:t>
            </a:r>
            <a:r>
              <a:rPr lang="en-US" sz="1000" i="1" dirty="0">
                <a:effectLst/>
                <a:latin typeface="Helvetica" pitchFamily="2" charset="0"/>
                <a:hlinkClick r:id="rId3"/>
              </a:rPr>
              <a:t>https://www.aclu</a:t>
            </a:r>
            <a:r>
              <a:rPr lang="en-US" sz="1000" i="1" dirty="0">
                <a:effectLst/>
                <a:latin typeface="Helvetica" pitchFamily="2" charset="0"/>
              </a:rPr>
              <a:t>.</a:t>
            </a:r>
            <a:r>
              <a:rPr lang="en-US" sz="1000" dirty="0">
                <a:latin typeface="Helvetica" pitchFamily="2" charset="0"/>
              </a:rPr>
              <a:t> </a:t>
            </a:r>
            <a:r>
              <a:rPr lang="en-US" sz="1000" i="1" dirty="0">
                <a:effectLst/>
                <a:latin typeface="Helvetica" pitchFamily="2" charset="0"/>
              </a:rPr>
              <a:t>org/report/dawn-robot-surveillance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 err="1"/>
              <a:t>Sajani</a:t>
            </a:r>
            <a:r>
              <a:rPr lang="en-US" sz="1000" dirty="0"/>
              <a:t> Ranasinghe et al. “An Artificial Intelligence Framework for the Detection of Emotion Transitions in Telehealth Services”. In: July 2022, pp. 1–5. </a:t>
            </a:r>
            <a:r>
              <a:rPr lang="en-US" sz="1000" dirty="0" err="1"/>
              <a:t>doi</a:t>
            </a:r>
            <a:r>
              <a:rPr lang="en-US" sz="1000" dirty="0"/>
              <a:t>: 10.1109/HSI55341.2022.9869503.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Laura </a:t>
            </a:r>
            <a:r>
              <a:rPr lang="en-US" sz="1000" dirty="0" err="1"/>
              <a:t>Mascarell</a:t>
            </a:r>
            <a:r>
              <a:rPr lang="en-US" sz="1000" dirty="0"/>
              <a:t> et al. “Stance Detection in German News Articles”. In: Proceedings of the Fourth Workshop on Fact Extraction and </a:t>
            </a:r>
            <a:r>
              <a:rPr lang="en-US" sz="1000" dirty="0" err="1"/>
              <a:t>VERification</a:t>
            </a:r>
            <a:r>
              <a:rPr lang="en-US" sz="1000" dirty="0"/>
              <a:t> (FEVER). Dominican Republic: Association for Computational Linguistics, Nov. 2021, pp. 66–77. </a:t>
            </a:r>
            <a:r>
              <a:rPr lang="en-US" sz="1000" dirty="0" err="1"/>
              <a:t>doi</a:t>
            </a:r>
            <a:r>
              <a:rPr lang="en-US" sz="1000" dirty="0"/>
              <a:t>: 10.18653/v1/2021.fever-1.8.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4"/>
              </a:rPr>
              <a:t>https://aclanthology.org/2021.fever-1.8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Valentina </a:t>
            </a:r>
            <a:r>
              <a:rPr lang="en-US" sz="1000" dirty="0" err="1"/>
              <a:t>Colonnello</a:t>
            </a:r>
            <a:r>
              <a:rPr lang="en-US" sz="1000" dirty="0"/>
              <a:t>, Katia </a:t>
            </a:r>
            <a:r>
              <a:rPr lang="en-US" sz="1000" dirty="0" err="1"/>
              <a:t>Mattarozzi</a:t>
            </a:r>
            <a:r>
              <a:rPr lang="en-US" sz="1000" dirty="0"/>
              <a:t>, and Paolo M Russo. “Emotion recognition in medical students: effects of facial appearance and care schema activation”. In: Medical Education 53.2 (2019), pp. 195–205. </a:t>
            </a:r>
            <a:r>
              <a:rPr lang="en-US" sz="1000" dirty="0" err="1"/>
              <a:t>doi</a:t>
            </a:r>
            <a:r>
              <a:rPr lang="en-US" sz="1000" dirty="0"/>
              <a:t>: https://</a:t>
            </a:r>
            <a:r>
              <a:rPr lang="en-US" sz="1000" dirty="0" err="1"/>
              <a:t>doi.org</a:t>
            </a:r>
            <a:r>
              <a:rPr lang="en-US" sz="1000" dirty="0"/>
              <a:t>/10.1111/medu.13760. </a:t>
            </a:r>
            <a:r>
              <a:rPr lang="en-US" sz="1000" dirty="0" err="1"/>
              <a:t>eprint</a:t>
            </a:r>
            <a:r>
              <a:rPr lang="en-US" sz="1000" dirty="0"/>
              <a:t>: https:// </a:t>
            </a:r>
            <a:r>
              <a:rPr lang="en-US" sz="1000" dirty="0" err="1"/>
              <a:t>onlinelibrary.wiley.com</a:t>
            </a:r>
            <a:r>
              <a:rPr lang="en-US" sz="1000" dirty="0"/>
              <a:t>/</a:t>
            </a:r>
            <a:r>
              <a:rPr lang="en-US" sz="1000" dirty="0" err="1"/>
              <a:t>doi</a:t>
            </a:r>
            <a:r>
              <a:rPr lang="en-US" sz="1000" dirty="0"/>
              <a:t>/pdf/10.1111/medu.13760.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https://onlinelibrary.wiley.com/doi/abs/10.1111/medu.13760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Shalini Kapoor and </a:t>
            </a:r>
            <a:r>
              <a:rPr lang="en-US" sz="1000" dirty="0" err="1"/>
              <a:t>Tarun</a:t>
            </a:r>
            <a:r>
              <a:rPr lang="en-US" sz="1000" dirty="0"/>
              <a:t> Kumar. “Detecting emotion change instant in speech signal using spectral patterns in pitch coherent single frequency filtering spectrogram”. In: Expert Systems with Applications 232 (2023), p. 120882. </a:t>
            </a:r>
            <a:r>
              <a:rPr lang="en-US" sz="1000" dirty="0" err="1"/>
              <a:t>issn</a:t>
            </a:r>
            <a:r>
              <a:rPr lang="en-US" sz="1000" dirty="0"/>
              <a:t>: 0957-4174. </a:t>
            </a:r>
            <a:r>
              <a:rPr lang="en-US" sz="1000" dirty="0" err="1"/>
              <a:t>doi</a:t>
            </a:r>
            <a:r>
              <a:rPr lang="en-US" sz="1000" dirty="0"/>
              <a:t>: </a:t>
            </a:r>
            <a:r>
              <a:rPr lang="en-US" sz="1000" dirty="0">
                <a:hlinkClick r:id="rId6"/>
              </a:rPr>
              <a:t>https://doi.org/10.1016/j.eswa.2023.120882</a:t>
            </a:r>
            <a:r>
              <a:rPr lang="en-US" sz="1000" dirty="0"/>
              <a:t>. 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7"/>
              </a:rPr>
              <a:t>https://www.sciencedirect.com/science/article/pii/S0957417423013842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Sheetal </a:t>
            </a:r>
            <a:r>
              <a:rPr lang="en-US" sz="1000" dirty="0" err="1"/>
              <a:t>Kusal</a:t>
            </a:r>
            <a:r>
              <a:rPr lang="en-US" sz="1000" dirty="0"/>
              <a:t> et al. “AI Based Emotion Detection for Textual Big Data: Techniques and Contribution”. In: Big Data and Cognitive Computing 5.3 (2021). </a:t>
            </a:r>
            <a:r>
              <a:rPr lang="en-US" sz="1000" dirty="0" err="1"/>
              <a:t>issn</a:t>
            </a:r>
            <a:r>
              <a:rPr lang="en-US" sz="1000" dirty="0"/>
              <a:t>: 2504-2289. </a:t>
            </a:r>
            <a:r>
              <a:rPr lang="en-US" sz="1000" dirty="0" err="1"/>
              <a:t>doi</a:t>
            </a:r>
            <a:r>
              <a:rPr lang="en-US" sz="1000" dirty="0"/>
              <a:t>: 10.3390/bdcc5030043 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8"/>
              </a:rPr>
              <a:t>https://www.mdpi.com/2504-2289/5/3/43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Kaggle.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9"/>
              </a:rPr>
              <a:t>https://www.kaggle.com/datasets/pashupatigupta/emotion-detection-from-text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Victor </a:t>
            </a:r>
            <a:r>
              <a:rPr lang="en-US" sz="1000" dirty="0" err="1"/>
              <a:t>Sanh</a:t>
            </a:r>
            <a:r>
              <a:rPr lang="en-US" sz="1000" dirty="0"/>
              <a:t> et al. “</a:t>
            </a:r>
            <a:r>
              <a:rPr lang="en-US" sz="1000" dirty="0" err="1"/>
              <a:t>DistilBERT</a:t>
            </a:r>
            <a:r>
              <a:rPr lang="en-US" sz="1000" dirty="0"/>
              <a:t>, a distilled version of BERT: smaller, faster, cheaper and lighter”. In: </a:t>
            </a:r>
            <a:r>
              <a:rPr lang="en-US" sz="1000" dirty="0" err="1"/>
              <a:t>ArXiv</a:t>
            </a:r>
            <a:r>
              <a:rPr lang="en-US" sz="1000" dirty="0"/>
              <a:t> abs/1910.01108 (2019).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Xue</a:t>
            </a:r>
            <a:r>
              <a:rPr lang="en-US" sz="1000" dirty="0"/>
              <a:t> Ying. “An Overview of Overfitting and its Solutions”. In: Journal of Physics: Conference Series 1168 (Feb. 2019), p. 022022. </a:t>
            </a:r>
            <a:r>
              <a:rPr lang="en-US" sz="1000" dirty="0" err="1"/>
              <a:t>doi</a:t>
            </a:r>
            <a:r>
              <a:rPr lang="en-US" sz="1000" dirty="0"/>
              <a:t>: 10.1088/1742-6596/1168/2/022022.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35831"/>
            <a:ext cx="8873450" cy="5350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Research on Emotion Detection (ED) in Text with an emphasis improving Prediction Rates</a:t>
            </a:r>
          </a:p>
          <a:p>
            <a:r>
              <a:rPr lang="en-US" dirty="0"/>
              <a:t>Specifically by extending Data through </a:t>
            </a:r>
            <a:r>
              <a:rPr lang="en-US" u="sng" dirty="0"/>
              <a:t>Translation to Different Languages</a:t>
            </a:r>
          </a:p>
          <a:p>
            <a:r>
              <a:rPr lang="en-US" dirty="0"/>
              <a:t>Training Multiple ML Models on Original &amp; Extended Data to </a:t>
            </a:r>
            <a:r>
              <a:rPr lang="en-US" u="sng" dirty="0"/>
              <a:t>Compare Prediction Rates</a:t>
            </a:r>
          </a:p>
          <a:p>
            <a:r>
              <a:rPr lang="en-US" dirty="0"/>
              <a:t>and Finally in Real-Time Translate Text to process in Parallel for further expansion</a:t>
            </a:r>
          </a:p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Significance of Emotion Detection</a:t>
            </a:r>
          </a:p>
          <a:p>
            <a:r>
              <a:rPr lang="en-US" dirty="0"/>
              <a:t>Challenges, Motivation and Scope of Research</a:t>
            </a:r>
          </a:p>
          <a:p>
            <a:r>
              <a:rPr lang="en-US" dirty="0"/>
              <a:t>Methodology – Including Code Review and Demonstration!</a:t>
            </a:r>
          </a:p>
          <a:p>
            <a:r>
              <a:rPr lang="en-US" dirty="0"/>
              <a:t>and finally Analysis of Results, Conclusion, and 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020703" cy="502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accurately identifying and understanding emotions from text data, ML applications can assist in improving:</a:t>
            </a:r>
          </a:p>
          <a:p>
            <a:r>
              <a:rPr lang="en-US" dirty="0"/>
              <a:t>User Experiences (chat-bots),</a:t>
            </a:r>
          </a:p>
          <a:p>
            <a:r>
              <a:rPr lang="en-US" dirty="0"/>
              <a:t>Decision-Making Processes</a:t>
            </a:r>
          </a:p>
          <a:p>
            <a:r>
              <a:rPr lang="en-US" dirty="0"/>
              <a:t>and Overall human-machine interactions in a positive manner[4, 5], with most of these interactions being processed in real-time.</a:t>
            </a:r>
          </a:p>
          <a:p>
            <a:pPr marL="0" indent="0">
              <a:buNone/>
            </a:pPr>
            <a:r>
              <a:rPr lang="en-US" dirty="0"/>
              <a:t>ED is still a growing field in Text, Video, and Image reading. The market for ED software and services is estimated to reach </a:t>
            </a:r>
            <a:r>
              <a:rPr lang="en-US" b="1" dirty="0"/>
              <a:t>$3.8billion</a:t>
            </a:r>
            <a:r>
              <a:rPr lang="en-US" dirty="0"/>
              <a:t>[2] by </a:t>
            </a:r>
            <a:r>
              <a:rPr lang="en-US" b="1" dirty="0"/>
              <a:t>2025.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Emotions can vary depending on the framework or model being considered.</a:t>
            </a:r>
          </a:p>
          <a:p>
            <a:pPr marL="0" indent="0">
              <a:buNone/>
            </a:pPr>
            <a:r>
              <a:rPr lang="en-US" dirty="0"/>
              <a:t>One well-known model is the Plutchik’s Wheel of Emotions, which proposes eight (8) primary emotions.</a:t>
            </a:r>
          </a:p>
          <a:p>
            <a:pPr lvl="1"/>
            <a:r>
              <a:rPr lang="en-US" dirty="0"/>
              <a:t>Joy / Happiness</a:t>
            </a:r>
          </a:p>
          <a:p>
            <a:pPr lvl="1"/>
            <a:r>
              <a:rPr lang="en-US" dirty="0"/>
              <a:t>Sadness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Worry / Fear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Disgust / Hate</a:t>
            </a:r>
          </a:p>
          <a:p>
            <a:pPr lvl="1"/>
            <a:r>
              <a:rPr lang="en-US" dirty="0"/>
              <a:t>Trust / Love</a:t>
            </a:r>
          </a:p>
          <a:p>
            <a:pPr lvl="1"/>
            <a:r>
              <a:rPr lang="en-US" dirty="0"/>
              <a:t>Enthusiasm</a:t>
            </a:r>
          </a:p>
        </p:txBody>
      </p:sp>
      <p:pic>
        <p:nvPicPr>
          <p:cNvPr id="6" name="Picture 5" descr="A colorful circle with different colored squares&#10;&#10;Description automatically generated">
            <a:extLst>
              <a:ext uri="{FF2B5EF4-FFF2-40B4-BE49-F238E27FC236}">
                <a16:creationId xmlns:a16="http://schemas.microsoft.com/office/drawing/2014/main" id="{3CFE87B8-E76B-7C8C-DEEF-8767575F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75" y="2650331"/>
            <a:ext cx="3157538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Challenges:</a:t>
            </a:r>
            <a:br>
              <a:rPr lang="en-US" dirty="0"/>
            </a:br>
            <a:r>
              <a:rPr lang="en-US" dirty="0"/>
              <a:t>Data Scarcity &amp; Language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8579835" cy="4595586"/>
          </a:xfrm>
        </p:spPr>
        <p:txBody>
          <a:bodyPr>
            <a:normAutofit/>
          </a:bodyPr>
          <a:lstStyle/>
          <a:p>
            <a:r>
              <a:rPr lang="en-US" dirty="0"/>
              <a:t>Emotion detection data requires primarily supervised learning data! Meaning human curated and labeled data.</a:t>
            </a:r>
          </a:p>
          <a:p>
            <a:r>
              <a:rPr lang="en-US" dirty="0"/>
              <a:t>Unlike Sentiment Analysis (SA) the availability of large datasets for training purposes of ML models is much smaller[3].</a:t>
            </a:r>
          </a:p>
          <a:p>
            <a:r>
              <a:rPr lang="en-US" dirty="0"/>
              <a:t>Many datasets that are available are in many different languages</a:t>
            </a:r>
          </a:p>
          <a:p>
            <a:r>
              <a:rPr lang="en-US" dirty="0"/>
              <a:t>Emotions in text are contextual in nature; meaning they conform in many cases based on the type and language and culture using them.</a:t>
            </a:r>
          </a:p>
        </p:txBody>
      </p:sp>
    </p:spTree>
    <p:extLst>
      <p:ext uri="{BB962C8B-B14F-4D97-AF65-F5344CB8AC3E}">
        <p14:creationId xmlns:p14="http://schemas.microsoft.com/office/powerpoint/2010/main" val="3301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Research and Evaluation of Dataset Extending for ML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61535"/>
            <a:ext cx="9138804" cy="4324965"/>
          </a:xfrm>
        </p:spPr>
        <p:txBody>
          <a:bodyPr>
            <a:normAutofit/>
          </a:bodyPr>
          <a:lstStyle/>
          <a:p>
            <a:r>
              <a:rPr lang="en-US" dirty="0"/>
              <a:t>ED is still a growing field in Text, Video, and Image reading. The market for ED software and services is estimated to reach $3.8billion[2] by 2025.</a:t>
            </a:r>
          </a:p>
          <a:p>
            <a:r>
              <a:rPr lang="en-US" dirty="0"/>
              <a:t>ED spans most all domains such like psychology, business, and education. </a:t>
            </a:r>
          </a:p>
          <a:p>
            <a:r>
              <a:rPr lang="en-US" dirty="0"/>
              <a:t>By use of ML models the analysis of human emotions at scale provides valuable insights into individual and collective emotional states both in real-time but also for measuring sentiments from the past versus the current time.</a:t>
            </a:r>
          </a:p>
          <a:p>
            <a:r>
              <a:rPr lang="en-US" dirty="0"/>
              <a:t>A recent paper[1] states that ”</a:t>
            </a:r>
            <a:r>
              <a:rPr lang="en-US" b="1" i="1" dirty="0"/>
              <a:t>Emotions hold a paramount role in the conversation, as it expresses context to the conversation</a:t>
            </a:r>
            <a:r>
              <a:rPr lang="en-US" b="1" dirty="0"/>
              <a:t>.</a:t>
            </a:r>
            <a:r>
              <a:rPr lang="en-US" dirty="0"/>
              <a:t>”, this means that emotions are a part of a conversation and with that are needed to ensure valid analysis of a conversation.</a:t>
            </a:r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Scope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14413"/>
            <a:ext cx="9876283" cy="5272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research project’s objectives were three-fold: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first is to translate English data (feature &amp; label) to German in order to extend the original German dataset for ML training purposes. With this will the added text lead to better predictions?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Similarly, can by translating German data to English and extending an original English dataset increase the predictability of English ML model?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Lastly shifting the focus to real-time translation and its impact on prediction. Can by translating in real-time an input to multiple languages improve the predictability based on the combined output of two models.</a:t>
            </a:r>
          </a:p>
          <a:p>
            <a:pPr marL="0" indent="0">
              <a:buNone/>
            </a:pPr>
            <a:r>
              <a:rPr lang="en-US" dirty="0"/>
              <a:t>In summary, this research project </a:t>
            </a:r>
            <a:r>
              <a:rPr lang="en-US" b="1" u="sng" dirty="0"/>
              <a:t>investigated innovative ways</a:t>
            </a:r>
            <a:r>
              <a:rPr lang="en-US" dirty="0"/>
              <a:t> to enhance the predictability of Emotion Detection models in English and German.</a:t>
            </a:r>
          </a:p>
          <a:p>
            <a:pPr marL="0" indent="0">
              <a:buNone/>
            </a:pPr>
            <a:r>
              <a:rPr lang="en-US" dirty="0"/>
              <a:t>With these three (3) objectives from above the scope was to </a:t>
            </a:r>
            <a:r>
              <a:rPr lang="en-US" b="1" u="sng" dirty="0"/>
              <a:t>P</a:t>
            </a:r>
            <a:r>
              <a:rPr lang="en-US" u="sng" dirty="0"/>
              <a:t>rocure, </a:t>
            </a:r>
            <a:r>
              <a:rPr lang="en-US" b="1" u="sng" dirty="0"/>
              <a:t>T</a:t>
            </a:r>
            <a:r>
              <a:rPr lang="en-US" u="sng" dirty="0"/>
              <a:t>ranslate, </a:t>
            </a:r>
            <a:r>
              <a:rPr lang="en-US" b="1" u="sng" dirty="0"/>
              <a:t>T</a:t>
            </a:r>
            <a:r>
              <a:rPr lang="en-US" u="sng" dirty="0"/>
              <a:t>rain, and </a:t>
            </a:r>
            <a:r>
              <a:rPr lang="en-US" b="1" u="sng" dirty="0"/>
              <a:t>E</a:t>
            </a:r>
            <a:r>
              <a:rPr lang="en-US" u="sng" dirty="0"/>
              <a:t>valuate</a:t>
            </a:r>
            <a:r>
              <a:rPr lang="en-US" dirty="0"/>
              <a:t> benefits of extending datasets by translation to improve emotion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978694"/>
            <a:ext cx="9922764" cy="5307806"/>
          </a:xfrm>
        </p:spPr>
        <p:txBody>
          <a:bodyPr>
            <a:normAutofit/>
          </a:bodyPr>
          <a:lstStyle/>
          <a:p>
            <a:r>
              <a:rPr lang="en-US" dirty="0"/>
              <a:t>Our research considered publications only past 2015, thereby providing an up-to-date perspective on ED analysis.</a:t>
            </a:r>
          </a:p>
          <a:p>
            <a:pPr marL="0" indent="0" algn="ctr">
              <a:buNone/>
            </a:pPr>
            <a:r>
              <a:rPr lang="en-US" sz="2400" b="1" i="1" dirty="0"/>
              <a:t>”Emotions hold a paramount role in the conversation,</a:t>
            </a:r>
            <a:br>
              <a:rPr lang="en-US" sz="2400" b="1" i="1" dirty="0"/>
            </a:br>
            <a:r>
              <a:rPr lang="en-US" sz="2400" b="1" i="1" dirty="0"/>
              <a:t>as it expresses context to the conversation.” </a:t>
            </a:r>
            <a:r>
              <a:rPr lang="en-US" sz="2400" b="1" dirty="0"/>
              <a:t>[1]</a:t>
            </a:r>
          </a:p>
          <a:p>
            <a:r>
              <a:rPr lang="en-US" dirty="0"/>
              <a:t>This means that emotions are a part of a conversation and with that are needed to ensure valid analysis of a conversation</a:t>
            </a:r>
          </a:p>
          <a:p>
            <a:r>
              <a:rPr lang="en-US" dirty="0"/>
              <a:t>Emotions can differ across </a:t>
            </a:r>
            <a:r>
              <a:rPr lang="en-US" b="1" dirty="0"/>
              <a:t>A</a:t>
            </a:r>
            <a:r>
              <a:rPr lang="en-US" dirty="0"/>
              <a:t>ge groups, </a:t>
            </a:r>
            <a:r>
              <a:rPr lang="en-US" b="1" dirty="0"/>
              <a:t>G</a:t>
            </a:r>
            <a:r>
              <a:rPr lang="en-US" dirty="0"/>
              <a:t>enders, </a:t>
            </a:r>
            <a:r>
              <a:rPr lang="en-US" b="1" dirty="0"/>
              <a:t>C</a:t>
            </a:r>
            <a:r>
              <a:rPr lang="en-US" dirty="0"/>
              <a:t>ultures, and </a:t>
            </a:r>
            <a:r>
              <a:rPr lang="en-US" b="1" dirty="0"/>
              <a:t>L</a:t>
            </a:r>
            <a:r>
              <a:rPr lang="en-US" dirty="0"/>
              <a:t>anguages[6], which again support our approach of using 2015 and beyond data</a:t>
            </a:r>
          </a:p>
          <a:p>
            <a:r>
              <a:rPr lang="en-US" dirty="0"/>
              <a:t>Fragmentation caused by different languages further exacerbates the issue of ED, as it reduces the size and diversity of data available for training, resulting in limited cross-lingual generalization and potentially biased models.[7]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4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682840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2BB7D-03E2-51DF-77E4-829B4BAC7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585" y="3429000"/>
            <a:ext cx="2324234" cy="20398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574A7723-23BE-7337-DBA8-44F11C0E5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275" y="2943899"/>
            <a:ext cx="2651483" cy="97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47BD424-75FE-605B-EF3D-2F23C3AB2F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275" y="4595444"/>
            <a:ext cx="4869388" cy="1535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CE489D0-5316-5D7E-9D46-7238F01D6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1807" y="880171"/>
            <a:ext cx="3033012" cy="1638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3095</Words>
  <Application>Microsoft Macintosh PowerPoint</Application>
  <PresentationFormat>Widescreen</PresentationFormat>
  <Paragraphs>259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Menlo</vt:lpstr>
      <vt:lpstr>Neue Haas Grotesk Text Pro</vt:lpstr>
      <vt:lpstr>BjornVTI</vt:lpstr>
      <vt:lpstr>PowerPoint Presentation</vt:lpstr>
      <vt:lpstr>Welcome</vt:lpstr>
      <vt:lpstr>Introduction &amp; Agenda</vt:lpstr>
      <vt:lpstr>Significance of Emotion Detection</vt:lpstr>
      <vt:lpstr>Challenges: Data Scarcity &amp; Language Fragmentation</vt:lpstr>
      <vt:lpstr>Motivation for Research and Evaluation of Dataset Extending for ML Prediction</vt:lpstr>
      <vt:lpstr>Objectives &amp; Scope of Research</vt:lpstr>
      <vt:lpstr>Literature Review</vt:lpstr>
      <vt:lpstr>Methodology</vt:lpstr>
      <vt:lpstr>Methodology Data Procurement</vt:lpstr>
      <vt:lpstr>Methodology Parsing, Cleanup, &amp; Emotion Linkage</vt:lpstr>
      <vt:lpstr>Methodology Translation Application</vt:lpstr>
      <vt:lpstr>Methodology Dataset Extension</vt:lpstr>
      <vt:lpstr>Methodology ML Training &amp; Testing with PySpark Multi-Class Classification</vt:lpstr>
      <vt:lpstr>Methodology ML Training &amp; Testing with PySpark Pipeline: 1</vt:lpstr>
      <vt:lpstr>Methodology ML Training &amp; Testing with PySpark Pipeline: 2, 3, &amp; 4</vt:lpstr>
      <vt:lpstr>Methodology ML Training &amp; Testing with PySpark Pipeline: 5, 6, &amp; 7</vt:lpstr>
      <vt:lpstr>Methodology Creating an API for Real-Time Testing</vt:lpstr>
      <vt:lpstr>Demo &amp; Code Review</vt:lpstr>
      <vt:lpstr>Results &amp; Analysis</vt:lpstr>
      <vt:lpstr>Results &amp; Analysis Prediction Results of Original &amp; Extended Datasets</vt:lpstr>
      <vt:lpstr>Results &amp; Analysis Analysis of Original Dataset</vt:lpstr>
      <vt:lpstr>Results &amp; Analysis Real-Time API Translation and Prediction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65</cp:revision>
  <dcterms:created xsi:type="dcterms:W3CDTF">2023-03-20T19:50:30Z</dcterms:created>
  <dcterms:modified xsi:type="dcterms:W3CDTF">2023-08-22T18:35:02Z</dcterms:modified>
</cp:coreProperties>
</file>