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71" r:id="rId6"/>
    <p:sldId id="259" r:id="rId7"/>
    <p:sldId id="260" r:id="rId8"/>
    <p:sldId id="261" r:id="rId9"/>
    <p:sldId id="264" r:id="rId10"/>
    <p:sldId id="268" r:id="rId11"/>
    <p:sldId id="269" r:id="rId12"/>
    <p:sldId id="262" r:id="rId13"/>
    <p:sldId id="263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EB3B-2DD4-1F75-97E7-FE788C8655A9}" v="2" dt="2023-11-06T14:38:20.376"/>
    <p1510:client id="{1B1E42DF-8933-4D9E-B2E3-FFB8BEBBAF4B}" v="5" dt="2023-11-01T13:47:41.129"/>
    <p1510:client id="{26DA5B3D-9DC4-7FEF-9216-C11088A058EF}" v="21" dt="2023-11-04T15:47:48.360"/>
    <p1510:client id="{47F23F18-D1B5-C693-283E-CDDE08A56F65}" v="645" dt="2023-11-04T16:24:00.060"/>
    <p1510:client id="{6F3E18C2-EF58-B4E9-304D-975CE5801E95}" v="106" dt="2023-11-01T15:11:13.985"/>
    <p1510:client id="{8A0F6F24-D95E-F26D-9541-7F70DD8DA187}" v="1273" dt="2023-11-04T16:29:04.286"/>
    <p1510:client id="{99089066-898B-EF6F-F394-37D4311EB496}" v="3" dt="2023-11-03T14:05:57.110"/>
    <p1510:client id="{A6884B1D-6169-A8D7-AC8B-8EBD10591FB8}" v="263" dt="2023-11-04T15:41:35.732"/>
    <p1510:client id="{B97239BD-6F09-1474-A22A-1685CEA07479}" v="470" dt="2023-11-04T16:29:37.838"/>
    <p1510:client id="{CA61F9E6-2243-C7CA-51F4-DCD33F42F0FA}" v="207" dt="2023-11-06T14:39:13.819"/>
    <p1510:client id="{CBB8A695-9223-5357-8CCC-2A56C9B4468F}" v="1166" dt="2023-11-04T15:52:02.281"/>
    <p1510:client id="{D838BBFF-F986-9F37-D574-E443F7298AFD}" v="372" dt="2023-11-04T16:14:2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2797" y="3577456"/>
            <a:ext cx="6895725" cy="1687814"/>
          </a:xfrm>
        </p:spPr>
        <p:txBody>
          <a:bodyPr anchor="b">
            <a:normAutofit/>
          </a:bodyPr>
          <a:lstStyle/>
          <a:p>
            <a:r>
              <a:rPr lang="en-US" sz="3600" b="1">
                <a:latin typeface="Arial"/>
                <a:ea typeface="Calibri Light"/>
                <a:cs typeface="Arial"/>
              </a:rPr>
              <a:t>Airport Valet Car Locator</a:t>
            </a:r>
            <a:br>
              <a:rPr lang="en-US" sz="3600" b="1">
                <a:latin typeface="Arial"/>
                <a:ea typeface="Calibri Light"/>
                <a:cs typeface="Arial"/>
              </a:rPr>
            </a:br>
            <a:r>
              <a:rPr lang="en-US" sz="3600" b="1">
                <a:latin typeface="Arial"/>
                <a:ea typeface="Calibri Light"/>
                <a:cs typeface="Arial"/>
              </a:rPr>
              <a:t>Mobile App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2583" y="5660607"/>
            <a:ext cx="6850674" cy="1193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Arial"/>
                <a:cs typeface="Arial"/>
              </a:rPr>
              <a:t>J</a:t>
            </a:r>
            <a:r>
              <a:rPr lang="en-US" sz="1800" b="1">
                <a:latin typeface="Arial"/>
                <a:cs typeface="Arial"/>
              </a:rPr>
              <a:t>ordan Treutel, Richard Hoehn, Ian Hurd, Patrick Burnett</a:t>
            </a:r>
            <a:endParaRPr lang="en-US" sz="1800">
              <a:latin typeface="Arial"/>
              <a:cs typeface="Arial"/>
            </a:endParaRPr>
          </a:p>
          <a:p>
            <a:r>
              <a:rPr lang="en-US" sz="1800" b="1">
                <a:latin typeface="Arial"/>
                <a:cs typeface="Arial"/>
              </a:rPr>
              <a:t>November 6th, 2023</a:t>
            </a:r>
          </a:p>
          <a:p>
            <a:endParaRPr lang="en-US" b="1">
              <a:latin typeface="Arial"/>
              <a:cs typeface="Arial"/>
            </a:endParaRPr>
          </a:p>
          <a:p>
            <a:endParaRPr lang="en-US" b="1">
              <a:latin typeface="Arial"/>
              <a:cs typeface="Arial"/>
            </a:endParaRPr>
          </a:p>
        </p:txBody>
      </p:sp>
      <p:pic>
        <p:nvPicPr>
          <p:cNvPr id="4" name="Picture 3" descr="A blue logo with white text&#10;&#10;Description automatically generated">
            <a:extLst>
              <a:ext uri="{FF2B5EF4-FFF2-40B4-BE49-F238E27FC236}">
                <a16:creationId xmlns:a16="http://schemas.microsoft.com/office/drawing/2014/main" id="{6FCB0BD9-D9D4-EE50-8365-AFF29964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5" y="484346"/>
            <a:ext cx="4727594" cy="27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D3FD-96B5-1C38-4A21-5A8C34C5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1000006"/>
          </a:xfrm>
        </p:spPr>
        <p:txBody>
          <a:bodyPr/>
          <a:lstStyle/>
          <a:p>
            <a:r>
              <a:rPr lang="en-US"/>
              <a:t>Sequence Diagram – Auth &amp; Ticket</a:t>
            </a:r>
          </a:p>
        </p:txBody>
      </p:sp>
      <p:pic>
        <p:nvPicPr>
          <p:cNvPr id="4" name="Picture 3" descr="A diagram of a person&amp;#39;s process&#10;&#10;Description automatically generated">
            <a:extLst>
              <a:ext uri="{FF2B5EF4-FFF2-40B4-BE49-F238E27FC236}">
                <a16:creationId xmlns:a16="http://schemas.microsoft.com/office/drawing/2014/main" id="{1DF00D47-D83D-1C13-0B97-540EBAA3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88" y="1009415"/>
            <a:ext cx="4252350" cy="4114800"/>
          </a:xfrm>
          <a:prstGeom prst="rect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5" name="Picture 4" descr="A diagram of a ticket&#10;&#10;Description automatically generated">
            <a:extLst>
              <a:ext uri="{FF2B5EF4-FFF2-40B4-BE49-F238E27FC236}">
                <a16:creationId xmlns:a16="http://schemas.microsoft.com/office/drawing/2014/main" id="{B29593AB-D492-54ED-2B0A-5886669B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6038"/>
            <a:ext cx="6096000" cy="3461997"/>
          </a:xfrm>
          <a:prstGeom prst="rect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ED9E9-1F49-AB32-5891-B361B439713A}"/>
              </a:ext>
            </a:extLst>
          </p:cNvPr>
          <p:cNvSpPr txBox="1"/>
          <p:nvPr/>
        </p:nvSpPr>
        <p:spPr>
          <a:xfrm>
            <a:off x="10932060" y="0"/>
            <a:ext cx="125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IH &amp; RH</a:t>
            </a:r>
          </a:p>
        </p:txBody>
      </p:sp>
    </p:spTree>
    <p:extLst>
      <p:ext uri="{BB962C8B-B14F-4D97-AF65-F5344CB8AC3E}">
        <p14:creationId xmlns:p14="http://schemas.microsoft.com/office/powerpoint/2010/main" val="191566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5309-B474-588F-0B38-D1A70AE9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1018821"/>
          </a:xfrm>
        </p:spPr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B5F6-B260-C12E-3055-F54A5938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273" y="1011295"/>
            <a:ext cx="5051602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Valet Buddy Unit Test Strategy</a:t>
            </a:r>
            <a:r>
              <a:rPr lang="en-US"/>
              <a:t> </a:t>
            </a:r>
          </a:p>
          <a:p>
            <a:pPr>
              <a:buClr>
                <a:srgbClr val="1287C3"/>
              </a:buClr>
            </a:pPr>
            <a:r>
              <a:rPr lang="en-US"/>
              <a:t>Test Early &amp; Often</a:t>
            </a:r>
          </a:p>
          <a:p>
            <a:pPr>
              <a:buClr>
                <a:srgbClr val="1287C3"/>
              </a:buClr>
            </a:pPr>
            <a:r>
              <a:rPr lang="en-US"/>
              <a:t>Prioritize the Critical Path</a:t>
            </a:r>
          </a:p>
          <a:p>
            <a:pPr>
              <a:buClr>
                <a:srgbClr val="1287C3"/>
              </a:buClr>
            </a:pPr>
            <a:r>
              <a:rPr lang="en-US"/>
              <a:t>Implement Using Flutter's Test Package Runners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AF4D11-12F2-BD3B-98D0-52860BE4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63" y="924749"/>
            <a:ext cx="5477763" cy="593042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9AC207-CD41-B653-FD64-D9951B16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70" y="3651955"/>
            <a:ext cx="4778963" cy="2517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924AB-012C-CE82-DADD-794B07385BC2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313603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E843-2271-C223-067B-3BF7A5D8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1037636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OO Principles &amp; Modular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E8C0-93D8-4A50-DDF9-9171F9ED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124" y="1095962"/>
            <a:ext cx="9924639" cy="5758275"/>
          </a:xfrm>
        </p:spPr>
        <p:txBody>
          <a:bodyPr/>
          <a:lstStyle/>
          <a:p>
            <a:r>
              <a:rPr lang="en-US"/>
              <a:t>Code Reusability</a:t>
            </a:r>
          </a:p>
          <a:p>
            <a:pPr>
              <a:buClr>
                <a:srgbClr val="1287C3"/>
              </a:buClr>
            </a:pPr>
            <a:r>
              <a:rPr lang="en-US"/>
              <a:t>Maintainability (changing one part of code doesn't mess with unrelated functionality)</a:t>
            </a:r>
          </a:p>
          <a:p>
            <a:pPr lvl="1">
              <a:buClr>
                <a:srgbClr val="1287C3"/>
              </a:buClr>
            </a:pPr>
            <a:r>
              <a:rPr lang="en-US"/>
              <a:t>Config file for changing global values across the app (IP, port, host name, color themes, and other constants)</a:t>
            </a:r>
          </a:p>
          <a:p>
            <a:pPr>
              <a:buClr>
                <a:srgbClr val="1287C3"/>
              </a:buClr>
            </a:pPr>
            <a:r>
              <a:rPr lang="en-US"/>
              <a:t>Readability (organized and easy to compartmentalize in your head)</a:t>
            </a:r>
          </a:p>
          <a:p>
            <a:pPr lvl="1">
              <a:buClr>
                <a:srgbClr val="1287C3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CEB80-8411-1626-6195-9D81AC0B39D4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IH</a:t>
            </a:r>
          </a:p>
        </p:txBody>
      </p:sp>
    </p:spTree>
    <p:extLst>
      <p:ext uri="{BB962C8B-B14F-4D97-AF65-F5344CB8AC3E}">
        <p14:creationId xmlns:p14="http://schemas.microsoft.com/office/powerpoint/2010/main" val="281944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0670-26A6-D3E0-55E9-D88D16F8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403-7D15-0D00-047C-3CBB9034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7222"/>
            <a:ext cx="7823428" cy="4873978"/>
          </a:xfrm>
        </p:spPr>
        <p:txBody>
          <a:bodyPr>
            <a:normAutofit/>
          </a:bodyPr>
          <a:lstStyle/>
          <a:p>
            <a:r>
              <a:rPr lang="en-US"/>
              <a:t>Valet Buddy is a mobile app that helps valet drivers record parking of vehicles and eliminates need to maintain physical numbering of parking spaces by GPS location tagging.</a:t>
            </a:r>
          </a:p>
          <a:p>
            <a:pPr>
              <a:buClr>
                <a:srgbClr val="1287C3"/>
              </a:buClr>
            </a:pPr>
            <a:r>
              <a:rPr lang="en-US">
                <a:latin typeface="Corbel"/>
                <a:cs typeface="Arial"/>
              </a:rPr>
              <a:t>Client / Server Architecture</a:t>
            </a:r>
          </a:p>
          <a:p>
            <a:pPr lvl="1">
              <a:buClr>
                <a:srgbClr val="1287C3"/>
              </a:buClr>
            </a:pPr>
            <a:r>
              <a:rPr lang="en-US">
                <a:latin typeface="Corbel"/>
                <a:cs typeface="Arial"/>
              </a:rPr>
              <a:t>Server – Python Flask Server with </a:t>
            </a:r>
            <a:r>
              <a:rPr lang="en-US" err="1">
                <a:latin typeface="Corbel"/>
                <a:cs typeface="Arial"/>
              </a:rPr>
              <a:t>TinyDB</a:t>
            </a:r>
            <a:r>
              <a:rPr lang="en-US">
                <a:latin typeface="Corbel"/>
                <a:cs typeface="Arial"/>
              </a:rPr>
              <a:t> as the datastore</a:t>
            </a:r>
          </a:p>
          <a:p>
            <a:pPr lvl="1">
              <a:buClr>
                <a:srgbClr val="1287C3"/>
              </a:buClr>
            </a:pPr>
            <a:r>
              <a:rPr lang="en-US">
                <a:latin typeface="Corbel"/>
                <a:cs typeface="Arial"/>
              </a:rPr>
              <a:t>Client – Flutter - iOS &amp; Android Cross Platform Development</a:t>
            </a:r>
          </a:p>
          <a:p>
            <a:pPr>
              <a:buClr>
                <a:srgbClr val="1287C3"/>
              </a:buClr>
            </a:pPr>
            <a:r>
              <a:rPr lang="en-US"/>
              <a:t>Object-Oriented design (Python &amp; Flutter)</a:t>
            </a:r>
          </a:p>
          <a:p>
            <a:pPr>
              <a:buClr>
                <a:srgbClr val="1287C3"/>
              </a:buClr>
            </a:pPr>
            <a:r>
              <a:rPr lang="en-US"/>
              <a:t>Heavy use of Inheritance </a:t>
            </a:r>
            <a:r>
              <a:rPr lang="en-US" sz="1600"/>
              <a:t>(essence of cross platform development)</a:t>
            </a:r>
          </a:p>
          <a:p>
            <a:pPr>
              <a:buClr>
                <a:srgbClr val="1287C3"/>
              </a:buClr>
            </a:pPr>
            <a:r>
              <a:rPr lang="en-US"/>
              <a:t>Unit Testing via Flutter Test Package Runners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C7502B9-C990-501E-025D-7717CA38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770" y="917223"/>
            <a:ext cx="2512014" cy="501414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0ED03AA-58E2-0A87-3AC9-71705BF1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0" y="5933663"/>
            <a:ext cx="2043171" cy="59748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E50D9F4-13E3-E255-59E2-7CB6CDFA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39" y="5833297"/>
            <a:ext cx="2586685" cy="798219"/>
          </a:xfrm>
          <a:prstGeom prst="rect">
            <a:avLst/>
          </a:prstGeom>
        </p:spPr>
      </p:pic>
      <p:pic>
        <p:nvPicPr>
          <p:cNvPr id="11" name="Picture 10" descr="A black and white text&#10;&#10;Description automatically generated">
            <a:extLst>
              <a:ext uri="{FF2B5EF4-FFF2-40B4-BE49-F238E27FC236}">
                <a16:creationId xmlns:a16="http://schemas.microsoft.com/office/drawing/2014/main" id="{10BC7247-E04B-CF8F-A6A9-2C2D02902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507" y="5984111"/>
            <a:ext cx="2047875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D743A-DD91-A2C0-44A4-72BE9750B792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49571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4B5D-0CB1-6F39-67FD-B54D9E42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858895"/>
          </a:xfrm>
        </p:spPr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ABF-C2BB-4346-35AF-182FFC7E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5444"/>
            <a:ext cx="10705453" cy="5908793"/>
          </a:xfrm>
        </p:spPr>
        <p:txBody>
          <a:bodyPr>
            <a:normAutofit/>
          </a:bodyPr>
          <a:lstStyle/>
          <a:p>
            <a:r>
              <a:rPr lang="en-US"/>
              <a:t>Adding or modifying any project or feature can grow in complexity very quickly</a:t>
            </a:r>
          </a:p>
          <a:p>
            <a:pPr lvl="1">
              <a:buClr>
                <a:srgbClr val="1287C3"/>
              </a:buClr>
            </a:pPr>
            <a:r>
              <a:rPr lang="en-US"/>
              <a:t>Expl: Ticket Status + Problem Types etc...</a:t>
            </a:r>
          </a:p>
          <a:p>
            <a:pPr>
              <a:buClr>
                <a:srgbClr val="1287C3"/>
              </a:buClr>
            </a:pPr>
            <a:r>
              <a:rPr lang="en-US"/>
              <a:t>Design Architecture of choice = foundation for development</a:t>
            </a:r>
          </a:p>
          <a:p>
            <a:pPr>
              <a:buClr>
                <a:srgbClr val="1287C3"/>
              </a:buClr>
            </a:pPr>
            <a:r>
              <a:rPr lang="en-US"/>
              <a:t>Class Diagrams = transition from design to implementation</a:t>
            </a:r>
          </a:p>
          <a:p>
            <a:pPr lvl="1">
              <a:buClr>
                <a:srgbClr val="1287C3"/>
              </a:buClr>
            </a:pPr>
            <a:r>
              <a:rPr lang="en-US"/>
              <a:t>Lots of time spent on defining the methods</a:t>
            </a:r>
          </a:p>
          <a:p>
            <a:pPr>
              <a:buClr>
                <a:srgbClr val="1287C3"/>
              </a:buClr>
            </a:pPr>
            <a:r>
              <a:rPr lang="en-US"/>
              <a:t>Challenges:</a:t>
            </a:r>
          </a:p>
          <a:p>
            <a:pPr lvl="1">
              <a:buClr>
                <a:srgbClr val="1287C3"/>
              </a:buClr>
            </a:pPr>
            <a:r>
              <a:rPr lang="en-US"/>
              <a:t>Fitting Design Architecture to MVC </a:t>
            </a:r>
          </a:p>
          <a:p>
            <a:pPr lvl="2">
              <a:buClr>
                <a:srgbClr val="1287C3"/>
              </a:buClr>
            </a:pPr>
            <a:r>
              <a:rPr lang="en-US"/>
              <a:t>Do model and view directly communicate?</a:t>
            </a:r>
          </a:p>
          <a:p>
            <a:pPr lvl="2">
              <a:buClr>
                <a:srgbClr val="1287C3"/>
              </a:buClr>
            </a:pPr>
            <a:r>
              <a:rPr lang="en-US"/>
              <a:t>Valet drivers send requests directly to controller, not the view</a:t>
            </a:r>
          </a:p>
          <a:p>
            <a:pPr lvl="1">
              <a:buClr>
                <a:srgbClr val="1287C3"/>
              </a:buClr>
            </a:pPr>
            <a:r>
              <a:rPr lang="en-US"/>
              <a:t>Deciding relationships between classes</a:t>
            </a:r>
          </a:p>
          <a:p>
            <a:pPr lvl="1">
              <a:buClr>
                <a:srgbClr val="1287C3"/>
              </a:buClr>
            </a:pPr>
            <a:r>
              <a:rPr lang="en-US"/>
              <a:t>Mobile App vs. Server might require two different Architectures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24FBF-A0BC-FC00-FCA9-86840CB3CA40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JT</a:t>
            </a:r>
          </a:p>
        </p:txBody>
      </p:sp>
    </p:spTree>
    <p:extLst>
      <p:ext uri="{BB962C8B-B14F-4D97-AF65-F5344CB8AC3E}">
        <p14:creationId xmlns:p14="http://schemas.microsoft.com/office/powerpoint/2010/main" val="140832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2516-59BA-040B-46DC-72665394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30" y="2556164"/>
            <a:ext cx="10018713" cy="1752599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70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9AEB-A649-B322-3A69-11CC02C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100941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3CD0-7352-F263-51F0-94F9EB83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01888"/>
            <a:ext cx="10018713" cy="4789312"/>
          </a:xfrm>
        </p:spPr>
        <p:txBody>
          <a:bodyPr/>
          <a:lstStyle/>
          <a:p>
            <a:r>
              <a:rPr lang="en-US"/>
              <a:t>Mobile App for Valet Parking at Airports</a:t>
            </a:r>
          </a:p>
          <a:p>
            <a:pPr>
              <a:buClr>
                <a:srgbClr val="1287C3"/>
              </a:buClr>
            </a:pPr>
            <a:r>
              <a:rPr lang="en-US"/>
              <a:t>App is solely used by the Valets</a:t>
            </a:r>
          </a:p>
          <a:p>
            <a:pPr>
              <a:buClr>
                <a:srgbClr val="1287C3"/>
              </a:buClr>
            </a:pPr>
            <a:r>
              <a:rPr lang="en-US"/>
              <a:t>Business Case of App is Simple</a:t>
            </a:r>
          </a:p>
          <a:p>
            <a:pPr lvl="1">
              <a:buClr>
                <a:srgbClr val="1287C3"/>
              </a:buClr>
            </a:pPr>
            <a:r>
              <a:rPr lang="en-US"/>
              <a:t>GPS Location Tagging instead of parking field numbers</a:t>
            </a:r>
          </a:p>
          <a:p>
            <a:pPr lvl="1">
              <a:buClr>
                <a:srgbClr val="1287C3"/>
              </a:buClr>
            </a:pPr>
            <a:r>
              <a:rPr lang="en-US"/>
              <a:t>Scalable Parking Lots</a:t>
            </a:r>
          </a:p>
          <a:p>
            <a:pPr lvl="1">
              <a:buClr>
                <a:srgbClr val="1287C3"/>
              </a:buClr>
            </a:pPr>
            <a:r>
              <a:rPr lang="en-US"/>
              <a:t>No cost for painting numbers</a:t>
            </a:r>
          </a:p>
          <a:p>
            <a:pPr>
              <a:buClr>
                <a:srgbClr val="1287C3"/>
              </a:buClr>
            </a:pPr>
            <a:r>
              <a:rPr lang="en-US"/>
              <a:t>Client / Server Architecture</a:t>
            </a:r>
          </a:p>
          <a:p>
            <a:pPr lvl="1">
              <a:buClr>
                <a:srgbClr val="1287C3"/>
              </a:buClr>
            </a:pPr>
            <a:r>
              <a:rPr lang="en-US"/>
              <a:t>Server – Python Flask Server with </a:t>
            </a:r>
            <a:r>
              <a:rPr lang="en-US" err="1"/>
              <a:t>TinyDB</a:t>
            </a:r>
            <a:r>
              <a:rPr lang="en-US"/>
              <a:t> as the datastore</a:t>
            </a:r>
          </a:p>
          <a:p>
            <a:pPr lvl="1">
              <a:buClr>
                <a:srgbClr val="1287C3"/>
              </a:buClr>
            </a:pPr>
            <a:r>
              <a:rPr lang="en-US"/>
              <a:t>Client – Flutter - iOS &amp; Android Cross Platform Development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7B0360B-C3C3-0E1C-4C80-383B3D2C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733" y="1274704"/>
            <a:ext cx="2512014" cy="501414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CF9286C-ED27-4A3A-FF13-19706E95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0" y="5933663"/>
            <a:ext cx="2043171" cy="59748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F3E118A-2194-C356-6E79-0CDA39F85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39" y="5833297"/>
            <a:ext cx="2586685" cy="798219"/>
          </a:xfrm>
          <a:prstGeom prst="rect">
            <a:avLst/>
          </a:prstGeom>
        </p:spPr>
      </p:pic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49A621C7-46F8-A697-DAE5-329481EDA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507" y="5984111"/>
            <a:ext cx="20478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44BAF-EAD0-D268-A032-25EF1CBC0BD7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548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0540-E5B6-76E7-EA2D-B94B29BE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Requirements Gathering – Stakeholders/Users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204D-8A09-7C31-1905-23575F76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30ACEC">
                  <a:lumMod val="75000"/>
                </a:srgbClr>
              </a:buClr>
            </a:pPr>
            <a:r>
              <a:rPr lang="en-US"/>
              <a:t>Airport administration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Valets (drivers) - main users of the app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Airport travelers (car owners)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Owner of airport parking lot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Business and financial staff at Valet Buddy company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F1D03-49ED-C6AC-DC12-97180FB1C475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12619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3770-AD5D-E3DA-D3EC-744B2B01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1658525"/>
          </a:xfrm>
        </p:spPr>
        <p:txBody>
          <a:bodyPr/>
          <a:lstStyle/>
          <a:p>
            <a:r>
              <a:rPr lang="en-US"/>
              <a:t>Requirements Gathering</a:t>
            </a:r>
            <a:br>
              <a:rPr lang="en-US"/>
            </a:br>
            <a:r>
              <a:rPr lang="en-US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60C2-1956-1191-26F7-331CE79C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124" y="1547518"/>
            <a:ext cx="9924639" cy="5306719"/>
          </a:xfrm>
        </p:spPr>
        <p:txBody>
          <a:bodyPr>
            <a:normAutofit fontScale="92500"/>
          </a:bodyPr>
          <a:lstStyle/>
          <a:p>
            <a:r>
              <a:rPr lang="en-US"/>
              <a:t>Users can input the car's license plate number</a:t>
            </a:r>
          </a:p>
          <a:p>
            <a:pPr>
              <a:buClr>
                <a:srgbClr val="1287C3"/>
              </a:buClr>
            </a:pPr>
            <a:r>
              <a:rPr lang="en-US"/>
              <a:t>Users can upload a picture of their car to the app</a:t>
            </a:r>
          </a:p>
          <a:p>
            <a:pPr>
              <a:buClr>
                <a:srgbClr val="1287C3"/>
              </a:buClr>
            </a:pPr>
            <a:r>
              <a:rPr lang="en-US"/>
              <a:t>User can save GPS coordinates of a car's location</a:t>
            </a:r>
          </a:p>
          <a:p>
            <a:pPr>
              <a:buClr>
                <a:srgbClr val="1287C3"/>
              </a:buClr>
            </a:pPr>
            <a:r>
              <a:rPr lang="en-US"/>
              <a:t>Users can access a list of cars and select one to retrieve its coordinates</a:t>
            </a:r>
          </a:p>
          <a:p>
            <a:pPr>
              <a:buClr>
                <a:srgbClr val="1287C3"/>
              </a:buClr>
            </a:pPr>
            <a:r>
              <a:rPr lang="en-US"/>
              <a:t>Users can only see cars from their own airport, unless they are an airport administrator</a:t>
            </a:r>
          </a:p>
          <a:p>
            <a:pPr>
              <a:buClr>
                <a:srgbClr val="1287C3"/>
              </a:buClr>
            </a:pPr>
            <a:r>
              <a:rPr lang="en-US"/>
              <a:t>Valet drivers can report problems with cars, such as cars being damaged or stolen</a:t>
            </a:r>
          </a:p>
          <a:p>
            <a:pPr>
              <a:buClr>
                <a:srgbClr val="1287C3"/>
              </a:buClr>
            </a:pPr>
            <a:r>
              <a:rPr lang="en-US"/>
              <a:t>Each car is given a "ticket" which tracks all data about its drop-off and pick-up</a:t>
            </a:r>
          </a:p>
          <a:p>
            <a:pPr>
              <a:buClr>
                <a:srgbClr val="1287C3"/>
              </a:buClr>
            </a:pPr>
            <a:r>
              <a:rPr lang="en-US"/>
              <a:t>There exists a list of tickets, each entry storing a picture of the car, the car's license plate number, the name of the car's owner, and the coordinates of the car's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24BAB-798B-AE9D-6F43-852269FA8EBF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JT</a:t>
            </a:r>
          </a:p>
        </p:txBody>
      </p:sp>
    </p:spTree>
    <p:extLst>
      <p:ext uri="{BB962C8B-B14F-4D97-AF65-F5344CB8AC3E}">
        <p14:creationId xmlns:p14="http://schemas.microsoft.com/office/powerpoint/2010/main" val="151697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3C9-D427-F478-C742-71BB398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Gathering – Non Functional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6B8B-B67A-674D-5E3F-90CBAB78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93C8-C43F-5B56-AE6F-A177FFC30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/>
              <a:t>JSON for data transfer</a:t>
            </a:r>
          </a:p>
          <a:p>
            <a:pPr>
              <a:buClr>
                <a:srgbClr val="1287C3"/>
              </a:buClr>
            </a:pPr>
            <a:r>
              <a:rPr lang="en-US" sz="2200"/>
              <a:t>Flutter - mobile framework</a:t>
            </a:r>
          </a:p>
          <a:p>
            <a:pPr>
              <a:buClr>
                <a:srgbClr val="1287C3"/>
              </a:buClr>
            </a:pPr>
            <a:r>
              <a:rPr lang="en-US" sz="2200"/>
              <a:t>Dart – mobile programming language</a:t>
            </a:r>
          </a:p>
          <a:p>
            <a:pPr>
              <a:buClr>
                <a:srgbClr val="1287C3"/>
              </a:buClr>
            </a:pPr>
            <a:r>
              <a:rPr lang="en-US" sz="2200"/>
              <a:t>Google Maps API</a:t>
            </a:r>
          </a:p>
          <a:p>
            <a:pPr>
              <a:buClr>
                <a:srgbClr val="1287C3"/>
              </a:buClr>
            </a:pPr>
            <a:r>
              <a:rPr lang="en-US" sz="2200"/>
              <a:t>Python</a:t>
            </a:r>
          </a:p>
          <a:p>
            <a:pPr>
              <a:buClr>
                <a:srgbClr val="1287C3"/>
              </a:buClr>
            </a:pPr>
            <a:r>
              <a:rPr lang="en-US" sz="2200"/>
              <a:t>Flask (REST)</a:t>
            </a:r>
          </a:p>
          <a:p>
            <a:pPr>
              <a:buClr>
                <a:srgbClr val="1287C3"/>
              </a:buClr>
            </a:pPr>
            <a:r>
              <a:rPr lang="en-US" sz="2200"/>
              <a:t>Database – </a:t>
            </a:r>
            <a:r>
              <a:rPr lang="en-US" sz="2200" err="1"/>
              <a:t>TinyDB</a:t>
            </a:r>
            <a:r>
              <a:rPr lang="en-US" sz="2200"/>
              <a:t> (native python)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27422-E239-68D0-0230-D581E1A5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Out of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73EA8-6E0B-9053-F578-3A037B42E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/>
            </a:pPr>
            <a:r>
              <a:rPr lang="en-US" sz="1600"/>
              <a:t>All communications done via 'https'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Font typeface="Arial,Sans-Serif"/>
            </a:pPr>
            <a:r>
              <a:rPr lang="en-US" sz="1600"/>
              <a:t>Backing up database and car images to AWS S3 on a daily basis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Font typeface="Arial,Sans-Serif"/>
            </a:pPr>
            <a:r>
              <a:rPr lang="en-US" sz="1600"/>
              <a:t>For demo, will store files on server – Usually this would be in AWS S3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Font typeface="Arial,Sans-Serif"/>
            </a:pPr>
            <a:r>
              <a:rPr lang="en-US" sz="1600"/>
              <a:t>Monetization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Font typeface="Arial,Sans-Serif"/>
            </a:pPr>
            <a:r>
              <a:rPr lang="en-US" sz="1600"/>
              <a:t>Email Weekly map (PDF) of all location of the cars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Font typeface="Arial,Sans-Serif"/>
            </a:pP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C7D47-233D-3E7C-51A1-ECEE031A2C98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JT</a:t>
            </a:r>
          </a:p>
        </p:txBody>
      </p:sp>
    </p:spTree>
    <p:extLst>
      <p:ext uri="{BB962C8B-B14F-4D97-AF65-F5344CB8AC3E}">
        <p14:creationId xmlns:p14="http://schemas.microsoft.com/office/powerpoint/2010/main" val="14039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CF8E-F58E-E88F-02A1-FEFB5F87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96237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Design Architecture - MVC</a:t>
            </a:r>
            <a:endParaRPr lang="en-US"/>
          </a:p>
        </p:txBody>
      </p:sp>
      <p:pic>
        <p:nvPicPr>
          <p:cNvPr id="4" name="Content Placeholder 3" descr="A diagram of a vehicle&#10;&#10;Description automatically generated">
            <a:extLst>
              <a:ext uri="{FF2B5EF4-FFF2-40B4-BE49-F238E27FC236}">
                <a16:creationId xmlns:a16="http://schemas.microsoft.com/office/drawing/2014/main" id="{32C84F3B-199B-BA47-4C11-0ED3B2102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076" y="1020704"/>
            <a:ext cx="9503181" cy="5259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565C3-4DB2-F0B6-4913-220F04BDA81A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PB</a:t>
            </a:r>
          </a:p>
        </p:txBody>
      </p:sp>
    </p:spTree>
    <p:extLst>
      <p:ext uri="{BB962C8B-B14F-4D97-AF65-F5344CB8AC3E}">
        <p14:creationId xmlns:p14="http://schemas.microsoft.com/office/powerpoint/2010/main" val="25969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E3E-66B1-3BF2-48B5-807D9F9E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96237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Key Object-Oriented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83BA-E9B8-37E9-0A15-351B4740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4851"/>
            <a:ext cx="10705453" cy="5899386"/>
          </a:xfrm>
        </p:spPr>
        <p:txBody>
          <a:bodyPr>
            <a:normAutofit/>
          </a:bodyPr>
          <a:lstStyle/>
          <a:p>
            <a:r>
              <a:rPr lang="en-US"/>
              <a:t>Inheritance (Flutter)</a:t>
            </a:r>
          </a:p>
          <a:p>
            <a:pPr lvl="1">
              <a:buClr>
                <a:srgbClr val="1287C3"/>
              </a:buClr>
            </a:pPr>
            <a:r>
              <a:rPr lang="en-US"/>
              <a:t>Widget inheritance is one of the design patterns in Flutter.</a:t>
            </a:r>
          </a:p>
          <a:p>
            <a:pPr lvl="1">
              <a:buClr>
                <a:srgbClr val="1287C3"/>
              </a:buClr>
            </a:pPr>
            <a:r>
              <a:rPr lang="en-US"/>
              <a:t>Most all UI frameworks (flutter, angular, react) use inheritance to manage the UI state.</a:t>
            </a:r>
          </a:p>
          <a:p>
            <a:pPr>
              <a:buClr>
                <a:srgbClr val="1287C3"/>
              </a:buClr>
            </a:pPr>
            <a:r>
              <a:rPr lang="en-US"/>
              <a:t>Composition</a:t>
            </a:r>
          </a:p>
          <a:p>
            <a:pPr lvl="1">
              <a:buClr>
                <a:srgbClr val="1287C3"/>
              </a:buClr>
            </a:pPr>
            <a:r>
              <a:rPr lang="en-US"/>
              <a:t>In Flutter we regularly use composition, in that a widget (</a:t>
            </a:r>
            <a:r>
              <a:rPr lang="en-US" err="1"/>
              <a:t>Expl</a:t>
            </a:r>
            <a:r>
              <a:rPr lang="en-US"/>
              <a:t>: Container) is passed a "child" widget of type </a:t>
            </a:r>
            <a:r>
              <a:rPr lang="en-US" err="1"/>
              <a:t>TextBox</a:t>
            </a:r>
            <a:r>
              <a:rPr lang="en-US"/>
              <a:t>() - This means that the Container is composable.</a:t>
            </a:r>
          </a:p>
          <a:p>
            <a:pPr>
              <a:buClr>
                <a:srgbClr val="1287C3"/>
              </a:buClr>
            </a:pPr>
            <a:r>
              <a:rPr lang="en-US"/>
              <a:t>Encapsulation</a:t>
            </a:r>
          </a:p>
          <a:p>
            <a:pPr lvl="1">
              <a:buClr>
                <a:srgbClr val="1287C3"/>
              </a:buClr>
            </a:pPr>
            <a:r>
              <a:rPr lang="en-US"/>
              <a:t>Our Valet Buddy app is heavily reliant on encapsulation. This can be observed by our class diagram implementing methods that only that class can perform.</a:t>
            </a:r>
          </a:p>
          <a:p>
            <a:pPr lvl="1">
              <a:buClr>
                <a:srgbClr val="1287C3"/>
              </a:buClr>
            </a:pPr>
            <a:r>
              <a:rPr lang="en-US"/>
              <a:t>This is important since it places restrictions on accessing methods directly and prevents accidental modification of data and states of the Tickets.</a:t>
            </a:r>
          </a:p>
          <a:p>
            <a:pPr lvl="1">
              <a:buClr>
                <a:srgbClr val="1287C3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36A65-EA5E-FEE9-8603-F2B58B1AB638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IH</a:t>
            </a:r>
          </a:p>
        </p:txBody>
      </p:sp>
    </p:spTree>
    <p:extLst>
      <p:ext uri="{BB962C8B-B14F-4D97-AF65-F5344CB8AC3E}">
        <p14:creationId xmlns:p14="http://schemas.microsoft.com/office/powerpoint/2010/main" val="270122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42C-73F3-1E36-CA48-5F4FEEC4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53" y="-3629"/>
            <a:ext cx="10018713" cy="79304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Class Diagram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E047E-4CDF-5A74-1B69-A4C18CDE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07" y="790663"/>
            <a:ext cx="9510888" cy="606571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695E8-3572-FFF0-73D5-FE21F3BB268B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PB</a:t>
            </a:r>
          </a:p>
        </p:txBody>
      </p:sp>
    </p:spTree>
    <p:extLst>
      <p:ext uri="{BB962C8B-B14F-4D97-AF65-F5344CB8AC3E}">
        <p14:creationId xmlns:p14="http://schemas.microsoft.com/office/powerpoint/2010/main" val="32788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42C-73F3-1E36-CA48-5F4FEEC4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53" y="-3629"/>
            <a:ext cx="10018713" cy="1752599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Class Diagram – Ticket &amp; User</a:t>
            </a:r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FAC34D-CC01-641B-5556-75B0965E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92" y="1987785"/>
            <a:ext cx="4084320" cy="41148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1761D6-B945-76F6-8A08-7124CAAC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36" y="1987786"/>
            <a:ext cx="4294941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A4C74-6786-71C6-9EF9-FE94A0324BA9}"/>
              </a:ext>
            </a:extLst>
          </p:cNvPr>
          <p:cNvSpPr txBox="1"/>
          <p:nvPr/>
        </p:nvSpPr>
        <p:spPr>
          <a:xfrm>
            <a:off x="11603525" y="0"/>
            <a:ext cx="585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PB</a:t>
            </a:r>
          </a:p>
        </p:txBody>
      </p:sp>
    </p:spTree>
    <p:extLst>
      <p:ext uri="{BB962C8B-B14F-4D97-AF65-F5344CB8AC3E}">
        <p14:creationId xmlns:p14="http://schemas.microsoft.com/office/powerpoint/2010/main" val="5924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Airport Valet Car Locator Mobile App</vt:lpstr>
      <vt:lpstr>Introduction</vt:lpstr>
      <vt:lpstr>Requirements Gathering – Stakeholders/Users</vt:lpstr>
      <vt:lpstr>Requirements Gathering Functional Requirements</vt:lpstr>
      <vt:lpstr>Requirements Gathering – Non Functional Requirement</vt:lpstr>
      <vt:lpstr>Design Architecture - MVC</vt:lpstr>
      <vt:lpstr>Key Object-Oriented Principles</vt:lpstr>
      <vt:lpstr>Class Diagram</vt:lpstr>
      <vt:lpstr>Class Diagram – Ticket &amp; User</vt:lpstr>
      <vt:lpstr>Sequence Diagram – Auth &amp; Ticket</vt:lpstr>
      <vt:lpstr>Unit Testing</vt:lpstr>
      <vt:lpstr>OO Principles &amp; Modular Code</vt:lpstr>
      <vt:lpstr>Summary</vt:lpstr>
      <vt:lpstr>Key Takeaways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2023-11-01T13:47:22Z</dcterms:created>
  <dcterms:modified xsi:type="dcterms:W3CDTF">2023-11-06T15:55:32Z</dcterms:modified>
</cp:coreProperties>
</file>