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4"/>
  </p:notesMasterIdLst>
  <p:sldIdLst>
    <p:sldId id="287" r:id="rId2"/>
    <p:sldId id="277" r:id="rId3"/>
    <p:sldId id="278" r:id="rId4"/>
    <p:sldId id="259" r:id="rId5"/>
    <p:sldId id="261" r:id="rId6"/>
    <p:sldId id="264" r:id="rId7"/>
    <p:sldId id="258" r:id="rId8"/>
    <p:sldId id="280" r:id="rId9"/>
    <p:sldId id="281" r:id="rId10"/>
    <p:sldId id="282" r:id="rId11"/>
    <p:sldId id="290" r:id="rId12"/>
    <p:sldId id="292" r:id="rId13"/>
    <p:sldId id="291" r:id="rId14"/>
    <p:sldId id="293" r:id="rId15"/>
    <p:sldId id="294" r:id="rId16"/>
    <p:sldId id="295" r:id="rId17"/>
    <p:sldId id="288" r:id="rId18"/>
    <p:sldId id="272" r:id="rId19"/>
    <p:sldId id="273" r:id="rId20"/>
    <p:sldId id="276" r:id="rId21"/>
    <p:sldId id="26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94"/>
  </p:normalViewPr>
  <p:slideViewPr>
    <p:cSldViewPr snapToGrid="0">
      <p:cViewPr varScale="1">
        <p:scale>
          <a:sx n="152" d="100"/>
          <a:sy n="152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list1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1) Data Preparation &amp; Pre-Processing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2) Feature Engineering &amp; Label Encoding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3) Sentence / Word Tokenization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4) Model Training &amp; Validation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5) Test &amp; Comparison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0FF441DF-402C-E943-BDA1-5A785D62C181}" type="pres">
      <dgm:prSet presAssocID="{58AA9186-657A-944B-AC36-31328C5CD89B}" presName="linear" presStyleCnt="0">
        <dgm:presLayoutVars>
          <dgm:dir/>
          <dgm:animLvl val="lvl"/>
          <dgm:resizeHandles val="exact"/>
        </dgm:presLayoutVars>
      </dgm:prSet>
      <dgm:spPr/>
    </dgm:pt>
    <dgm:pt modelId="{E6A3B370-4A68-A944-AA7F-98369F14F1AB}" type="pres">
      <dgm:prSet presAssocID="{4A9397C4-0E46-5E41-BF13-924D67043E96}" presName="parentLin" presStyleCnt="0"/>
      <dgm:spPr/>
    </dgm:pt>
    <dgm:pt modelId="{0B8773E1-79AF-2D46-A112-95F2B7C3E37F}" type="pres">
      <dgm:prSet presAssocID="{4A9397C4-0E46-5E41-BF13-924D67043E96}" presName="parentLeftMargin" presStyleLbl="node1" presStyleIdx="0" presStyleCnt="5"/>
      <dgm:spPr/>
    </dgm:pt>
    <dgm:pt modelId="{C1D213D6-B5C6-244C-BBE7-62EE463658C7}" type="pres">
      <dgm:prSet presAssocID="{4A9397C4-0E46-5E41-BF13-924D67043E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76161D-28B4-3844-945A-D09F4D514815}" type="pres">
      <dgm:prSet presAssocID="{4A9397C4-0E46-5E41-BF13-924D67043E96}" presName="negativeSpace" presStyleCnt="0"/>
      <dgm:spPr/>
    </dgm:pt>
    <dgm:pt modelId="{F94D300E-3617-A041-8A80-1A555972D8B9}" type="pres">
      <dgm:prSet presAssocID="{4A9397C4-0E46-5E41-BF13-924D67043E96}" presName="childText" presStyleLbl="conFgAcc1" presStyleIdx="0" presStyleCnt="5">
        <dgm:presLayoutVars>
          <dgm:bulletEnabled val="1"/>
        </dgm:presLayoutVars>
      </dgm:prSet>
      <dgm:spPr/>
    </dgm:pt>
    <dgm:pt modelId="{D49B8C6E-B6D7-4942-871C-C8221160AC27}" type="pres">
      <dgm:prSet presAssocID="{B4E6A84E-8352-0D40-B63A-333EA9690DC1}" presName="spaceBetweenRectangles" presStyleCnt="0"/>
      <dgm:spPr/>
    </dgm:pt>
    <dgm:pt modelId="{3B06C720-CB5C-E840-8A0A-2DA8F8BFD4BA}" type="pres">
      <dgm:prSet presAssocID="{79B6D109-5D01-4540-965B-AB28884900D3}" presName="parentLin" presStyleCnt="0"/>
      <dgm:spPr/>
    </dgm:pt>
    <dgm:pt modelId="{07FDBE67-5BEB-E34B-8511-E26CC272B9C6}" type="pres">
      <dgm:prSet presAssocID="{79B6D109-5D01-4540-965B-AB28884900D3}" presName="parentLeftMargin" presStyleLbl="node1" presStyleIdx="0" presStyleCnt="5"/>
      <dgm:spPr/>
    </dgm:pt>
    <dgm:pt modelId="{40271FD1-5034-C84B-BF25-ACFF52C284D2}" type="pres">
      <dgm:prSet presAssocID="{79B6D109-5D01-4540-965B-AB28884900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D8ADDA-66DD-EB4E-B962-E5DDA4DFDD32}" type="pres">
      <dgm:prSet presAssocID="{79B6D109-5D01-4540-965B-AB28884900D3}" presName="negativeSpace" presStyleCnt="0"/>
      <dgm:spPr/>
    </dgm:pt>
    <dgm:pt modelId="{9F8B2580-94CE-7347-8F37-2678925156D4}" type="pres">
      <dgm:prSet presAssocID="{79B6D109-5D01-4540-965B-AB28884900D3}" presName="childText" presStyleLbl="conFgAcc1" presStyleIdx="1" presStyleCnt="5">
        <dgm:presLayoutVars>
          <dgm:bulletEnabled val="1"/>
        </dgm:presLayoutVars>
      </dgm:prSet>
      <dgm:spPr/>
    </dgm:pt>
    <dgm:pt modelId="{B2358EE3-2B70-0943-803D-C5B6F8232B8D}" type="pres">
      <dgm:prSet presAssocID="{C66316C3-9B7E-E14A-9E9E-CC450B1776EB}" presName="spaceBetweenRectangles" presStyleCnt="0"/>
      <dgm:spPr/>
    </dgm:pt>
    <dgm:pt modelId="{85AC87CA-531C-4047-953D-0508D6C9FFF0}" type="pres">
      <dgm:prSet presAssocID="{41015171-5E7A-1447-A5F0-552241001655}" presName="parentLin" presStyleCnt="0"/>
      <dgm:spPr/>
    </dgm:pt>
    <dgm:pt modelId="{AA4060AC-A58E-0E49-AF12-7F2C8408C178}" type="pres">
      <dgm:prSet presAssocID="{41015171-5E7A-1447-A5F0-552241001655}" presName="parentLeftMargin" presStyleLbl="node1" presStyleIdx="1" presStyleCnt="5"/>
      <dgm:spPr/>
    </dgm:pt>
    <dgm:pt modelId="{99F6E9F9-2F37-3D4D-B17F-64F001801426}" type="pres">
      <dgm:prSet presAssocID="{41015171-5E7A-1447-A5F0-5522410016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090569-6F87-2D49-AC35-348B943C8DA5}" type="pres">
      <dgm:prSet presAssocID="{41015171-5E7A-1447-A5F0-552241001655}" presName="negativeSpace" presStyleCnt="0"/>
      <dgm:spPr/>
    </dgm:pt>
    <dgm:pt modelId="{7B2D6DA5-DDA5-B345-AA7A-0618C3494209}" type="pres">
      <dgm:prSet presAssocID="{41015171-5E7A-1447-A5F0-552241001655}" presName="childText" presStyleLbl="conFgAcc1" presStyleIdx="2" presStyleCnt="5">
        <dgm:presLayoutVars>
          <dgm:bulletEnabled val="1"/>
        </dgm:presLayoutVars>
      </dgm:prSet>
      <dgm:spPr/>
    </dgm:pt>
    <dgm:pt modelId="{22805DDB-29C8-744C-BFB2-C073222C9576}" type="pres">
      <dgm:prSet presAssocID="{F84B0EF4-9432-0C4C-8034-8222DBA65571}" presName="spaceBetweenRectangles" presStyleCnt="0"/>
      <dgm:spPr/>
    </dgm:pt>
    <dgm:pt modelId="{DA14996D-DDB1-B44B-BC98-F31BB7D11989}" type="pres">
      <dgm:prSet presAssocID="{2DB256BE-4564-8E46-A02D-D98ED7A4BD9D}" presName="parentLin" presStyleCnt="0"/>
      <dgm:spPr/>
    </dgm:pt>
    <dgm:pt modelId="{1AE7A967-9C2B-4548-AE9E-8324E46817BC}" type="pres">
      <dgm:prSet presAssocID="{2DB256BE-4564-8E46-A02D-D98ED7A4BD9D}" presName="parentLeftMargin" presStyleLbl="node1" presStyleIdx="2" presStyleCnt="5"/>
      <dgm:spPr/>
    </dgm:pt>
    <dgm:pt modelId="{34285118-D24B-D64A-95A3-621E32950BB9}" type="pres">
      <dgm:prSet presAssocID="{2DB256BE-4564-8E46-A02D-D98ED7A4BD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A78C21-C42A-9A4C-88BA-CA4C8EE63B29}" type="pres">
      <dgm:prSet presAssocID="{2DB256BE-4564-8E46-A02D-D98ED7A4BD9D}" presName="negativeSpace" presStyleCnt="0"/>
      <dgm:spPr/>
    </dgm:pt>
    <dgm:pt modelId="{D223EFBD-8CA6-A147-8C7E-879A4258D885}" type="pres">
      <dgm:prSet presAssocID="{2DB256BE-4564-8E46-A02D-D98ED7A4BD9D}" presName="childText" presStyleLbl="conFgAcc1" presStyleIdx="3" presStyleCnt="5">
        <dgm:presLayoutVars>
          <dgm:bulletEnabled val="1"/>
        </dgm:presLayoutVars>
      </dgm:prSet>
      <dgm:spPr/>
    </dgm:pt>
    <dgm:pt modelId="{CF29F3B2-64A5-264B-A839-6177073BE4C1}" type="pres">
      <dgm:prSet presAssocID="{2940A276-9CD5-B14A-8B91-71AE5ACA3757}" presName="spaceBetweenRectangles" presStyleCnt="0"/>
      <dgm:spPr/>
    </dgm:pt>
    <dgm:pt modelId="{5CC592F3-5084-1045-A0B3-1E8A8DB13B3E}" type="pres">
      <dgm:prSet presAssocID="{2B231059-B77D-B44D-82C3-821D0FFE5DB8}" presName="parentLin" presStyleCnt="0"/>
      <dgm:spPr/>
    </dgm:pt>
    <dgm:pt modelId="{6645CAD7-A223-1846-930B-8B8EF4F03031}" type="pres">
      <dgm:prSet presAssocID="{2B231059-B77D-B44D-82C3-821D0FFE5DB8}" presName="parentLeftMargin" presStyleLbl="node1" presStyleIdx="3" presStyleCnt="5"/>
      <dgm:spPr/>
    </dgm:pt>
    <dgm:pt modelId="{63909CD6-86EF-0547-9836-6B98C131FC81}" type="pres">
      <dgm:prSet presAssocID="{2B231059-B77D-B44D-82C3-821D0FFE5DB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CFE7988-7E7B-B84C-9BBF-B2298CDDDE6C}" type="pres">
      <dgm:prSet presAssocID="{2B231059-B77D-B44D-82C3-821D0FFE5DB8}" presName="negativeSpace" presStyleCnt="0"/>
      <dgm:spPr/>
    </dgm:pt>
    <dgm:pt modelId="{0C92454A-3E6E-1347-A1B1-E9CABA8359B6}" type="pres">
      <dgm:prSet presAssocID="{2B231059-B77D-B44D-82C3-821D0FFE5DB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16F5305-F945-9A4A-8C41-FA1E1B6E546E}" type="presOf" srcId="{41015171-5E7A-1447-A5F0-552241001655}" destId="{AA4060AC-A58E-0E49-AF12-7F2C8408C178}" srcOrd="0" destOrd="0" presId="urn:microsoft.com/office/officeart/2005/8/layout/list1"/>
    <dgm:cxn modelId="{73BC720C-E8D0-2349-8CF5-D5801EF943C1}" type="presOf" srcId="{2DB256BE-4564-8E46-A02D-D98ED7A4BD9D}" destId="{1AE7A967-9C2B-4548-AE9E-8324E46817BC}" srcOrd="0" destOrd="0" presId="urn:microsoft.com/office/officeart/2005/8/layout/list1"/>
    <dgm:cxn modelId="{88C0D637-D286-5846-B986-775970A98E82}" type="presOf" srcId="{41015171-5E7A-1447-A5F0-552241001655}" destId="{99F6E9F9-2F37-3D4D-B17F-64F001801426}" srcOrd="1" destOrd="0" presId="urn:microsoft.com/office/officeart/2005/8/layout/list1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A29FE062-E0F8-7D45-ABDF-AFDE5FBEC854}" type="presOf" srcId="{58AA9186-657A-944B-AC36-31328C5CD89B}" destId="{0FF441DF-402C-E943-BDA1-5A785D62C181}" srcOrd="0" destOrd="0" presId="urn:microsoft.com/office/officeart/2005/8/layout/list1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50564F90-E665-5C4D-87E6-B1037CECD810}" type="presOf" srcId="{4A9397C4-0E46-5E41-BF13-924D67043E96}" destId="{C1D213D6-B5C6-244C-BBE7-62EE463658C7}" srcOrd="1" destOrd="0" presId="urn:microsoft.com/office/officeart/2005/8/layout/list1"/>
    <dgm:cxn modelId="{0E564DA2-883E-044F-BA91-B5CB28E715A1}" type="presOf" srcId="{4A9397C4-0E46-5E41-BF13-924D67043E96}" destId="{0B8773E1-79AF-2D46-A112-95F2B7C3E37F}" srcOrd="0" destOrd="0" presId="urn:microsoft.com/office/officeart/2005/8/layout/list1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FC645CBD-F8F8-8A4B-ACDC-7DC11BC26D3D}" type="presOf" srcId="{79B6D109-5D01-4540-965B-AB28884900D3}" destId="{40271FD1-5034-C84B-BF25-ACFF52C284D2}" srcOrd="1" destOrd="0" presId="urn:microsoft.com/office/officeart/2005/8/layout/list1"/>
    <dgm:cxn modelId="{262932CB-0AAA-624F-9063-4DDB7A0823E1}" type="presOf" srcId="{2B231059-B77D-B44D-82C3-821D0FFE5DB8}" destId="{6645CAD7-A223-1846-930B-8B8EF4F03031}" srcOrd="0" destOrd="0" presId="urn:microsoft.com/office/officeart/2005/8/layout/list1"/>
    <dgm:cxn modelId="{0F2EBCCC-A480-5B40-9086-7BC62722B82E}" type="presOf" srcId="{79B6D109-5D01-4540-965B-AB28884900D3}" destId="{07FDBE67-5BEB-E34B-8511-E26CC272B9C6}" srcOrd="0" destOrd="0" presId="urn:microsoft.com/office/officeart/2005/8/layout/list1"/>
    <dgm:cxn modelId="{B0DEB5D7-A7DD-4A41-9A4A-80817B31FC7B}" type="presOf" srcId="{2B231059-B77D-B44D-82C3-821D0FFE5DB8}" destId="{63909CD6-86EF-0547-9836-6B98C131FC81}" srcOrd="1" destOrd="0" presId="urn:microsoft.com/office/officeart/2005/8/layout/list1"/>
    <dgm:cxn modelId="{2129CEDC-D313-1748-8734-10581047C64B}" type="presOf" srcId="{2DB256BE-4564-8E46-A02D-D98ED7A4BD9D}" destId="{34285118-D24B-D64A-95A3-621E32950BB9}" srcOrd="1" destOrd="0" presId="urn:microsoft.com/office/officeart/2005/8/layout/list1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36A49CCA-6DD1-B940-9329-F9C95C17B9E0}" type="presParOf" srcId="{0FF441DF-402C-E943-BDA1-5A785D62C181}" destId="{E6A3B370-4A68-A944-AA7F-98369F14F1AB}" srcOrd="0" destOrd="0" presId="urn:microsoft.com/office/officeart/2005/8/layout/list1"/>
    <dgm:cxn modelId="{82EB5D1C-3E4D-7645-932D-CFBF5AA75FB1}" type="presParOf" srcId="{E6A3B370-4A68-A944-AA7F-98369F14F1AB}" destId="{0B8773E1-79AF-2D46-A112-95F2B7C3E37F}" srcOrd="0" destOrd="0" presId="urn:microsoft.com/office/officeart/2005/8/layout/list1"/>
    <dgm:cxn modelId="{4DA2A771-DA36-4B49-9E8B-EEFC70FC8A22}" type="presParOf" srcId="{E6A3B370-4A68-A944-AA7F-98369F14F1AB}" destId="{C1D213D6-B5C6-244C-BBE7-62EE463658C7}" srcOrd="1" destOrd="0" presId="urn:microsoft.com/office/officeart/2005/8/layout/list1"/>
    <dgm:cxn modelId="{D113FB28-F0FF-3A49-B717-847D234CE214}" type="presParOf" srcId="{0FF441DF-402C-E943-BDA1-5A785D62C181}" destId="{1076161D-28B4-3844-945A-D09F4D514815}" srcOrd="1" destOrd="0" presId="urn:microsoft.com/office/officeart/2005/8/layout/list1"/>
    <dgm:cxn modelId="{CCB49F3B-C22F-2342-91A3-3C68060A0253}" type="presParOf" srcId="{0FF441DF-402C-E943-BDA1-5A785D62C181}" destId="{F94D300E-3617-A041-8A80-1A555972D8B9}" srcOrd="2" destOrd="0" presId="urn:microsoft.com/office/officeart/2005/8/layout/list1"/>
    <dgm:cxn modelId="{1975CAAA-D85E-9049-B189-099A94F2EF56}" type="presParOf" srcId="{0FF441DF-402C-E943-BDA1-5A785D62C181}" destId="{D49B8C6E-B6D7-4942-871C-C8221160AC27}" srcOrd="3" destOrd="0" presId="urn:microsoft.com/office/officeart/2005/8/layout/list1"/>
    <dgm:cxn modelId="{41763250-3682-9C4B-A78F-00D16C255A21}" type="presParOf" srcId="{0FF441DF-402C-E943-BDA1-5A785D62C181}" destId="{3B06C720-CB5C-E840-8A0A-2DA8F8BFD4BA}" srcOrd="4" destOrd="0" presId="urn:microsoft.com/office/officeart/2005/8/layout/list1"/>
    <dgm:cxn modelId="{417DB4C3-80C3-2743-A6F6-1E9F588FE0B7}" type="presParOf" srcId="{3B06C720-CB5C-E840-8A0A-2DA8F8BFD4BA}" destId="{07FDBE67-5BEB-E34B-8511-E26CC272B9C6}" srcOrd="0" destOrd="0" presId="urn:microsoft.com/office/officeart/2005/8/layout/list1"/>
    <dgm:cxn modelId="{0D650DF6-31DC-5948-8C72-070855DA08BB}" type="presParOf" srcId="{3B06C720-CB5C-E840-8A0A-2DA8F8BFD4BA}" destId="{40271FD1-5034-C84B-BF25-ACFF52C284D2}" srcOrd="1" destOrd="0" presId="urn:microsoft.com/office/officeart/2005/8/layout/list1"/>
    <dgm:cxn modelId="{8962E1D9-3C5D-7644-80CF-ACAA93FF101B}" type="presParOf" srcId="{0FF441DF-402C-E943-BDA1-5A785D62C181}" destId="{66D8ADDA-66DD-EB4E-B962-E5DDA4DFDD32}" srcOrd="5" destOrd="0" presId="urn:microsoft.com/office/officeart/2005/8/layout/list1"/>
    <dgm:cxn modelId="{D7493E0E-7E95-E54D-B5CA-1E4E8ECEE580}" type="presParOf" srcId="{0FF441DF-402C-E943-BDA1-5A785D62C181}" destId="{9F8B2580-94CE-7347-8F37-2678925156D4}" srcOrd="6" destOrd="0" presId="urn:microsoft.com/office/officeart/2005/8/layout/list1"/>
    <dgm:cxn modelId="{38B5AA0A-0AB7-C74C-9709-01B61D7CA7E8}" type="presParOf" srcId="{0FF441DF-402C-E943-BDA1-5A785D62C181}" destId="{B2358EE3-2B70-0943-803D-C5B6F8232B8D}" srcOrd="7" destOrd="0" presId="urn:microsoft.com/office/officeart/2005/8/layout/list1"/>
    <dgm:cxn modelId="{1D904861-6C3F-1F4D-A30F-4B5C1911870D}" type="presParOf" srcId="{0FF441DF-402C-E943-BDA1-5A785D62C181}" destId="{85AC87CA-531C-4047-953D-0508D6C9FFF0}" srcOrd="8" destOrd="0" presId="urn:microsoft.com/office/officeart/2005/8/layout/list1"/>
    <dgm:cxn modelId="{76851AAF-3581-E44E-A3D8-00ABA9431264}" type="presParOf" srcId="{85AC87CA-531C-4047-953D-0508D6C9FFF0}" destId="{AA4060AC-A58E-0E49-AF12-7F2C8408C178}" srcOrd="0" destOrd="0" presId="urn:microsoft.com/office/officeart/2005/8/layout/list1"/>
    <dgm:cxn modelId="{3C14C0E2-A59B-BD4E-AE01-AC7756D4545C}" type="presParOf" srcId="{85AC87CA-531C-4047-953D-0508D6C9FFF0}" destId="{99F6E9F9-2F37-3D4D-B17F-64F001801426}" srcOrd="1" destOrd="0" presId="urn:microsoft.com/office/officeart/2005/8/layout/list1"/>
    <dgm:cxn modelId="{3571B215-91CF-A940-A4D1-AAFAF745CD98}" type="presParOf" srcId="{0FF441DF-402C-E943-BDA1-5A785D62C181}" destId="{70090569-6F87-2D49-AC35-348B943C8DA5}" srcOrd="9" destOrd="0" presId="urn:microsoft.com/office/officeart/2005/8/layout/list1"/>
    <dgm:cxn modelId="{1934D526-E2C7-8B4D-8C15-0A705A97EF45}" type="presParOf" srcId="{0FF441DF-402C-E943-BDA1-5A785D62C181}" destId="{7B2D6DA5-DDA5-B345-AA7A-0618C3494209}" srcOrd="10" destOrd="0" presId="urn:microsoft.com/office/officeart/2005/8/layout/list1"/>
    <dgm:cxn modelId="{1906C20D-6249-0F49-8088-68DD187AF4B3}" type="presParOf" srcId="{0FF441DF-402C-E943-BDA1-5A785D62C181}" destId="{22805DDB-29C8-744C-BFB2-C073222C9576}" srcOrd="11" destOrd="0" presId="urn:microsoft.com/office/officeart/2005/8/layout/list1"/>
    <dgm:cxn modelId="{F56386C8-971C-4245-81F4-E62C1544A8BB}" type="presParOf" srcId="{0FF441DF-402C-E943-BDA1-5A785D62C181}" destId="{DA14996D-DDB1-B44B-BC98-F31BB7D11989}" srcOrd="12" destOrd="0" presId="urn:microsoft.com/office/officeart/2005/8/layout/list1"/>
    <dgm:cxn modelId="{2CE7AD0F-064E-0141-92FD-A5DEAA489C7B}" type="presParOf" srcId="{DA14996D-DDB1-B44B-BC98-F31BB7D11989}" destId="{1AE7A967-9C2B-4548-AE9E-8324E46817BC}" srcOrd="0" destOrd="0" presId="urn:microsoft.com/office/officeart/2005/8/layout/list1"/>
    <dgm:cxn modelId="{1F7C3FAE-7625-8A47-A75D-679A6CDA40B7}" type="presParOf" srcId="{DA14996D-DDB1-B44B-BC98-F31BB7D11989}" destId="{34285118-D24B-D64A-95A3-621E32950BB9}" srcOrd="1" destOrd="0" presId="urn:microsoft.com/office/officeart/2005/8/layout/list1"/>
    <dgm:cxn modelId="{D76B151A-3CD3-CD43-B1A5-1C4457E1B4C3}" type="presParOf" srcId="{0FF441DF-402C-E943-BDA1-5A785D62C181}" destId="{B5A78C21-C42A-9A4C-88BA-CA4C8EE63B29}" srcOrd="13" destOrd="0" presId="urn:microsoft.com/office/officeart/2005/8/layout/list1"/>
    <dgm:cxn modelId="{77A4A537-2AB8-D94C-81B9-47DFE367E498}" type="presParOf" srcId="{0FF441DF-402C-E943-BDA1-5A785D62C181}" destId="{D223EFBD-8CA6-A147-8C7E-879A4258D885}" srcOrd="14" destOrd="0" presId="urn:microsoft.com/office/officeart/2005/8/layout/list1"/>
    <dgm:cxn modelId="{0558A3EB-6770-7A4F-A25B-3B7A914714CD}" type="presParOf" srcId="{0FF441DF-402C-E943-BDA1-5A785D62C181}" destId="{CF29F3B2-64A5-264B-A839-6177073BE4C1}" srcOrd="15" destOrd="0" presId="urn:microsoft.com/office/officeart/2005/8/layout/list1"/>
    <dgm:cxn modelId="{EB152FFF-193A-4A48-959C-757D67F1AC1C}" type="presParOf" srcId="{0FF441DF-402C-E943-BDA1-5A785D62C181}" destId="{5CC592F3-5084-1045-A0B3-1E8A8DB13B3E}" srcOrd="16" destOrd="0" presId="urn:microsoft.com/office/officeart/2005/8/layout/list1"/>
    <dgm:cxn modelId="{4C73FB29-5098-EC47-B94E-0D133F30AE2D}" type="presParOf" srcId="{5CC592F3-5084-1045-A0B3-1E8A8DB13B3E}" destId="{6645CAD7-A223-1846-930B-8B8EF4F03031}" srcOrd="0" destOrd="0" presId="urn:microsoft.com/office/officeart/2005/8/layout/list1"/>
    <dgm:cxn modelId="{8634A0AF-3E72-5F49-A4C6-8946FA02DB44}" type="presParOf" srcId="{5CC592F3-5084-1045-A0B3-1E8A8DB13B3E}" destId="{63909CD6-86EF-0547-9836-6B98C131FC81}" srcOrd="1" destOrd="0" presId="urn:microsoft.com/office/officeart/2005/8/layout/list1"/>
    <dgm:cxn modelId="{925A060F-3AF0-BD4A-9B37-318B14D27400}" type="presParOf" srcId="{0FF441DF-402C-E943-BDA1-5A785D62C181}" destId="{DCFE7988-7E7B-B84C-9BBF-B2298CDDDE6C}" srcOrd="17" destOrd="0" presId="urn:microsoft.com/office/officeart/2005/8/layout/list1"/>
    <dgm:cxn modelId="{030E611A-4BBD-964A-9604-B5B6AA2F15C9}" type="presParOf" srcId="{0FF441DF-402C-E943-BDA1-5A785D62C181}" destId="{0C92454A-3E6E-1347-A1B1-E9CABA8359B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300E-3617-A041-8A80-1A555972D8B9}">
      <dsp:nvSpPr>
        <dsp:cNvPr id="0" name=""/>
        <dsp:cNvSpPr/>
      </dsp:nvSpPr>
      <dsp:spPr>
        <a:xfrm>
          <a:off x="0" y="405346"/>
          <a:ext cx="99227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213D6-B5C6-244C-BBE7-62EE463658C7}">
      <dsp:nvSpPr>
        <dsp:cNvPr id="0" name=""/>
        <dsp:cNvSpPr/>
      </dsp:nvSpPr>
      <dsp:spPr>
        <a:xfrm>
          <a:off x="496138" y="65866"/>
          <a:ext cx="694593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540" tIns="0" rIns="262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1) Data Preparation &amp; Pre-Processing</a:t>
          </a:r>
        </a:p>
      </dsp:txBody>
      <dsp:txXfrm>
        <a:off x="529282" y="99010"/>
        <a:ext cx="6879648" cy="612672"/>
      </dsp:txXfrm>
    </dsp:sp>
    <dsp:sp modelId="{9F8B2580-94CE-7347-8F37-2678925156D4}">
      <dsp:nvSpPr>
        <dsp:cNvPr id="0" name=""/>
        <dsp:cNvSpPr/>
      </dsp:nvSpPr>
      <dsp:spPr>
        <a:xfrm>
          <a:off x="0" y="1448626"/>
          <a:ext cx="99227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71FD1-5034-C84B-BF25-ACFF52C284D2}">
      <dsp:nvSpPr>
        <dsp:cNvPr id="0" name=""/>
        <dsp:cNvSpPr/>
      </dsp:nvSpPr>
      <dsp:spPr>
        <a:xfrm>
          <a:off x="496138" y="1109146"/>
          <a:ext cx="6945936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540" tIns="0" rIns="262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2) Feature Engineering &amp; Label Encoding</a:t>
          </a:r>
        </a:p>
      </dsp:txBody>
      <dsp:txXfrm>
        <a:off x="529282" y="1142290"/>
        <a:ext cx="6879648" cy="612672"/>
      </dsp:txXfrm>
    </dsp:sp>
    <dsp:sp modelId="{7B2D6DA5-DDA5-B345-AA7A-0618C3494209}">
      <dsp:nvSpPr>
        <dsp:cNvPr id="0" name=""/>
        <dsp:cNvSpPr/>
      </dsp:nvSpPr>
      <dsp:spPr>
        <a:xfrm>
          <a:off x="0" y="2491906"/>
          <a:ext cx="99227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6E9F9-2F37-3D4D-B17F-64F001801426}">
      <dsp:nvSpPr>
        <dsp:cNvPr id="0" name=""/>
        <dsp:cNvSpPr/>
      </dsp:nvSpPr>
      <dsp:spPr>
        <a:xfrm>
          <a:off x="496138" y="2152426"/>
          <a:ext cx="6945936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540" tIns="0" rIns="262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3) Sentence / Word Tokenization</a:t>
          </a:r>
        </a:p>
      </dsp:txBody>
      <dsp:txXfrm>
        <a:off x="529282" y="2185570"/>
        <a:ext cx="6879648" cy="612672"/>
      </dsp:txXfrm>
    </dsp:sp>
    <dsp:sp modelId="{D223EFBD-8CA6-A147-8C7E-879A4258D885}">
      <dsp:nvSpPr>
        <dsp:cNvPr id="0" name=""/>
        <dsp:cNvSpPr/>
      </dsp:nvSpPr>
      <dsp:spPr>
        <a:xfrm>
          <a:off x="0" y="3535186"/>
          <a:ext cx="99227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5118-D24B-D64A-95A3-621E32950BB9}">
      <dsp:nvSpPr>
        <dsp:cNvPr id="0" name=""/>
        <dsp:cNvSpPr/>
      </dsp:nvSpPr>
      <dsp:spPr>
        <a:xfrm>
          <a:off x="496138" y="3195706"/>
          <a:ext cx="6945936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540" tIns="0" rIns="262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4) Model Training &amp; Validation</a:t>
          </a:r>
        </a:p>
      </dsp:txBody>
      <dsp:txXfrm>
        <a:off x="529282" y="3228850"/>
        <a:ext cx="6879648" cy="612672"/>
      </dsp:txXfrm>
    </dsp:sp>
    <dsp:sp modelId="{0C92454A-3E6E-1347-A1B1-E9CABA8359B6}">
      <dsp:nvSpPr>
        <dsp:cNvPr id="0" name=""/>
        <dsp:cNvSpPr/>
      </dsp:nvSpPr>
      <dsp:spPr>
        <a:xfrm>
          <a:off x="0" y="4578466"/>
          <a:ext cx="99227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9CD6-86EF-0547-9836-6B98C131FC81}">
      <dsp:nvSpPr>
        <dsp:cNvPr id="0" name=""/>
        <dsp:cNvSpPr/>
      </dsp:nvSpPr>
      <dsp:spPr>
        <a:xfrm>
          <a:off x="496138" y="4238986"/>
          <a:ext cx="6945936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540" tIns="0" rIns="262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5) Test &amp; Comparison</a:t>
          </a:r>
        </a:p>
      </dsp:txBody>
      <dsp:txXfrm>
        <a:off x="529282" y="4272130"/>
        <a:ext cx="6879648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4/17/24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CSCI 6350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3634418"/>
            <a:ext cx="12191978" cy="248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CSCI 6350</a:t>
            </a:r>
          </a:p>
          <a:p>
            <a:pPr marL="0" indent="0" algn="ctr">
              <a:buNone/>
            </a:pPr>
            <a:r>
              <a:rPr lang="en-US" sz="2400" dirty="0"/>
              <a:t>Selected Topics in AI: Natural Language Processing (NLP)</a:t>
            </a:r>
          </a:p>
          <a:p>
            <a:pPr marL="0" indent="0" algn="ctr">
              <a:buNone/>
            </a:pPr>
            <a:r>
              <a:rPr lang="en-US" dirty="0"/>
              <a:t>By Richard Hoehn MTSU – April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0" y="1099925"/>
            <a:ext cx="1219197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Comparing BERT Transformer Results To Naive Bayes &amp; Random Forest Models for Emotion Detection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Feature Engineering &amp; 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Label Encoder converted named emotion to numerical values</a:t>
            </a:r>
          </a:p>
          <a:p>
            <a:r>
              <a:rPr lang="en-US" dirty="0"/>
              <a:t>Indexes:</a:t>
            </a:r>
          </a:p>
          <a:p>
            <a:pPr lvl="1"/>
            <a:r>
              <a:rPr lang="en-US" dirty="0"/>
              <a:t>0 - 'Happiness’</a:t>
            </a:r>
          </a:p>
          <a:p>
            <a:pPr lvl="1"/>
            <a:r>
              <a:rPr lang="en-US" dirty="0"/>
              <a:t>1 - 'Hate’</a:t>
            </a:r>
          </a:p>
          <a:p>
            <a:pPr lvl="1"/>
            <a:r>
              <a:rPr lang="en-US" dirty="0"/>
              <a:t>2 - 'Love’</a:t>
            </a:r>
          </a:p>
          <a:p>
            <a:pPr lvl="1"/>
            <a:r>
              <a:rPr lang="en-US" dirty="0"/>
              <a:t>3 - 'Neutral’</a:t>
            </a:r>
          </a:p>
          <a:p>
            <a:pPr lvl="1"/>
            <a:r>
              <a:rPr lang="en-US" dirty="0"/>
              <a:t>4 - 'Sadness’</a:t>
            </a:r>
          </a:p>
          <a:p>
            <a:pPr lvl="1"/>
            <a:r>
              <a:rPr lang="en-US" dirty="0"/>
              <a:t>5 - 'Surprise’</a:t>
            </a:r>
          </a:p>
          <a:p>
            <a:pPr lvl="1"/>
            <a:r>
              <a:rPr lang="en-US" dirty="0"/>
              <a:t>6 - 'Worry'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ED4D0-B33A-4E44-7D71-EB3F2DD92E93}"/>
              </a:ext>
            </a:extLst>
          </p:cNvPr>
          <p:cNvSpPr txBox="1"/>
          <p:nvPr/>
        </p:nvSpPr>
        <p:spPr>
          <a:xfrm>
            <a:off x="4286250" y="3826267"/>
            <a:ext cx="7775121" cy="255454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SKlearn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sklearn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preprocessing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LabelEncoder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Label Encoding the Emotions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label_encoder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LabelEncoder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Encode labels in column '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emotion_en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'label'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label_encoder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fit_transform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emotion_en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 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Show Updated 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Dataframe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display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df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Sentence / 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" y="1172182"/>
            <a:ext cx="5406571" cy="2593938"/>
          </a:xfrm>
        </p:spPr>
        <p:txBody>
          <a:bodyPr/>
          <a:lstStyle/>
          <a:p>
            <a:r>
              <a:rPr lang="en-US" dirty="0"/>
              <a:t>Tokenizer can encode up to 512</a:t>
            </a:r>
          </a:p>
          <a:p>
            <a:r>
              <a:rPr lang="en-US" dirty="0"/>
              <a:t>Checked the Longest Sentence / Tokens</a:t>
            </a:r>
          </a:p>
          <a:p>
            <a:r>
              <a:rPr lang="en-US" dirty="0"/>
              <a:t>Decided to tokenize on </a:t>
            </a:r>
            <a:r>
              <a:rPr lang="en-US" b="1" u="sng" dirty="0"/>
              <a:t>64 length</a:t>
            </a:r>
          </a:p>
          <a:p>
            <a:r>
              <a:rPr lang="en-US" dirty="0"/>
              <a:t>Shortening the token length generally improves training efficiency by reducing the computational load</a:t>
            </a:r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4D2B925-EACD-4F92-F6B2-EE6DEDC7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0" y="3766120"/>
            <a:ext cx="5268998" cy="25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D50A-24AA-CAAF-DDE9-AA030B126DE8}"/>
              </a:ext>
            </a:extLst>
          </p:cNvPr>
          <p:cNvSpPr txBox="1"/>
          <p:nvPr/>
        </p:nvSpPr>
        <p:spPr>
          <a:xfrm>
            <a:off x="5528761" y="1873294"/>
            <a:ext cx="6663240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Setup / Instantiate the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BertTokenizer.from_pretrained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-base-uncased"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do_lower_case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Show Detail on the BERT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'Vocab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size: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.vocab_size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'Max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length: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.model_max_length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'Tokenizer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Model Input: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.model_input_names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Vocab size: 30522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Max length: 512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Tokenizer Model Input: ['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token_type_ids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’]</a:t>
            </a:r>
          </a:p>
          <a:p>
            <a:endParaRPr lang="en-US" sz="1000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Example of Tokenizer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'Encoded text'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encoded_text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tokenizer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"Hello World!"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add_special_tokens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max_length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truncation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padding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encoded_text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{'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': [</a:t>
            </a:r>
            <a:r>
              <a:rPr lang="en-US" sz="1000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101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7592, 2088, 999, </a:t>
            </a:r>
            <a:r>
              <a:rPr lang="en-US" sz="1000" b="0" dirty="0">
                <a:solidFill>
                  <a:srgbClr val="FFFF0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102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 '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': [1, 1, 1, 1, 1]} 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600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Sentence / 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" y="1172182"/>
            <a:ext cx="6605181" cy="2593938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Sentence that was tokenized at 64 length</a:t>
            </a:r>
          </a:p>
          <a:p>
            <a:pPr lvl="1"/>
            <a:r>
              <a:rPr lang="en-US" dirty="0"/>
              <a:t>Attention mask used</a:t>
            </a:r>
          </a:p>
          <a:p>
            <a:pPr lvl="1"/>
            <a:r>
              <a:rPr lang="en-US" dirty="0"/>
              <a:t>Start and Stop Tokens 101 &amp; 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D50A-24AA-CAAF-DDE9-AA030B126DE8}"/>
              </a:ext>
            </a:extLst>
          </p:cNvPr>
          <p:cNvSpPr txBox="1"/>
          <p:nvPr/>
        </p:nvSpPr>
        <p:spPr>
          <a:xfrm>
            <a:off x="122190" y="3146125"/>
            <a:ext cx="11947620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Sentence: -&gt; </a:t>
            </a: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@Desert_Star95 oh so you know how I feel then Damn representative for bank of </a:t>
            </a:r>
            <a:r>
              <a:rPr lang="en-US" sz="1200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america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tried to make it sound like I did it. What a b ... </a:t>
            </a:r>
          </a:p>
          <a:p>
            <a:endParaRPr lang="en-US" sz="1200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Tokens: -&gt; </a:t>
            </a: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input_ids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’: </a:t>
            </a: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1030, 5532, 1035, 2732, 2683, 2629, 2821, 2061, 2017, 2113, 2129, 1045, 2514, 2059, 4365, 4387, 2005, 2924, 1997, 2637, 2699, 2000, 2191, 2009, 2614, 2066, 1045, 2106, 2009, 1012, 2054, 1037, 1038, 1012, 1012, 1012,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Menlo" panose="020B0609030804020204" pitchFamily="49" charset="0"/>
              </a:rPr>
              <a:t>102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0, 0, 0, 0, 0, 0, 0, 0, 0, 0, 0, 0, 0, 0, 0, 0, 0, 0, 0, 0, 0, 0, 0, 0, 0, 0], </a:t>
            </a: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attention_mask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’: </a:t>
            </a: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[1, 1, 1, 1, 1, 1, 1, 1, 1, 1, 1, 1, 1, 1, 1, 1, 1, 1, 1, 1, 1, 1, 1, 1, 1, 1, 1, 1, 1, 1, 1, 1, 1, 1, 1, 1, 1, 1, 0, 0, 0, 0, 0, 0, 0, 0, 0, 0, 0, 0, 0, 0, 0, 0, 0, 0, 0, 0, 0, 0, 0, 0, 0, 0]</a:t>
            </a:r>
          </a:p>
          <a:p>
            <a:endParaRPr lang="en-US" sz="1200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Label: -&gt; 6 Emotion: -&gt; worry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Model Training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" y="1340603"/>
            <a:ext cx="5406571" cy="4945897"/>
          </a:xfrm>
        </p:spPr>
        <p:txBody>
          <a:bodyPr/>
          <a:lstStyle/>
          <a:p>
            <a:r>
              <a:rPr lang="en-US" dirty="0"/>
              <a:t>Create Training, Validation, and Testing Datasets 80%, 10% and 10%</a:t>
            </a:r>
          </a:p>
          <a:p>
            <a:r>
              <a:rPr lang="en-US" dirty="0"/>
              <a:t>Use </a:t>
            </a:r>
            <a:r>
              <a:rPr lang="en-US" b="1" u="sng" dirty="0"/>
              <a:t>Stratification</a:t>
            </a:r>
            <a:r>
              <a:rPr lang="en-US" dirty="0"/>
              <a:t> for randomization!</a:t>
            </a:r>
          </a:p>
          <a:p>
            <a:pPr lvl="1"/>
            <a:r>
              <a:rPr lang="en-US" dirty="0"/>
              <a:t>This maintains the distribution of labels across datasets.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93D04-E4DE-6431-F9DC-0582EEB1584C}"/>
              </a:ext>
            </a:extLst>
          </p:cNvPr>
          <p:cNvSpPr txBox="1"/>
          <p:nvPr/>
        </p:nvSpPr>
        <p:spPr>
          <a:xfrm>
            <a:off x="5528761" y="1920895"/>
            <a:ext cx="6663240" cy="34778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SKlearn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sklearn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model_selection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train_test_split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Get Classes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n_classes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"label"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unique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"Unique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Classes: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n_classes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Settings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PCT_TRAIN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=&gt; 80%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X_train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y_train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train_test_split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tokens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				    labels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pPr lvl="8"/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test_size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PCT_TRAIN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), </a:t>
            </a:r>
          </a:p>
          <a:p>
            <a:pPr lvl="8"/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random_state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SEED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pPr lvl="8"/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stratify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X_val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y_val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train_test_split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				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				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test_size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0.5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Split in Half (50%)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				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random_state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SEED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				stratify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)</a:t>
            </a:r>
          </a:p>
        </p:txBody>
      </p:sp>
      <p:pic>
        <p:nvPicPr>
          <p:cNvPr id="9" name="Picture 8" descr="A graph on a screen&#10;&#10;Description automatically generated">
            <a:extLst>
              <a:ext uri="{FF2B5EF4-FFF2-40B4-BE49-F238E27FC236}">
                <a16:creationId xmlns:a16="http://schemas.microsoft.com/office/drawing/2014/main" id="{80D395E5-B3F6-7D53-C522-F0CCFAC2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94" y="2891220"/>
            <a:ext cx="3749967" cy="37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Model Training &amp;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93D04-E4DE-6431-F9DC-0582EEB1584C}"/>
              </a:ext>
            </a:extLst>
          </p:cNvPr>
          <p:cNvSpPr txBox="1"/>
          <p:nvPr/>
        </p:nvSpPr>
        <p:spPr>
          <a:xfrm>
            <a:off x="932247" y="2182054"/>
            <a:ext cx="10327505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BertClassifier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LightningModule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569CD6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__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init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__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n_classes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learning_rate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4EC9B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super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__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init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__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BertForSequenceClassification.from_pretrained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-base-uncased"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num_labels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n_classes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learning_rate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learning_rate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accuracy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Accuracy(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num_classes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n_classes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task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'multiclass'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forward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output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return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output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predict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.eval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Set the model to evaluation mode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with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torch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.no_grad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():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Disable gradient calculation.  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outputs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logits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outputs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.logits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probs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.softmax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logits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dim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Return probabilities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probs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69336-ECCA-8B1C-174C-27432269D093}"/>
              </a:ext>
            </a:extLst>
          </p:cNvPr>
          <p:cNvSpPr txBox="1"/>
          <p:nvPr/>
        </p:nvSpPr>
        <p:spPr>
          <a:xfrm>
            <a:off x="932247" y="1458680"/>
            <a:ext cx="1032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BERT Model – Init, Forward, &amp; Predict</a:t>
            </a:r>
          </a:p>
        </p:txBody>
      </p:sp>
      <p:pic>
        <p:nvPicPr>
          <p:cNvPr id="12" name="Picture 11" descr="A close-up of a card&#10;&#10;Description automatically generated">
            <a:extLst>
              <a:ext uri="{FF2B5EF4-FFF2-40B4-BE49-F238E27FC236}">
                <a16:creationId xmlns:a16="http://schemas.microsoft.com/office/drawing/2014/main" id="{AB6D00C0-972A-319E-7214-423AAF1B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29" y="5261430"/>
            <a:ext cx="4674781" cy="12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Model Training &amp;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93D04-E4DE-6431-F9DC-0582EEB1584C}"/>
              </a:ext>
            </a:extLst>
          </p:cNvPr>
          <p:cNvSpPr txBox="1"/>
          <p:nvPr/>
        </p:nvSpPr>
        <p:spPr>
          <a:xfrm>
            <a:off x="932247" y="2319945"/>
            <a:ext cx="10327505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training_step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batch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batch_idx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batch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output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forward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input_ids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attention_mask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# Get Loss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loss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output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.loss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train_loss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loss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on_step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on_epoch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Get Acc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logits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output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.logits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preds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torch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.argmax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logits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dim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acc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accuracy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preds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train_acc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acc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on_step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on_epoch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Get Learning Rate (for Logging)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.trainer.optimizers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].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param_groups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.log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on_step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on_epoch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loss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69336-ECCA-8B1C-174C-27432269D093}"/>
              </a:ext>
            </a:extLst>
          </p:cNvPr>
          <p:cNvSpPr txBox="1"/>
          <p:nvPr/>
        </p:nvSpPr>
        <p:spPr>
          <a:xfrm>
            <a:off x="932247" y="1596571"/>
            <a:ext cx="1032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BERT Model – Training Step</a:t>
            </a:r>
          </a:p>
        </p:txBody>
      </p:sp>
    </p:spTree>
    <p:extLst>
      <p:ext uri="{BB962C8B-B14F-4D97-AF65-F5344CB8AC3E}">
        <p14:creationId xmlns:p14="http://schemas.microsoft.com/office/powerpoint/2010/main" val="132330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Model Training &amp;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93D04-E4DE-6431-F9DC-0582EEB1584C}"/>
              </a:ext>
            </a:extLst>
          </p:cNvPr>
          <p:cNvSpPr txBox="1"/>
          <p:nvPr/>
        </p:nvSpPr>
        <p:spPr>
          <a:xfrm>
            <a:off x="932247" y="2319945"/>
            <a:ext cx="10327505" cy="24929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configure_optimizers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# Define Optimizer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optimizer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torch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.optim.Adam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.parameters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learning_rate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# Define LR scheduler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scheduler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'scheduler'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StepLR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optimizer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            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step_size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Drop Each Epoch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             gamma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0.95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),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 5% Drop in LR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'interval'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'epoch'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'frequency'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# Return the Optimizer and Scheduler in Dictionary List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return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optimizer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 [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scheduler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69336-ECCA-8B1C-174C-27432269D093}"/>
              </a:ext>
            </a:extLst>
          </p:cNvPr>
          <p:cNvSpPr txBox="1"/>
          <p:nvPr/>
        </p:nvSpPr>
        <p:spPr>
          <a:xfrm>
            <a:off x="932247" y="1596571"/>
            <a:ext cx="1032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BERT Model – Optimizer</a:t>
            </a:r>
          </a:p>
        </p:txBody>
      </p:sp>
      <p:pic>
        <p:nvPicPr>
          <p:cNvPr id="5" name="Picture 4" descr="A graph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407402C-E77B-A532-D15A-F2362F82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9" y="3420407"/>
            <a:ext cx="3696607" cy="28288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34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B6E4-5C05-27FE-9975-E7F64FFD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4640309" cy="594359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Best convergence achieved with only 4 Epochs</a:t>
            </a:r>
          </a:p>
          <a:p>
            <a:r>
              <a:rPr lang="en-US" sz="2000" dirty="0"/>
              <a:t>Early stopping allowed for quicker training time</a:t>
            </a:r>
          </a:p>
          <a:p>
            <a:r>
              <a:rPr lang="en-US" sz="2000" dirty="0"/>
              <a:t>Validation Acc: 39%</a:t>
            </a:r>
          </a:p>
          <a:p>
            <a:r>
              <a:rPr lang="en-US" sz="2000" dirty="0"/>
              <a:t>Test Acc: 38%</a:t>
            </a:r>
          </a:p>
          <a:p>
            <a:r>
              <a:rPr lang="en-US" sz="2000" dirty="0"/>
              <a:t>Model was not – overfitted!</a:t>
            </a:r>
          </a:p>
          <a:p>
            <a:endParaRPr lang="en-US" sz="2000" dirty="0"/>
          </a:p>
        </p:txBody>
      </p:sp>
      <p:pic>
        <p:nvPicPr>
          <p:cNvPr id="12" name="Picture 11" descr="A graph of training and training&#10;&#10;Description automatically generated">
            <a:extLst>
              <a:ext uri="{FF2B5EF4-FFF2-40B4-BE49-F238E27FC236}">
                <a16:creationId xmlns:a16="http://schemas.microsoft.com/office/drawing/2014/main" id="{A35E6516-82E3-DAB3-7495-F501284A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87" y="706070"/>
            <a:ext cx="7689913" cy="6151930"/>
          </a:xfrm>
          <a:prstGeom prst="rect">
            <a:avLst/>
          </a:prstGeom>
        </p:spPr>
      </p:pic>
      <p:pic>
        <p:nvPicPr>
          <p:cNvPr id="13" name="Picture 12" descr="A white rectangular object with purple numbers&#10;&#10;Description automatically generated">
            <a:extLst>
              <a:ext uri="{FF2B5EF4-FFF2-40B4-BE49-F238E27FC236}">
                <a16:creationId xmlns:a16="http://schemas.microsoft.com/office/drawing/2014/main" id="{0C8584ED-3F6E-9BB5-5C31-70D62CA3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4" y="5411096"/>
            <a:ext cx="3744686" cy="740834"/>
          </a:xfrm>
          <a:prstGeom prst="rect">
            <a:avLst/>
          </a:prstGeom>
        </p:spPr>
      </p:pic>
      <p:pic>
        <p:nvPicPr>
          <p:cNvPr id="14" name="Picture 13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A0295C79-C424-EBE2-A336-16BB3CA2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4515239"/>
            <a:ext cx="3744686" cy="7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9475-8F67-1FCE-3F92-05A77B7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" y="1450553"/>
            <a:ext cx="4781205" cy="48776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Improved over Naïve Bays and Random Forest</a:t>
            </a:r>
            <a:endParaRPr lang="en-US" sz="2000" u="sng" dirty="0"/>
          </a:p>
          <a:p>
            <a:r>
              <a:rPr lang="en-US" sz="2000" dirty="0"/>
              <a:t>Training Time Improvements</a:t>
            </a:r>
          </a:p>
          <a:p>
            <a:r>
              <a:rPr lang="en-US" sz="2000" dirty="0"/>
              <a:t>Confusion Matrix indicated Neutral to good predictor</a:t>
            </a:r>
          </a:p>
          <a:p>
            <a:r>
              <a:rPr lang="en-US" sz="2000" dirty="0"/>
              <a:t>Miss Classifications:</a:t>
            </a:r>
          </a:p>
          <a:p>
            <a:pPr lvl="1"/>
            <a:r>
              <a:rPr lang="en-US" sz="2000" dirty="0"/>
              <a:t>’Happiness’ and ’Neutral’</a:t>
            </a:r>
          </a:p>
          <a:p>
            <a:pPr lvl="1"/>
            <a:r>
              <a:rPr lang="en-US" sz="2000" dirty="0"/>
              <a:t>’Love’ and ’Neutral’</a:t>
            </a:r>
          </a:p>
          <a:p>
            <a:pPr lvl="1"/>
            <a:r>
              <a:rPr lang="en-US" sz="2000" dirty="0"/>
              <a:t>’Sadness’ and ’Worry’</a:t>
            </a:r>
          </a:p>
          <a:p>
            <a:r>
              <a:rPr lang="en-US" sz="2000" b="1" dirty="0"/>
              <a:t>’Neutral’ </a:t>
            </a:r>
            <a:r>
              <a:rPr lang="en-US" sz="2000" dirty="0"/>
              <a:t>and </a:t>
            </a:r>
            <a:r>
              <a:rPr lang="en-US" sz="2000" b="1" dirty="0"/>
              <a:t>’Happiness’ </a:t>
            </a:r>
            <a:r>
              <a:rPr lang="en-US" sz="2000" dirty="0"/>
              <a:t>are the most prevalent emotions, while </a:t>
            </a:r>
            <a:r>
              <a:rPr lang="en-US" sz="2000" b="1" dirty="0"/>
              <a:t>’Hate’ </a:t>
            </a:r>
            <a:r>
              <a:rPr lang="en-US" sz="2000" dirty="0"/>
              <a:t>has the least occurrence.</a:t>
            </a:r>
          </a:p>
        </p:txBody>
      </p:sp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38A4FA39-BEC3-8FED-4B39-20C1694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53" y="1248229"/>
            <a:ext cx="6897155" cy="1663237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BC87BCCE-FCE9-75E3-9AFA-1F9427F3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98" y="2891219"/>
            <a:ext cx="7166407" cy="34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831"/>
            <a:ext cx="12192000" cy="5350669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PhD Student</a:t>
            </a:r>
            <a:br>
              <a:rPr lang="en-US" sz="2400" dirty="0"/>
            </a:br>
            <a:r>
              <a:rPr lang="en-US" sz="2400" dirty="0"/>
              <a:t>Computational &amp; Data Science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Web &amp; Mobile Applications,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Integrations,</a:t>
            </a:r>
            <a:br>
              <a:rPr lang="en-US" sz="2400" dirty="0"/>
            </a:br>
            <a:r>
              <a:rPr lang="en-US" sz="2400" dirty="0"/>
              <a:t>and Product Development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The model was verging on over-fitting. This is to be expected since there where only 1,500 sentences to train on.</a:t>
            </a:r>
          </a:p>
          <a:p>
            <a:pPr marL="0" indent="0">
              <a:buNone/>
            </a:pPr>
            <a:r>
              <a:rPr lang="en-US" dirty="0"/>
              <a:t>The prediction rate is still not great compared to BERT models with lots of data! Those achieve up to 76%[12] in accuracy.</a:t>
            </a:r>
          </a:p>
          <a:p>
            <a:pPr marL="0" indent="0">
              <a:buNone/>
            </a:pPr>
            <a:r>
              <a:rPr lang="en-US" dirty="0"/>
              <a:t>BERT outperformed the Naive Bayes and Random Forest models by </a:t>
            </a:r>
            <a:r>
              <a:rPr lang="en-US" b="1" u="sng" dirty="0"/>
              <a:t>over 6 - 10%, </a:t>
            </a:r>
            <a:r>
              <a:rPr lang="en-US" dirty="0"/>
              <a:t>with far fewer epochs and hence less training time required. that it 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b="1" dirty="0"/>
              <a:t>Regularization Techniques</a:t>
            </a:r>
            <a:br>
              <a:rPr lang="en-US" dirty="0"/>
            </a:br>
            <a:r>
              <a:rPr lang="en-US" dirty="0"/>
              <a:t>Implementing more sophisticated regularization techniques could help mitigate the overfitting observed in the training process. Techniques such as dropout variations, L2 regularization (weight decay) might help.</a:t>
            </a:r>
          </a:p>
          <a:p>
            <a:r>
              <a:rPr lang="en-US" b="1" dirty="0"/>
              <a:t>Exploration of Learning Rate Schedules</a:t>
            </a:r>
            <a:br>
              <a:rPr lang="en-US" dirty="0"/>
            </a:br>
            <a:r>
              <a:rPr lang="en-US" dirty="0"/>
              <a:t>The learning rate schedule has a big impact on the training dynamics of BERT. Experimenting with different schedules, might lead to better optimization pathways and quicker convergence without falling into local minima or overfitting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Xue</a:t>
            </a:r>
            <a:r>
              <a:rPr lang="en-US" sz="1000" dirty="0"/>
              <a:t> Ying. “An Overview of Overfitting and its Solutions”. In: Journal of Physics: Conference Series 1168 (Feb. 2019), p. 022022. </a:t>
            </a:r>
            <a:r>
              <a:rPr lang="en-US" sz="1000" dirty="0" err="1"/>
              <a:t>doi</a:t>
            </a:r>
            <a:r>
              <a:rPr lang="en-US" sz="1000" dirty="0"/>
              <a:t>: 10.1088/1742-6596/1168/2/022022.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Richard Hoehn and Jaishree Ranganathan. Improving Emotion Detection through Translation of Text to ML Models Trained in Different Languages. Version 1.0.1. 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richardhoehn</a:t>
            </a:r>
            <a:r>
              <a:rPr lang="en-US" sz="1000" dirty="0"/>
              <a:t>/ </a:t>
            </a:r>
            <a:r>
              <a:rPr lang="en-US" sz="1000" dirty="0" err="1"/>
              <a:t>mtsu.coms.qualifying</a:t>
            </a:r>
            <a:r>
              <a:rPr lang="en-US" sz="1000" dirty="0"/>
              <a:t>-exam. Aug. 2023. </a:t>
            </a:r>
            <a:r>
              <a:rPr lang="en-US" sz="1000" dirty="0" err="1"/>
              <a:t>url</a:t>
            </a:r>
            <a:r>
              <a:rPr lang="en-US" sz="1000" dirty="0"/>
              <a:t>: 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richardhoehn</a:t>
            </a:r>
            <a:r>
              <a:rPr lang="en-US" sz="1000" dirty="0"/>
              <a:t>/</a:t>
            </a:r>
            <a:r>
              <a:rPr lang="en-US" sz="1000" dirty="0" err="1"/>
              <a:t>mtsu.coms</a:t>
            </a:r>
            <a:r>
              <a:rPr lang="en-US" sz="1000" dirty="0"/>
              <a:t>. qualifying-exam.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Sanghyub</a:t>
            </a:r>
            <a:r>
              <a:rPr lang="en-US" sz="1000" dirty="0"/>
              <a:t> John Lee et al. “Transformer transfer learning emotion detection model: synchronizing socially agreed and self-reported emotions in big data”. In: Neural Computing and Applications 35.15 (2023), pp. 10945–10956. </a:t>
            </a:r>
            <a:r>
              <a:rPr lang="en-US" sz="1000" dirty="0" err="1"/>
              <a:t>doi</a:t>
            </a:r>
            <a:r>
              <a:rPr lang="en-US" sz="1000" dirty="0"/>
              <a:t>: 10.1007/s00521-023-08276-8. </a:t>
            </a:r>
            <a:r>
              <a:rPr lang="en-US" sz="1000" dirty="0" err="1"/>
              <a:t>url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/10.1007/s00521- 023-08276-8.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9922766" cy="53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Explore effectiveness of BERT Transformer for Emotion Detection with small datasets</a:t>
            </a:r>
          </a:p>
          <a:p>
            <a:r>
              <a:rPr lang="en-US" dirty="0"/>
              <a:t>Compare to previous work on Naïve Bayes &amp; Random Forest Models </a:t>
            </a:r>
            <a:endParaRPr lang="en-US" u="sng" dirty="0"/>
          </a:p>
          <a:p>
            <a:r>
              <a:rPr lang="en-US" dirty="0"/>
              <a:t>Visual Plots indicating Training &amp; Validation and comparing Test with past model results</a:t>
            </a:r>
            <a:endParaRPr lang="en-US" u="sng" dirty="0"/>
          </a:p>
          <a:p>
            <a:r>
              <a:rPr lang="en-US" dirty="0"/>
              <a:t>and Finally compare to current BERT ED work on larger datasets.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Emotion Detection</a:t>
            </a:r>
          </a:p>
          <a:p>
            <a:r>
              <a:rPr lang="en-US" dirty="0"/>
              <a:t>Challenges, Motivation and Scope of Research</a:t>
            </a:r>
          </a:p>
          <a:p>
            <a:r>
              <a:rPr lang="en-US" dirty="0"/>
              <a:t>Methodology – Including Code Review and Demonstration!</a:t>
            </a:r>
          </a:p>
          <a:p>
            <a:r>
              <a:rPr lang="en-US" sz="1400" i="1" dirty="0"/>
              <a:t>and finally, </a:t>
            </a:r>
            <a:r>
              <a:rPr lang="en-US" dirty="0"/>
              <a:t>Analysis of Results, Comparisons,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Accurately Identifying</a:t>
            </a:r>
            <a:r>
              <a:rPr lang="en-US" sz="2000" b="1" dirty="0"/>
              <a:t> emotions</a:t>
            </a:r>
            <a:br>
              <a:rPr lang="en-US" sz="2000" b="1" dirty="0"/>
            </a:br>
            <a:r>
              <a:rPr lang="en-US" sz="2000" b="1" dirty="0"/>
              <a:t>can improve:</a:t>
            </a:r>
          </a:p>
          <a:p>
            <a:r>
              <a:rPr lang="en-US" sz="2000" dirty="0"/>
              <a:t>User Experiences (chat-bots),</a:t>
            </a:r>
          </a:p>
          <a:p>
            <a:r>
              <a:rPr lang="en-US" sz="2000" dirty="0"/>
              <a:t>Decision-Making Processes</a:t>
            </a:r>
          </a:p>
          <a:p>
            <a:r>
              <a:rPr lang="en-US" sz="2000" dirty="0"/>
              <a:t>and Overall human-machine interactions in a positive manner[4, 5]</a:t>
            </a:r>
          </a:p>
          <a:p>
            <a:pPr marL="0" indent="0" algn="ctr">
              <a:buNone/>
            </a:pPr>
            <a:r>
              <a:rPr lang="en-US" sz="2000" b="1" dirty="0"/>
              <a:t>With most of these interactions being processed in </a:t>
            </a:r>
            <a:r>
              <a:rPr lang="en-US" sz="2000" b="1" u="sng" dirty="0"/>
              <a:t>real-time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can vary depending on the framework or model being considered.</a:t>
            </a:r>
          </a:p>
          <a:p>
            <a:pPr marL="0" indent="0">
              <a:buNone/>
            </a:pPr>
            <a:r>
              <a:rPr lang="en-US" dirty="0"/>
              <a:t>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Anticipation / 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10295384" cy="4595586"/>
          </a:xfrm>
        </p:spPr>
        <p:txBody>
          <a:bodyPr>
            <a:normAutofit/>
          </a:bodyPr>
          <a:lstStyle/>
          <a:p>
            <a:r>
              <a:rPr lang="en-US" sz="2400" dirty="0"/>
              <a:t>Emotion detection data requires primarily supervised learning data! Meaning human curated and labeled data.</a:t>
            </a:r>
          </a:p>
          <a:p>
            <a:r>
              <a:rPr lang="en-US" sz="2400" dirty="0"/>
              <a:t>Unlike Sentiment Analysis (SA) the availability of large datasets for training purposes of ML models is much smaller[3].</a:t>
            </a:r>
          </a:p>
          <a:p>
            <a:r>
              <a:rPr lang="en-US" sz="2400" dirty="0"/>
              <a:t>Many datasets that are available are in many </a:t>
            </a:r>
            <a:r>
              <a:rPr lang="en-US" sz="2400" u="sng" dirty="0"/>
              <a:t>different languages</a:t>
            </a:r>
          </a:p>
          <a:p>
            <a:r>
              <a:rPr lang="en-US" sz="2400" dirty="0"/>
              <a:t>Emotions in text are contextual in nature; meaning they conform in many cases based on the language and culture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Research?</a:t>
            </a:r>
            <a:br>
              <a:rPr lang="en-US" dirty="0"/>
            </a:br>
            <a:r>
              <a:rPr lang="en-US" dirty="0"/>
              <a:t>Evaluation of Models for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527285"/>
            <a:ext cx="10391857" cy="4974183"/>
          </a:xfrm>
        </p:spPr>
        <p:txBody>
          <a:bodyPr>
            <a:normAutofit/>
          </a:bodyPr>
          <a:lstStyle/>
          <a:p>
            <a:r>
              <a:rPr lang="en-US" sz="2400" dirty="0"/>
              <a:t>ED is still a growing field in Text, Video, and Image reading. </a:t>
            </a:r>
          </a:p>
          <a:p>
            <a:r>
              <a:rPr lang="en-US" sz="2400" dirty="0"/>
              <a:t>The market for ED software and services is estimated to reach </a:t>
            </a:r>
            <a:r>
              <a:rPr lang="en-US" sz="2400" b="1" dirty="0"/>
              <a:t>$3.8billion</a:t>
            </a:r>
            <a:r>
              <a:rPr lang="en-US" sz="2400" dirty="0"/>
              <a:t>[2] by 2025.</a:t>
            </a:r>
          </a:p>
          <a:p>
            <a:r>
              <a:rPr lang="en-US" sz="2400" dirty="0"/>
              <a:t>What model can be used for ED to improve on my past work?</a:t>
            </a:r>
            <a:br>
              <a:rPr lang="en-US" sz="2400" dirty="0"/>
            </a:br>
            <a:r>
              <a:rPr lang="en-US" sz="2400" dirty="0"/>
              <a:t>Random Forest, Naïve Bayes, </a:t>
            </a:r>
            <a:r>
              <a:rPr lang="en-US" sz="2400" b="1" dirty="0"/>
              <a:t>or BERT?</a:t>
            </a:r>
          </a:p>
          <a:p>
            <a:r>
              <a:rPr lang="en-US" sz="2400" dirty="0"/>
              <a:t>A recent paper[1] states that ”</a:t>
            </a:r>
            <a:r>
              <a:rPr lang="en-US" sz="2400" b="1" i="1" dirty="0"/>
              <a:t>Emotions hold a paramount role in the conversation, as it expresses context to the conversation</a:t>
            </a:r>
            <a:r>
              <a:rPr lang="en-US" sz="2400" b="1" dirty="0"/>
              <a:t>.</a:t>
            </a:r>
            <a:r>
              <a:rPr lang="en-US" sz="2400" dirty="0"/>
              <a:t>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4" y="1014413"/>
            <a:ext cx="11855496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Graduate Project’s objectives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Build, Train, and Validate a Transformer for Emotion Detection, using </a:t>
            </a:r>
            <a:r>
              <a:rPr lang="en-US" sz="2000" b="1" dirty="0" err="1"/>
              <a:t>PyTorch</a:t>
            </a:r>
            <a:r>
              <a:rPr lang="en-US" sz="2000" b="1" dirty="0"/>
              <a:t>[6].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Display the learning rates and validation results in graphical forms using plots.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Evaluate the Transformer’s results against those from Hoehn[11] et al.’s paper.</a:t>
            </a:r>
            <a:br>
              <a:rPr lang="en-US" sz="2000" b="1" dirty="0"/>
            </a:br>
            <a:r>
              <a:rPr lang="en-US" sz="2000" b="1" dirty="0"/>
              <a:t>In specific the </a:t>
            </a:r>
            <a:r>
              <a:rPr lang="en-US" sz="2000" b="1" u="sng" dirty="0"/>
              <a:t>Naive Bayes &amp; Random Forest</a:t>
            </a:r>
            <a:r>
              <a:rPr lang="en-US" sz="2000" b="1" dirty="0"/>
              <a:t>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Compare the transformer with Lee et al.’s transfer learning-based emotion detection model[12] to ensure comparative results in ED have been achieved with the fine-tuned model.</a:t>
            </a:r>
          </a:p>
          <a:p>
            <a:pPr marL="0" indent="0">
              <a:buNone/>
            </a:pPr>
            <a:r>
              <a:rPr lang="en-US" sz="2000" dirty="0"/>
              <a:t>In summary, this research project </a:t>
            </a:r>
            <a:r>
              <a:rPr lang="en-US" sz="2000" b="1" u="sng" dirty="0"/>
              <a:t>investigated BERT </a:t>
            </a:r>
            <a:r>
              <a:rPr lang="en-US" sz="2000" b="1" u="sng" dirty="0" err="1"/>
              <a:t>Tranformers</a:t>
            </a:r>
            <a:r>
              <a:rPr lang="en-US" sz="2000" dirty="0"/>
              <a:t> to enhance the predictability of Emotion Detection and compare to previous work by Hoehn[11].</a:t>
            </a:r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114217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Preparation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89" y="1527285"/>
            <a:ext cx="3709582" cy="4168494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Loaded data into Pandas for review</a:t>
            </a:r>
          </a:p>
          <a:p>
            <a:r>
              <a:rPr lang="en-US" dirty="0"/>
              <a:t>Visualized the distribution of the emotions.</a:t>
            </a:r>
          </a:p>
          <a:p>
            <a:r>
              <a:rPr lang="en-US" dirty="0"/>
              <a:t>Removed: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Enthusiasm</a:t>
            </a:r>
          </a:p>
          <a:p>
            <a:r>
              <a:rPr lang="en-US" dirty="0"/>
              <a:t>Emotion Count: </a:t>
            </a:r>
            <a:r>
              <a:rPr lang="en-US" b="1" u="sng" dirty="0"/>
              <a:t>7</a:t>
            </a:r>
          </a:p>
          <a:p>
            <a:r>
              <a:rPr lang="en-US" dirty="0"/>
              <a:t>Only </a:t>
            </a:r>
            <a:r>
              <a:rPr lang="en-US" b="1" dirty="0"/>
              <a:t>1,464</a:t>
            </a:r>
            <a:r>
              <a:rPr lang="en-US" dirty="0"/>
              <a:t> rows of sentence and labeled emotions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671908D-2B94-99D8-803E-4628B4CF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20" y="1705429"/>
            <a:ext cx="8668690" cy="39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2952</Words>
  <Application>Microsoft Macintosh PowerPoint</Application>
  <PresentationFormat>Widescreen</PresentationFormat>
  <Paragraphs>240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Welcome</vt:lpstr>
      <vt:lpstr>Introduction &amp; Agenda</vt:lpstr>
      <vt:lpstr>Significance of Emotion Detection</vt:lpstr>
      <vt:lpstr>Challenges: Data Scarcity &amp; Language Fragmentation</vt:lpstr>
      <vt:lpstr>Motivation for Research? Evaluation of Models for Prediction?</vt:lpstr>
      <vt:lpstr>Objectives &amp; Scope of Research</vt:lpstr>
      <vt:lpstr>Methodology</vt:lpstr>
      <vt:lpstr>Methodology Data Preparation &amp; Pre-Processing</vt:lpstr>
      <vt:lpstr>Methodology Feature Engineering &amp; Label Encoding</vt:lpstr>
      <vt:lpstr>Methodology Sentence / Word Tokenization</vt:lpstr>
      <vt:lpstr>Methodology Sentence / Word Tokenization</vt:lpstr>
      <vt:lpstr>Methodology Model Training &amp; Validation</vt:lpstr>
      <vt:lpstr>Methodology Model Training &amp; Validation</vt:lpstr>
      <vt:lpstr>Methodology Model Training &amp; Validation</vt:lpstr>
      <vt:lpstr>Methodology Model Training &amp; Validation</vt:lpstr>
      <vt:lpstr>Demo &amp; Code Review</vt:lpstr>
      <vt:lpstr>Results &amp; Analysis</vt:lpstr>
      <vt:lpstr>Results &amp; Analysis Prediction Results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99</cp:revision>
  <dcterms:created xsi:type="dcterms:W3CDTF">2023-03-20T19:50:30Z</dcterms:created>
  <dcterms:modified xsi:type="dcterms:W3CDTF">2024-04-17T15:51:28Z</dcterms:modified>
</cp:coreProperties>
</file>