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6" r:id="rId1"/>
  </p:sldMasterIdLst>
  <p:notesMasterIdLst>
    <p:notesMasterId r:id="rId10"/>
  </p:notesMasterIdLst>
  <p:sldIdLst>
    <p:sldId id="256" r:id="rId2"/>
    <p:sldId id="257" r:id="rId3"/>
    <p:sldId id="259" r:id="rId4"/>
    <p:sldId id="261" r:id="rId5"/>
    <p:sldId id="258" r:id="rId6"/>
    <p:sldId id="262" r:id="rId7"/>
    <p:sldId id="263"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09"/>
    <p:restoredTop sz="94681"/>
  </p:normalViewPr>
  <p:slideViewPr>
    <p:cSldViewPr snapToGrid="0">
      <p:cViewPr varScale="1">
        <p:scale>
          <a:sx n="169" d="100"/>
          <a:sy n="169" d="100"/>
        </p:scale>
        <p:origin x="216" y="17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159B06-F1D2-CA44-B076-5D4430A352F2}" type="datetimeFigureOut">
              <a:rPr lang="en-US" smtClean="0"/>
              <a:t>3/22/23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10F56A-5384-CC40-A3B4-A869BEE484DE}" type="slidenum">
              <a:rPr lang="en-US" smtClean="0"/>
              <a:t>‹#›</a:t>
            </a:fld>
            <a:endParaRPr lang="en-US"/>
          </a:p>
        </p:txBody>
      </p:sp>
    </p:spTree>
    <p:extLst>
      <p:ext uri="{BB962C8B-B14F-4D97-AF65-F5344CB8AC3E}">
        <p14:creationId xmlns:p14="http://schemas.microsoft.com/office/powerpoint/2010/main" val="4760583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83D70-91AA-429A-BD57-1CB6792B30EE}"/>
              </a:ext>
            </a:extLst>
          </p:cNvPr>
          <p:cNvSpPr>
            <a:spLocks noGrp="1"/>
          </p:cNvSpPr>
          <p:nvPr>
            <p:ph type="ctrTitle"/>
          </p:nvPr>
        </p:nvSpPr>
        <p:spPr>
          <a:xfrm>
            <a:off x="1088136" y="1078030"/>
            <a:ext cx="9288096" cy="2956718"/>
          </a:xfrm>
        </p:spPr>
        <p:txBody>
          <a:bodyPr anchor="t">
            <a:noAutofit/>
          </a:bodyPr>
          <a:lstStyle>
            <a:lvl1pPr algn="l">
              <a:defRPr sz="6600" cap="all" baseline="0"/>
            </a:lvl1pPr>
          </a:lstStyle>
          <a:p>
            <a:r>
              <a:rPr lang="en-US" dirty="0"/>
              <a:t>Click to edit Master title style</a:t>
            </a:r>
          </a:p>
        </p:txBody>
      </p:sp>
      <p:sp>
        <p:nvSpPr>
          <p:cNvPr id="3" name="Subtitle 2">
            <a:extLst>
              <a:ext uri="{FF2B5EF4-FFF2-40B4-BE49-F238E27FC236}">
                <a16:creationId xmlns:a16="http://schemas.microsoft.com/office/drawing/2014/main" id="{F065D245-B564-481D-A323-F73C5BCA8461}"/>
              </a:ext>
            </a:extLst>
          </p:cNvPr>
          <p:cNvSpPr>
            <a:spLocks noGrp="1"/>
          </p:cNvSpPr>
          <p:nvPr>
            <p:ph type="subTitle" idx="1"/>
          </p:nvPr>
        </p:nvSpPr>
        <p:spPr>
          <a:xfrm>
            <a:off x="1088136" y="4455621"/>
            <a:ext cx="9288096" cy="1435331"/>
          </a:xfrm>
        </p:spPr>
        <p:txBody>
          <a:bodyPr>
            <a:normAutofit/>
          </a:bodyPr>
          <a:lstStyle>
            <a:lvl1pPr marL="0" indent="0" algn="l">
              <a:lnSpc>
                <a:spcPct val="12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148333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EE2F5-9D3C-4BE7-9AD5-335B31CF2C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F98C4F-4BF6-47CF-ABEE-2B12748C4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15084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4438DC-3CEE-4170-9B1C-BAC05CD8C3B5}"/>
              </a:ext>
            </a:extLst>
          </p:cNvPr>
          <p:cNvSpPr>
            <a:spLocks noGrp="1"/>
          </p:cNvSpPr>
          <p:nvPr>
            <p:ph type="title"/>
          </p:nvPr>
        </p:nvSpPr>
        <p:spPr>
          <a:xfrm>
            <a:off x="1088136" y="1090245"/>
            <a:ext cx="9922764" cy="1294228"/>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C19D24-DCBE-47F9-8B85-8A118B02B3C9}"/>
              </a:ext>
            </a:extLst>
          </p:cNvPr>
          <p:cNvSpPr>
            <a:spLocks noGrp="1"/>
          </p:cNvSpPr>
          <p:nvPr>
            <p:ph type="body" idx="1"/>
          </p:nvPr>
        </p:nvSpPr>
        <p:spPr>
          <a:xfrm>
            <a:off x="1088136" y="2447778"/>
            <a:ext cx="9922764" cy="38387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8" name="Straight Connector 27">
            <a:extLst>
              <a:ext uri="{FF2B5EF4-FFF2-40B4-BE49-F238E27FC236}">
                <a16:creationId xmlns:a16="http://schemas.microsoft.com/office/drawing/2014/main" id="{D8689CE0-64D2-447C-9C1F-872D111D8AC3}"/>
              </a:ext>
            </a:extLst>
          </p:cNvPr>
          <p:cNvCxnSpPr>
            <a:cxnSpLocks/>
          </p:cNvCxnSpPr>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00DB87BA-8264-8FC2-BCFD-78291DBD8B2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453338" y="103187"/>
            <a:ext cx="616473" cy="706142"/>
          </a:xfrm>
          <a:prstGeom prst="rect">
            <a:avLst/>
          </a:prstGeom>
        </p:spPr>
      </p:pic>
      <p:pic>
        <p:nvPicPr>
          <p:cNvPr id="10" name="Picture 9" descr="A black and white sign&#10;&#10;Description automatically generated with low confidence">
            <a:extLst>
              <a:ext uri="{FF2B5EF4-FFF2-40B4-BE49-F238E27FC236}">
                <a16:creationId xmlns:a16="http://schemas.microsoft.com/office/drawing/2014/main" id="{A79855DA-6956-8303-6E45-EE5F377809E9}"/>
              </a:ext>
            </a:extLst>
          </p:cNvPr>
          <p:cNvPicPr>
            <a:picLocks noChangeAspect="1"/>
          </p:cNvPicPr>
          <p:nvPr userDrawn="1"/>
        </p:nvPicPr>
        <p:blipFill>
          <a:blip r:embed="rId6"/>
          <a:stretch>
            <a:fillRect/>
          </a:stretch>
        </p:blipFill>
        <p:spPr>
          <a:xfrm>
            <a:off x="122189" y="233057"/>
            <a:ext cx="825715" cy="446402"/>
          </a:xfrm>
          <a:prstGeom prst="rect">
            <a:avLst/>
          </a:prstGeom>
        </p:spPr>
      </p:pic>
      <p:sp>
        <p:nvSpPr>
          <p:cNvPr id="11" name="TextBox 10">
            <a:extLst>
              <a:ext uri="{FF2B5EF4-FFF2-40B4-BE49-F238E27FC236}">
                <a16:creationId xmlns:a16="http://schemas.microsoft.com/office/drawing/2014/main" id="{56C1F9AD-9809-769C-CBFB-61541C362FC0}"/>
              </a:ext>
            </a:extLst>
          </p:cNvPr>
          <p:cNvSpPr txBox="1"/>
          <p:nvPr userDrawn="1"/>
        </p:nvSpPr>
        <p:spPr>
          <a:xfrm>
            <a:off x="7482313" y="6500897"/>
            <a:ext cx="4587498" cy="253916"/>
          </a:xfrm>
          <a:prstGeom prst="rect">
            <a:avLst/>
          </a:prstGeom>
          <a:noFill/>
        </p:spPr>
        <p:txBody>
          <a:bodyPr wrap="square" rtlCol="0" anchor="ctr">
            <a:spAutoFit/>
          </a:bodyPr>
          <a:lstStyle/>
          <a:p>
            <a:pPr algn="r"/>
            <a:fld id="{D6D5B1DA-669C-594A-BD9D-2A56F8757A5A}" type="datetime1">
              <a:rPr lang="en-US" sz="1050" smtClean="0">
                <a:solidFill>
                  <a:schemeClr val="bg1">
                    <a:lumMod val="50000"/>
                  </a:schemeClr>
                </a:solidFill>
              </a:rPr>
              <a:pPr algn="r"/>
              <a:t>3/22/23</a:t>
            </a:fld>
            <a:r>
              <a:rPr lang="en-US" sz="1050" dirty="0">
                <a:solidFill>
                  <a:schemeClr val="bg1">
                    <a:lumMod val="50000"/>
                  </a:schemeClr>
                </a:solidFill>
              </a:rPr>
              <a:t> - Slide </a:t>
            </a:r>
            <a:fld id="{719D7796-F675-488F-AC46-C88938C80352}" type="slidenum">
              <a:rPr lang="en-US" sz="1050" b="1" smtClean="0">
                <a:solidFill>
                  <a:schemeClr val="bg1">
                    <a:lumMod val="50000"/>
                  </a:schemeClr>
                </a:solidFill>
              </a:rPr>
              <a:pPr algn="r"/>
              <a:t>‹#›</a:t>
            </a:fld>
            <a:endParaRPr lang="en-US" sz="1050" b="1" dirty="0">
              <a:solidFill>
                <a:schemeClr val="bg1">
                  <a:lumMod val="50000"/>
                </a:schemeClr>
              </a:solidFill>
            </a:endParaRPr>
          </a:p>
        </p:txBody>
      </p:sp>
      <p:sp>
        <p:nvSpPr>
          <p:cNvPr id="13" name="TextBox 12">
            <a:extLst>
              <a:ext uri="{FF2B5EF4-FFF2-40B4-BE49-F238E27FC236}">
                <a16:creationId xmlns:a16="http://schemas.microsoft.com/office/drawing/2014/main" id="{1CEDBD0B-4BDC-3373-7568-015DE4323179}"/>
              </a:ext>
            </a:extLst>
          </p:cNvPr>
          <p:cNvSpPr txBox="1"/>
          <p:nvPr userDrawn="1"/>
        </p:nvSpPr>
        <p:spPr>
          <a:xfrm>
            <a:off x="122188" y="6477008"/>
            <a:ext cx="2930977" cy="253916"/>
          </a:xfrm>
          <a:prstGeom prst="rect">
            <a:avLst/>
          </a:prstGeom>
          <a:noFill/>
        </p:spPr>
        <p:txBody>
          <a:bodyPr wrap="square" rtlCol="0" anchor="ctr">
            <a:spAutoFit/>
          </a:bodyPr>
          <a:lstStyle/>
          <a:p>
            <a:pPr algn="l"/>
            <a:r>
              <a:rPr lang="en-US" sz="1050" dirty="0">
                <a:solidFill>
                  <a:schemeClr val="bg1">
                    <a:lumMod val="50000"/>
                  </a:schemeClr>
                </a:solidFill>
              </a:rPr>
              <a:t>MTSU – CSCI 7400 – Richard Hoehn</a:t>
            </a:r>
            <a:endParaRPr lang="en-US" sz="1050" b="1" dirty="0">
              <a:solidFill>
                <a:schemeClr val="bg1">
                  <a:lumMod val="50000"/>
                </a:schemeClr>
              </a:solidFill>
            </a:endParaRPr>
          </a:p>
        </p:txBody>
      </p:sp>
    </p:spTree>
    <p:extLst>
      <p:ext uri="{BB962C8B-B14F-4D97-AF65-F5344CB8AC3E}">
        <p14:creationId xmlns:p14="http://schemas.microsoft.com/office/powerpoint/2010/main" val="1981436909"/>
      </p:ext>
    </p:extLst>
  </p:cSld>
  <p:clrMap bg1="lt1" tx1="dk1" bg2="lt2" tx2="dk2" accent1="accent1" accent2="accent2" accent3="accent3" accent4="accent4" accent5="accent5" accent6="accent6" hlink="hlink" folHlink="folHlink"/>
  <p:sldLayoutIdLst>
    <p:sldLayoutId id="2147483675" r:id="rId1"/>
    <p:sldLayoutId id="2147483676" r:id="rId2"/>
  </p:sldLayoutIdLst>
  <p:hf hdr="0" ftr="0"/>
  <p:txStyles>
    <p:title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ready2learn.ap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readspeaker.com/blog/benefits-of-text-to-speech/" TargetMode="External"/><Relationship Id="rId2" Type="http://schemas.openxmlformats.org/officeDocument/2006/relationships/hyperlink" Target="https://aws.amazon.com/polly/customers/" TargetMode="External"/><Relationship Id="rId1" Type="http://schemas.openxmlformats.org/officeDocument/2006/relationships/slideLayout" Target="../slideLayouts/slideLayout2.xml"/><Relationship Id="rId6" Type="http://schemas.openxmlformats.org/officeDocument/2006/relationships/hyperlink" Target="https://www.ready2learn.app/" TargetMode="External"/><Relationship Id="rId5" Type="http://schemas.openxmlformats.org/officeDocument/2006/relationships/hyperlink" Target="https://aws.amazon.com/sdk-for-javascript/" TargetMode="External"/><Relationship Id="rId4" Type="http://schemas.openxmlformats.org/officeDocument/2006/relationships/hyperlink" Target="https://nodejs.org/dist/latest-v18.x/docs/api/"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B243D86-12F0-453D-A6EB-74BDD2269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8BD8F3-18BD-2A1C-5AF4-B9332223BE80}"/>
              </a:ext>
            </a:extLst>
          </p:cNvPr>
          <p:cNvSpPr>
            <a:spLocks noGrp="1"/>
          </p:cNvSpPr>
          <p:nvPr>
            <p:ph type="ctrTitle"/>
          </p:nvPr>
        </p:nvSpPr>
        <p:spPr>
          <a:xfrm>
            <a:off x="1052146" y="3437792"/>
            <a:ext cx="9958754" cy="1601389"/>
          </a:xfrm>
        </p:spPr>
        <p:txBody>
          <a:bodyPr anchor="t">
            <a:normAutofit/>
          </a:bodyPr>
          <a:lstStyle/>
          <a:p>
            <a:r>
              <a:rPr lang="en-US" sz="6000"/>
              <a:t>AWS Polly</a:t>
            </a:r>
          </a:p>
        </p:txBody>
      </p:sp>
      <p:sp>
        <p:nvSpPr>
          <p:cNvPr id="3" name="Subtitle 2">
            <a:extLst>
              <a:ext uri="{FF2B5EF4-FFF2-40B4-BE49-F238E27FC236}">
                <a16:creationId xmlns:a16="http://schemas.microsoft.com/office/drawing/2014/main" id="{9F7E308B-8FF5-7EAF-CB84-992104A190E2}"/>
              </a:ext>
            </a:extLst>
          </p:cNvPr>
          <p:cNvSpPr>
            <a:spLocks noGrp="1"/>
          </p:cNvSpPr>
          <p:nvPr>
            <p:ph type="subTitle" idx="1"/>
          </p:nvPr>
        </p:nvSpPr>
        <p:spPr>
          <a:xfrm>
            <a:off x="1097280" y="4572000"/>
            <a:ext cx="10591306" cy="1017659"/>
          </a:xfrm>
        </p:spPr>
        <p:txBody>
          <a:bodyPr anchor="b">
            <a:normAutofit/>
          </a:bodyPr>
          <a:lstStyle/>
          <a:p>
            <a:r>
              <a:rPr lang="en-US" dirty="0"/>
              <a:t>By Richard Hoehn – CSCI 7400</a:t>
            </a:r>
            <a:br>
              <a:rPr lang="en-US" dirty="0"/>
            </a:br>
            <a:r>
              <a:rPr lang="en-US" dirty="0"/>
              <a:t>MTSU – April 2023</a:t>
            </a:r>
          </a:p>
        </p:txBody>
      </p:sp>
      <p:pic>
        <p:nvPicPr>
          <p:cNvPr id="4" name="Picture 3">
            <a:extLst>
              <a:ext uri="{FF2B5EF4-FFF2-40B4-BE49-F238E27FC236}">
                <a16:creationId xmlns:a16="http://schemas.microsoft.com/office/drawing/2014/main" id="{BE0FE367-F172-43C8-7C6B-84DC2A99A5DE}"/>
              </a:ext>
            </a:extLst>
          </p:cNvPr>
          <p:cNvPicPr>
            <a:picLocks noChangeAspect="1"/>
          </p:cNvPicPr>
          <p:nvPr/>
        </p:nvPicPr>
        <p:blipFill rotWithShape="1">
          <a:blip r:embed="rId2">
            <a:alphaModFix/>
          </a:blip>
          <a:srcRect t="27943" b="31723"/>
          <a:stretch/>
        </p:blipFill>
        <p:spPr>
          <a:xfrm>
            <a:off x="20" y="-32761"/>
            <a:ext cx="12191979" cy="2938188"/>
          </a:xfrm>
          <a:prstGeom prst="rect">
            <a:avLst/>
          </a:prstGeom>
        </p:spPr>
      </p:pic>
      <p:cxnSp>
        <p:nvCxnSpPr>
          <p:cNvPr id="11" name="Straight Connector 10">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3537612"/>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Graphic 5">
            <a:extLst>
              <a:ext uri="{FF2B5EF4-FFF2-40B4-BE49-F238E27FC236}">
                <a16:creationId xmlns:a16="http://schemas.microsoft.com/office/drawing/2014/main" id="{75D5CCC4-1119-B801-50FB-28FA44DDE59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01389" y="3141250"/>
            <a:ext cx="3038904" cy="3480926"/>
          </a:xfrm>
          <a:prstGeom prst="rect">
            <a:avLst/>
          </a:prstGeom>
        </p:spPr>
      </p:pic>
      <p:pic>
        <p:nvPicPr>
          <p:cNvPr id="8" name="Picture 7" descr="A black and white sign&#10;&#10;Description automatically generated with low confidence">
            <a:extLst>
              <a:ext uri="{FF2B5EF4-FFF2-40B4-BE49-F238E27FC236}">
                <a16:creationId xmlns:a16="http://schemas.microsoft.com/office/drawing/2014/main" id="{A85DA5F3-C630-016A-CE72-C64E589DAC0F}"/>
              </a:ext>
            </a:extLst>
          </p:cNvPr>
          <p:cNvPicPr>
            <a:picLocks noChangeAspect="1"/>
          </p:cNvPicPr>
          <p:nvPr/>
        </p:nvPicPr>
        <p:blipFill>
          <a:blip r:embed="rId5"/>
          <a:stretch>
            <a:fillRect/>
          </a:stretch>
        </p:blipFill>
        <p:spPr>
          <a:xfrm>
            <a:off x="6392933" y="4276044"/>
            <a:ext cx="2256492" cy="1219916"/>
          </a:xfrm>
          <a:prstGeom prst="rect">
            <a:avLst/>
          </a:prstGeom>
        </p:spPr>
      </p:pic>
    </p:spTree>
    <p:extLst>
      <p:ext uri="{BB962C8B-B14F-4D97-AF65-F5344CB8AC3E}">
        <p14:creationId xmlns:p14="http://schemas.microsoft.com/office/powerpoint/2010/main" val="1217123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34741-FCE8-57A1-3E89-E621238A5DC4}"/>
              </a:ext>
            </a:extLst>
          </p:cNvPr>
          <p:cNvSpPr>
            <a:spLocks noGrp="1"/>
          </p:cNvSpPr>
          <p:nvPr>
            <p:ph type="title"/>
          </p:nvPr>
        </p:nvSpPr>
        <p:spPr/>
        <p:txBody>
          <a:bodyPr/>
          <a:lstStyle/>
          <a:p>
            <a:r>
              <a:rPr lang="en-US" dirty="0"/>
              <a:t>Introduction to AWS Polly</a:t>
            </a:r>
          </a:p>
        </p:txBody>
      </p:sp>
      <p:sp>
        <p:nvSpPr>
          <p:cNvPr id="3" name="Content Placeholder 2">
            <a:extLst>
              <a:ext uri="{FF2B5EF4-FFF2-40B4-BE49-F238E27FC236}">
                <a16:creationId xmlns:a16="http://schemas.microsoft.com/office/drawing/2014/main" id="{D9336151-C722-303C-48E3-341E7C3D7106}"/>
              </a:ext>
            </a:extLst>
          </p:cNvPr>
          <p:cNvSpPr>
            <a:spLocks noGrp="1"/>
          </p:cNvSpPr>
          <p:nvPr>
            <p:ph idx="1"/>
          </p:nvPr>
        </p:nvSpPr>
        <p:spPr/>
        <p:txBody>
          <a:bodyPr>
            <a:normAutofit fontScale="92500" lnSpcReduction="20000"/>
          </a:bodyPr>
          <a:lstStyle/>
          <a:p>
            <a:r>
              <a:rPr lang="en-US" dirty="0"/>
              <a:t>Amazon Polly is a cloud service to converts </a:t>
            </a:r>
            <a:r>
              <a:rPr lang="en-US" u="sng" dirty="0"/>
              <a:t>Text into lifelike Speech</a:t>
            </a:r>
          </a:p>
          <a:p>
            <a:r>
              <a:rPr lang="en-US" dirty="0"/>
              <a:t>It supports Neural Text-To-Speech (NTTS) voices, that delivers human like speech and </a:t>
            </a:r>
            <a:r>
              <a:rPr lang="en-US" dirty="0" err="1"/>
              <a:t>pronuciation</a:t>
            </a:r>
            <a:endParaRPr lang="en-US" dirty="0"/>
          </a:p>
          <a:p>
            <a:r>
              <a:rPr lang="en-US" dirty="0"/>
              <a:t>Common uses cases are:</a:t>
            </a:r>
          </a:p>
          <a:p>
            <a:pPr lvl="1"/>
            <a:r>
              <a:rPr lang="en-US" dirty="0"/>
              <a:t>Games, </a:t>
            </a:r>
            <a:r>
              <a:rPr lang="en-US" u="sng" dirty="0"/>
              <a:t>eLearning</a:t>
            </a:r>
            <a:r>
              <a:rPr lang="en-US" dirty="0"/>
              <a:t>, Accessibility (visually impaired)</a:t>
            </a:r>
          </a:p>
          <a:p>
            <a:r>
              <a:rPr lang="en-US" dirty="0"/>
              <a:t>Benefits of AWS Polly</a:t>
            </a:r>
          </a:p>
          <a:p>
            <a:pPr lvl="1"/>
            <a:r>
              <a:rPr lang="en-US" dirty="0"/>
              <a:t>Cost effective – Only pay what you use (SaaS)</a:t>
            </a:r>
          </a:p>
          <a:p>
            <a:pPr lvl="1"/>
            <a:r>
              <a:rPr lang="en-US" dirty="0"/>
              <a:t>Low Latency</a:t>
            </a:r>
          </a:p>
          <a:p>
            <a:pPr lvl="1"/>
            <a:r>
              <a:rPr lang="en-US" dirty="0"/>
              <a:t>High Quality synthesis for natural speech – Solid pronunciation</a:t>
            </a:r>
          </a:p>
          <a:p>
            <a:pPr lvl="1"/>
            <a:r>
              <a:rPr lang="en-US" dirty="0"/>
              <a:t>Supports many voices, including French Canadian</a:t>
            </a:r>
          </a:p>
        </p:txBody>
      </p:sp>
    </p:spTree>
    <p:extLst>
      <p:ext uri="{BB962C8B-B14F-4D97-AF65-F5344CB8AC3E}">
        <p14:creationId xmlns:p14="http://schemas.microsoft.com/office/powerpoint/2010/main" val="2260965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91D40-0BB4-851A-7725-022D486313BB}"/>
              </a:ext>
            </a:extLst>
          </p:cNvPr>
          <p:cNvSpPr>
            <a:spLocks noGrp="1"/>
          </p:cNvSpPr>
          <p:nvPr>
            <p:ph type="title"/>
          </p:nvPr>
        </p:nvSpPr>
        <p:spPr/>
        <p:txBody>
          <a:bodyPr/>
          <a:lstStyle/>
          <a:p>
            <a:r>
              <a:rPr lang="en-US" dirty="0"/>
              <a:t>Why AWS Polly</a:t>
            </a:r>
          </a:p>
        </p:txBody>
      </p:sp>
      <p:sp>
        <p:nvSpPr>
          <p:cNvPr id="3" name="Content Placeholder 2">
            <a:extLst>
              <a:ext uri="{FF2B5EF4-FFF2-40B4-BE49-F238E27FC236}">
                <a16:creationId xmlns:a16="http://schemas.microsoft.com/office/drawing/2014/main" id="{4E01B844-8342-0008-F56B-9EA3B00F9D73}"/>
              </a:ext>
            </a:extLst>
          </p:cNvPr>
          <p:cNvSpPr>
            <a:spLocks noGrp="1"/>
          </p:cNvSpPr>
          <p:nvPr>
            <p:ph idx="1"/>
          </p:nvPr>
        </p:nvSpPr>
        <p:spPr>
          <a:xfrm>
            <a:off x="1088136" y="1927041"/>
            <a:ext cx="9922764" cy="4359459"/>
          </a:xfrm>
        </p:spPr>
        <p:txBody>
          <a:bodyPr>
            <a:normAutofit/>
          </a:bodyPr>
          <a:lstStyle/>
          <a:p>
            <a:r>
              <a:rPr lang="en-US" b="1" dirty="0"/>
              <a:t>Text to Speed in the Cloud:</a:t>
            </a:r>
            <a:br>
              <a:rPr lang="en-US" b="1" dirty="0"/>
            </a:br>
            <a:r>
              <a:rPr lang="en-US" dirty="0"/>
              <a:t>The ability to have an API (cloud SaaS) service provide text to speech at scale enables users of the platform to build application to reach more users.</a:t>
            </a:r>
          </a:p>
          <a:p>
            <a:r>
              <a:rPr lang="en-US" b="1" dirty="0"/>
              <a:t>Access to a Broader and more Diverse Audience:</a:t>
            </a:r>
            <a:br>
              <a:rPr lang="en-US" b="1" dirty="0"/>
            </a:br>
            <a:r>
              <a:rPr lang="en-US" dirty="0"/>
              <a:t>Text to speech opens doors for people with disabilities, second-language learners, and older adults struggling with increasingly complicated user interfaces.</a:t>
            </a:r>
          </a:p>
          <a:p>
            <a:r>
              <a:rPr lang="en-US" b="1" dirty="0"/>
              <a:t>Better Outcomes for Corporate Learning Programs:</a:t>
            </a:r>
            <a:br>
              <a:rPr lang="en-US" b="1" dirty="0"/>
            </a:br>
            <a:r>
              <a:rPr lang="en-US" dirty="0"/>
              <a:t>Everyone learns differently. Some prefer to read content. Others retain more when they hear it. Many do best with bimodal presentation, in which materials are delivered by text and speech simultaneously. </a:t>
            </a:r>
            <a:br>
              <a:rPr lang="en-US" dirty="0"/>
            </a:br>
            <a:endParaRPr lang="en-US" dirty="0"/>
          </a:p>
        </p:txBody>
      </p:sp>
    </p:spTree>
    <p:extLst>
      <p:ext uri="{BB962C8B-B14F-4D97-AF65-F5344CB8AC3E}">
        <p14:creationId xmlns:p14="http://schemas.microsoft.com/office/powerpoint/2010/main" val="2792001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91D40-0BB4-851A-7725-022D486313BB}"/>
              </a:ext>
            </a:extLst>
          </p:cNvPr>
          <p:cNvSpPr>
            <a:spLocks noGrp="1"/>
          </p:cNvSpPr>
          <p:nvPr>
            <p:ph type="title"/>
          </p:nvPr>
        </p:nvSpPr>
        <p:spPr/>
        <p:txBody>
          <a:bodyPr/>
          <a:lstStyle/>
          <a:p>
            <a:r>
              <a:rPr lang="en-US" dirty="0"/>
              <a:t>Why AWS Polly (continued)</a:t>
            </a:r>
          </a:p>
        </p:txBody>
      </p:sp>
      <p:sp>
        <p:nvSpPr>
          <p:cNvPr id="3" name="Content Placeholder 2">
            <a:extLst>
              <a:ext uri="{FF2B5EF4-FFF2-40B4-BE49-F238E27FC236}">
                <a16:creationId xmlns:a16="http://schemas.microsoft.com/office/drawing/2014/main" id="{4E01B844-8342-0008-F56B-9EA3B00F9D73}"/>
              </a:ext>
            </a:extLst>
          </p:cNvPr>
          <p:cNvSpPr>
            <a:spLocks noGrp="1"/>
          </p:cNvSpPr>
          <p:nvPr>
            <p:ph idx="1"/>
          </p:nvPr>
        </p:nvSpPr>
        <p:spPr/>
        <p:txBody>
          <a:bodyPr>
            <a:normAutofit lnSpcReduction="10000"/>
          </a:bodyPr>
          <a:lstStyle/>
          <a:p>
            <a:r>
              <a:rPr lang="en-US" b="1" dirty="0"/>
              <a:t>News Sites:</a:t>
            </a:r>
            <a:br>
              <a:rPr lang="en-US" dirty="0"/>
            </a:br>
            <a:r>
              <a:rPr lang="en-US" dirty="0"/>
              <a:t>News are using Polly (USA Today, WAPO, CBS) to give their readers of the web the ability to hear stories.</a:t>
            </a:r>
          </a:p>
          <a:p>
            <a:r>
              <a:rPr lang="en-US" b="1" dirty="0"/>
              <a:t>Telephony:</a:t>
            </a:r>
            <a:br>
              <a:rPr lang="en-US" dirty="0"/>
            </a:br>
            <a:r>
              <a:rPr lang="en-US" dirty="0"/>
              <a:t>Sites like FICO, Best Western Hotels, </a:t>
            </a:r>
            <a:r>
              <a:rPr lang="en-US" dirty="0" err="1"/>
              <a:t>Twillio</a:t>
            </a:r>
            <a:r>
              <a:rPr lang="en-US" dirty="0"/>
              <a:t>, Vonage us AWS Polly to help users with automated customer service calls.</a:t>
            </a:r>
          </a:p>
          <a:p>
            <a:r>
              <a:rPr lang="en-US" b="1" dirty="0"/>
              <a:t>Learning:</a:t>
            </a:r>
            <a:br>
              <a:rPr lang="en-US" dirty="0"/>
            </a:br>
            <a:r>
              <a:rPr lang="en-US" dirty="0"/>
              <a:t>Sites like </a:t>
            </a:r>
            <a:r>
              <a:rPr lang="en-US" dirty="0" err="1"/>
              <a:t>CommonLit</a:t>
            </a:r>
            <a:r>
              <a:rPr lang="en-US" dirty="0"/>
              <a:t>, </a:t>
            </a:r>
            <a:r>
              <a:rPr lang="en-US" dirty="0" err="1"/>
              <a:t>DuoLingo</a:t>
            </a:r>
            <a:r>
              <a:rPr lang="en-US" dirty="0"/>
              <a:t>, </a:t>
            </a:r>
            <a:r>
              <a:rPr lang="en-US" dirty="0" err="1"/>
              <a:t>Roybi</a:t>
            </a:r>
            <a:r>
              <a:rPr lang="en-US" dirty="0"/>
              <a:t> Robots use text to speech for their users to understand and learn skills in STEM, Games, Songs, and other creative activities.</a:t>
            </a:r>
            <a:br>
              <a:rPr lang="en-US" dirty="0"/>
            </a:br>
            <a:endParaRPr lang="en-US" dirty="0"/>
          </a:p>
        </p:txBody>
      </p:sp>
    </p:spTree>
    <p:extLst>
      <p:ext uri="{BB962C8B-B14F-4D97-AF65-F5344CB8AC3E}">
        <p14:creationId xmlns:p14="http://schemas.microsoft.com/office/powerpoint/2010/main" val="3301642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1EDAE-F205-4153-2036-BF72C7FC0C53}"/>
              </a:ext>
            </a:extLst>
          </p:cNvPr>
          <p:cNvSpPr>
            <a:spLocks noGrp="1"/>
          </p:cNvSpPr>
          <p:nvPr>
            <p:ph type="title"/>
          </p:nvPr>
        </p:nvSpPr>
        <p:spPr/>
        <p:txBody>
          <a:bodyPr/>
          <a:lstStyle/>
          <a:p>
            <a:r>
              <a:rPr lang="en-US" dirty="0"/>
              <a:t>Introduction to Ready 2 Learn</a:t>
            </a:r>
          </a:p>
        </p:txBody>
      </p:sp>
      <p:sp>
        <p:nvSpPr>
          <p:cNvPr id="3" name="Content Placeholder 2">
            <a:extLst>
              <a:ext uri="{FF2B5EF4-FFF2-40B4-BE49-F238E27FC236}">
                <a16:creationId xmlns:a16="http://schemas.microsoft.com/office/drawing/2014/main" id="{B625FDFF-A62A-37BF-5523-05A4B4A0E9FF}"/>
              </a:ext>
            </a:extLst>
          </p:cNvPr>
          <p:cNvSpPr>
            <a:spLocks noGrp="1"/>
          </p:cNvSpPr>
          <p:nvPr>
            <p:ph idx="1"/>
          </p:nvPr>
        </p:nvSpPr>
        <p:spPr>
          <a:xfrm>
            <a:off x="1088136" y="2290620"/>
            <a:ext cx="9922764" cy="3995880"/>
          </a:xfrm>
        </p:spPr>
        <p:txBody>
          <a:bodyPr/>
          <a:lstStyle/>
          <a:p>
            <a:r>
              <a:rPr lang="en-US" dirty="0"/>
              <a:t>Pre-K – 3</a:t>
            </a:r>
            <a:r>
              <a:rPr lang="en-US" baseline="30000" dirty="0"/>
              <a:t>rd</a:t>
            </a:r>
            <a:r>
              <a:rPr lang="en-US" dirty="0"/>
              <a:t> Grade Supplemental Educational App</a:t>
            </a:r>
          </a:p>
          <a:p>
            <a:r>
              <a:rPr lang="en-US" dirty="0"/>
              <a:t>Used by students (kids) in Canada and the USA</a:t>
            </a:r>
          </a:p>
          <a:p>
            <a:r>
              <a:rPr lang="en-US" dirty="0"/>
              <a:t>Aims to improve Reading, Writing, and Math</a:t>
            </a:r>
          </a:p>
          <a:p>
            <a:pPr lvl="1"/>
            <a:r>
              <a:rPr lang="en-US" dirty="0"/>
              <a:t>R2L is a </a:t>
            </a:r>
            <a:r>
              <a:rPr lang="en-US" u="sng" dirty="0"/>
              <a:t>Teaching Platform</a:t>
            </a:r>
            <a:r>
              <a:rPr lang="en-US" dirty="0"/>
              <a:t> – not a Testing Platform</a:t>
            </a:r>
          </a:p>
          <a:p>
            <a:r>
              <a:rPr lang="en-US" dirty="0"/>
              <a:t>Launch date to be early August 2023 (US &amp; CA)</a:t>
            </a:r>
          </a:p>
          <a:p>
            <a:r>
              <a:rPr lang="en-US" dirty="0"/>
              <a:t>Website: </a:t>
            </a:r>
            <a:r>
              <a:rPr lang="en-US" dirty="0">
                <a:hlinkClick r:id="rId2"/>
              </a:rPr>
              <a:t>https://www.ready2learn.app</a:t>
            </a:r>
            <a:r>
              <a:rPr lang="en-US" dirty="0"/>
              <a:t> </a:t>
            </a:r>
          </a:p>
        </p:txBody>
      </p:sp>
      <p:pic>
        <p:nvPicPr>
          <p:cNvPr id="8" name="Picture 7" descr="Logo&#10;&#10;Description automatically generated">
            <a:extLst>
              <a:ext uri="{FF2B5EF4-FFF2-40B4-BE49-F238E27FC236}">
                <a16:creationId xmlns:a16="http://schemas.microsoft.com/office/drawing/2014/main" id="{618B3470-7718-9E56-2530-BF60BFAE6535}"/>
              </a:ext>
            </a:extLst>
          </p:cNvPr>
          <p:cNvPicPr>
            <a:picLocks noChangeAspect="1"/>
          </p:cNvPicPr>
          <p:nvPr/>
        </p:nvPicPr>
        <p:blipFill>
          <a:blip r:embed="rId3"/>
          <a:stretch>
            <a:fillRect/>
          </a:stretch>
        </p:blipFill>
        <p:spPr>
          <a:xfrm>
            <a:off x="8110875" y="2290620"/>
            <a:ext cx="2900025" cy="2900025"/>
          </a:xfrm>
          <a:prstGeom prst="rect">
            <a:avLst/>
          </a:prstGeom>
        </p:spPr>
      </p:pic>
    </p:spTree>
    <p:extLst>
      <p:ext uri="{BB962C8B-B14F-4D97-AF65-F5344CB8AC3E}">
        <p14:creationId xmlns:p14="http://schemas.microsoft.com/office/powerpoint/2010/main" val="186967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1EDAE-F205-4153-2036-BF72C7FC0C53}"/>
              </a:ext>
            </a:extLst>
          </p:cNvPr>
          <p:cNvSpPr>
            <a:spLocks noGrp="1"/>
          </p:cNvSpPr>
          <p:nvPr>
            <p:ph type="title"/>
          </p:nvPr>
        </p:nvSpPr>
        <p:spPr/>
        <p:txBody>
          <a:bodyPr/>
          <a:lstStyle/>
          <a:p>
            <a:r>
              <a:rPr lang="en-US" dirty="0"/>
              <a:t>Simple Use Case &amp; Demo</a:t>
            </a:r>
          </a:p>
        </p:txBody>
      </p:sp>
      <p:sp>
        <p:nvSpPr>
          <p:cNvPr id="3" name="Content Placeholder 2">
            <a:extLst>
              <a:ext uri="{FF2B5EF4-FFF2-40B4-BE49-F238E27FC236}">
                <a16:creationId xmlns:a16="http://schemas.microsoft.com/office/drawing/2014/main" id="{B625FDFF-A62A-37BF-5523-05A4B4A0E9FF}"/>
              </a:ext>
            </a:extLst>
          </p:cNvPr>
          <p:cNvSpPr>
            <a:spLocks noGrp="1"/>
          </p:cNvSpPr>
          <p:nvPr>
            <p:ph idx="1"/>
          </p:nvPr>
        </p:nvSpPr>
        <p:spPr>
          <a:xfrm>
            <a:off x="1088136" y="2290620"/>
            <a:ext cx="9922764" cy="3995880"/>
          </a:xfrm>
        </p:spPr>
        <p:txBody>
          <a:bodyPr/>
          <a:lstStyle/>
          <a:p>
            <a:r>
              <a:rPr lang="en-US" dirty="0"/>
              <a:t>While Kid are  learning from the Ready 2 Learn app, they will at some point get “stuck”.</a:t>
            </a:r>
          </a:p>
          <a:p>
            <a:r>
              <a:rPr lang="en-US" dirty="0"/>
              <a:t>Kids at the levels that app supports cannot read very well or at all!</a:t>
            </a:r>
          </a:p>
          <a:p>
            <a:r>
              <a:rPr lang="en-US" dirty="0"/>
              <a:t>Using Text to speech the Ready 2 Learn app could help kids get “un-stuck” on learning problems that are contextual (based on the problem) to the kids problem.</a:t>
            </a:r>
          </a:p>
          <a:p>
            <a:r>
              <a:rPr lang="en-US" dirty="0"/>
              <a:t>This is theoretical at the current time but the demo can show the uses of SaaS Text-To-Speech options  with an AWS Polly demo.</a:t>
            </a:r>
          </a:p>
          <a:p>
            <a:r>
              <a:rPr lang="en-US" dirty="0"/>
              <a:t>Demo is a simple NodeJS app that uses the AWS SDK to interface with AWS Polly.</a:t>
            </a:r>
          </a:p>
        </p:txBody>
      </p:sp>
      <p:pic>
        <p:nvPicPr>
          <p:cNvPr id="8" name="Picture 7" descr="Logo&#10;&#10;Description automatically generated">
            <a:extLst>
              <a:ext uri="{FF2B5EF4-FFF2-40B4-BE49-F238E27FC236}">
                <a16:creationId xmlns:a16="http://schemas.microsoft.com/office/drawing/2014/main" id="{618B3470-7718-9E56-2530-BF60BFAE6535}"/>
              </a:ext>
            </a:extLst>
          </p:cNvPr>
          <p:cNvPicPr>
            <a:picLocks noChangeAspect="1"/>
          </p:cNvPicPr>
          <p:nvPr/>
        </p:nvPicPr>
        <p:blipFill>
          <a:blip r:embed="rId2"/>
          <a:stretch>
            <a:fillRect/>
          </a:stretch>
        </p:blipFill>
        <p:spPr>
          <a:xfrm>
            <a:off x="10768760" y="1013484"/>
            <a:ext cx="1216996" cy="1216996"/>
          </a:xfrm>
          <a:prstGeom prst="rect">
            <a:avLst/>
          </a:prstGeom>
        </p:spPr>
      </p:pic>
    </p:spTree>
    <p:extLst>
      <p:ext uri="{BB962C8B-B14F-4D97-AF65-F5344CB8AC3E}">
        <p14:creationId xmlns:p14="http://schemas.microsoft.com/office/powerpoint/2010/main" val="3345940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1EDAE-F205-4153-2036-BF72C7FC0C53}"/>
              </a:ext>
            </a:extLst>
          </p:cNvPr>
          <p:cNvSpPr>
            <a:spLocks noGrp="1"/>
          </p:cNvSpPr>
          <p:nvPr>
            <p:ph type="title"/>
          </p:nvPr>
        </p:nvSpPr>
        <p:spPr/>
        <p:txBody>
          <a:bodyPr/>
          <a:lstStyle/>
          <a:p>
            <a:r>
              <a:rPr lang="en-US" dirty="0"/>
              <a:t>Simple Use Case &amp; Demo (cont.)</a:t>
            </a:r>
          </a:p>
        </p:txBody>
      </p:sp>
      <p:sp>
        <p:nvSpPr>
          <p:cNvPr id="7" name="TextBox 6">
            <a:extLst>
              <a:ext uri="{FF2B5EF4-FFF2-40B4-BE49-F238E27FC236}">
                <a16:creationId xmlns:a16="http://schemas.microsoft.com/office/drawing/2014/main" id="{2848A358-A788-0C44-F0E7-C11E7CE3CF04}"/>
              </a:ext>
            </a:extLst>
          </p:cNvPr>
          <p:cNvSpPr txBox="1"/>
          <p:nvPr/>
        </p:nvSpPr>
        <p:spPr>
          <a:xfrm>
            <a:off x="0" y="1737359"/>
            <a:ext cx="8766149" cy="4647426"/>
          </a:xfrm>
          <a:prstGeom prst="rect">
            <a:avLst/>
          </a:prstGeom>
          <a:solidFill>
            <a:schemeClr val="tx1"/>
          </a:solidFill>
        </p:spPr>
        <p:txBody>
          <a:bodyPr wrap="square">
            <a:spAutoFit/>
          </a:bodyPr>
          <a:lstStyle/>
          <a:p>
            <a:r>
              <a:rPr lang="en-US" sz="800" b="0" dirty="0">
                <a:solidFill>
                  <a:srgbClr val="6A9955"/>
                </a:solidFill>
                <a:effectLst/>
                <a:latin typeface="Menlo" panose="020B0609030804020204" pitchFamily="49" charset="0"/>
              </a:rPr>
              <a:t>// Async </a:t>
            </a:r>
            <a:r>
              <a:rPr lang="en-US" sz="800" b="0" dirty="0" err="1">
                <a:solidFill>
                  <a:srgbClr val="6A9955"/>
                </a:solidFill>
                <a:effectLst/>
                <a:latin typeface="Menlo" panose="020B0609030804020204" pitchFamily="49" charset="0"/>
              </a:rPr>
              <a:t>Funciton</a:t>
            </a:r>
            <a:r>
              <a:rPr lang="en-US" sz="800" b="0" dirty="0">
                <a:solidFill>
                  <a:srgbClr val="6A9955"/>
                </a:solidFill>
                <a:effectLst/>
                <a:latin typeface="Menlo" panose="020B0609030804020204" pitchFamily="49" charset="0"/>
              </a:rPr>
              <a:t> Start</a:t>
            </a:r>
            <a:endParaRPr lang="en-US" sz="800" b="0" dirty="0">
              <a:solidFill>
                <a:srgbClr val="D4D4D4"/>
              </a:solidFill>
              <a:effectLst/>
              <a:latin typeface="Menlo" panose="020B0609030804020204" pitchFamily="49" charset="0"/>
            </a:endParaRPr>
          </a:p>
          <a:p>
            <a:r>
              <a:rPr lang="en-US" sz="800" b="0" dirty="0">
                <a:solidFill>
                  <a:srgbClr val="569CD6"/>
                </a:solidFill>
                <a:effectLst/>
                <a:latin typeface="Menlo" panose="020B0609030804020204" pitchFamily="49" charset="0"/>
              </a:rPr>
              <a:t>const</a:t>
            </a:r>
            <a:r>
              <a:rPr lang="en-US" sz="800" b="0" dirty="0">
                <a:solidFill>
                  <a:srgbClr val="D4D4D4"/>
                </a:solidFill>
                <a:effectLst/>
                <a:latin typeface="Menlo" panose="020B0609030804020204" pitchFamily="49" charset="0"/>
              </a:rPr>
              <a:t> </a:t>
            </a:r>
            <a:r>
              <a:rPr lang="en-US" sz="800" b="0" dirty="0">
                <a:solidFill>
                  <a:srgbClr val="DCDCAA"/>
                </a:solidFill>
                <a:effectLst/>
                <a:latin typeface="Menlo" panose="020B0609030804020204" pitchFamily="49" charset="0"/>
              </a:rPr>
              <a:t>run</a:t>
            </a:r>
            <a:r>
              <a:rPr lang="en-US" sz="800" b="0" dirty="0">
                <a:solidFill>
                  <a:srgbClr val="D4D4D4"/>
                </a:solidFill>
                <a:effectLst/>
                <a:latin typeface="Menlo" panose="020B0609030804020204" pitchFamily="49" charset="0"/>
              </a:rPr>
              <a:t> = </a:t>
            </a:r>
            <a:r>
              <a:rPr lang="en-US" sz="800" b="0" dirty="0">
                <a:solidFill>
                  <a:srgbClr val="569CD6"/>
                </a:solidFill>
                <a:effectLst/>
                <a:latin typeface="Menlo" panose="020B0609030804020204" pitchFamily="49" charset="0"/>
              </a:rPr>
              <a:t>async</a:t>
            </a:r>
            <a:r>
              <a:rPr lang="en-US" sz="800" b="0" dirty="0">
                <a:solidFill>
                  <a:srgbClr val="D4D4D4"/>
                </a:solidFill>
                <a:effectLst/>
                <a:latin typeface="Menlo" panose="020B0609030804020204" pitchFamily="49" charset="0"/>
              </a:rPr>
              <a:t> () </a:t>
            </a:r>
            <a:r>
              <a:rPr lang="en-US" sz="800" b="0" dirty="0">
                <a:solidFill>
                  <a:srgbClr val="569CD6"/>
                </a:solidFill>
                <a:effectLst/>
                <a:latin typeface="Menlo" panose="020B0609030804020204" pitchFamily="49" charset="0"/>
              </a:rPr>
              <a:t>=&gt;</a:t>
            </a:r>
            <a:r>
              <a:rPr lang="en-US" sz="800" b="0" dirty="0">
                <a:solidFill>
                  <a:srgbClr val="D4D4D4"/>
                </a:solidFill>
                <a:effectLst/>
                <a:latin typeface="Menlo" panose="020B0609030804020204" pitchFamily="49" charset="0"/>
              </a:rPr>
              <a:t> {</a:t>
            </a:r>
          </a:p>
          <a:p>
            <a:r>
              <a:rPr lang="en-US" sz="800" b="0" dirty="0" err="1">
                <a:solidFill>
                  <a:srgbClr val="9CDCFE"/>
                </a:solidFill>
                <a:effectLst/>
                <a:latin typeface="Menlo" panose="020B0609030804020204" pitchFamily="49" charset="0"/>
              </a:rPr>
              <a:t>console</a:t>
            </a:r>
            <a:r>
              <a:rPr lang="en-US" sz="800" b="0" dirty="0" err="1">
                <a:solidFill>
                  <a:srgbClr val="D4D4D4"/>
                </a:solidFill>
                <a:effectLst/>
                <a:latin typeface="Menlo" panose="020B0609030804020204" pitchFamily="49" charset="0"/>
              </a:rPr>
              <a:t>.</a:t>
            </a:r>
            <a:r>
              <a:rPr lang="en-US" sz="800" b="0" dirty="0" err="1">
                <a:solidFill>
                  <a:srgbClr val="DCDCAA"/>
                </a:solidFill>
                <a:effectLst/>
                <a:latin typeface="Menlo" panose="020B0609030804020204" pitchFamily="49" charset="0"/>
              </a:rPr>
              <a:t>clear</a:t>
            </a:r>
            <a:r>
              <a:rPr lang="en-US" sz="800" b="0" dirty="0">
                <a:solidFill>
                  <a:srgbClr val="D4D4D4"/>
                </a:solidFill>
                <a:effectLst/>
                <a:latin typeface="Menlo" panose="020B0609030804020204" pitchFamily="49" charset="0"/>
              </a:rPr>
              <a:t>();</a:t>
            </a:r>
          </a:p>
          <a:p>
            <a:r>
              <a:rPr lang="en-US" sz="800" b="0" dirty="0">
                <a:solidFill>
                  <a:srgbClr val="569CD6"/>
                </a:solidFill>
                <a:effectLst/>
                <a:latin typeface="Menlo" panose="020B0609030804020204" pitchFamily="49" charset="0"/>
              </a:rPr>
              <a:t>const</a:t>
            </a:r>
            <a:r>
              <a:rPr lang="en-US" sz="800" b="0" dirty="0">
                <a:solidFill>
                  <a:srgbClr val="D4D4D4"/>
                </a:solidFill>
                <a:effectLst/>
                <a:latin typeface="Menlo" panose="020B0609030804020204" pitchFamily="49" charset="0"/>
              </a:rPr>
              <a:t> </a:t>
            </a:r>
            <a:r>
              <a:rPr lang="en-US" sz="800" b="0" dirty="0" err="1">
                <a:solidFill>
                  <a:srgbClr val="4FC1FF"/>
                </a:solidFill>
                <a:effectLst/>
                <a:latin typeface="Menlo" panose="020B0609030804020204" pitchFamily="49" charset="0"/>
              </a:rPr>
              <a:t>pollyClient</a:t>
            </a:r>
            <a:r>
              <a:rPr lang="en-US" sz="800" b="0" dirty="0">
                <a:solidFill>
                  <a:srgbClr val="D4D4D4"/>
                </a:solidFill>
                <a:effectLst/>
                <a:latin typeface="Menlo" panose="020B0609030804020204" pitchFamily="49" charset="0"/>
              </a:rPr>
              <a:t> = </a:t>
            </a:r>
            <a:r>
              <a:rPr lang="en-US" sz="800" b="0" dirty="0">
                <a:solidFill>
                  <a:srgbClr val="569CD6"/>
                </a:solidFill>
                <a:effectLst/>
                <a:latin typeface="Menlo" panose="020B0609030804020204" pitchFamily="49" charset="0"/>
              </a:rPr>
              <a:t>new</a:t>
            </a:r>
            <a:r>
              <a:rPr lang="en-US" sz="800" b="0" dirty="0">
                <a:solidFill>
                  <a:srgbClr val="D4D4D4"/>
                </a:solidFill>
                <a:effectLst/>
                <a:latin typeface="Menlo" panose="020B0609030804020204" pitchFamily="49" charset="0"/>
              </a:rPr>
              <a:t> </a:t>
            </a:r>
            <a:r>
              <a:rPr lang="en-US" sz="800" b="0" dirty="0" err="1">
                <a:solidFill>
                  <a:srgbClr val="4EC9B0"/>
                </a:solidFill>
                <a:effectLst/>
                <a:latin typeface="Menlo" panose="020B0609030804020204" pitchFamily="49" charset="0"/>
              </a:rPr>
              <a:t>PollyClient</a:t>
            </a:r>
            <a:r>
              <a:rPr lang="en-US" sz="800" b="0" dirty="0">
                <a:solidFill>
                  <a:srgbClr val="D4D4D4"/>
                </a:solidFill>
                <a:effectLst/>
                <a:latin typeface="Menlo" panose="020B0609030804020204" pitchFamily="49" charset="0"/>
              </a:rPr>
              <a:t>();</a:t>
            </a:r>
          </a:p>
          <a:p>
            <a:br>
              <a:rPr lang="en-US" sz="800" b="0" dirty="0">
                <a:solidFill>
                  <a:srgbClr val="D4D4D4"/>
                </a:solidFill>
                <a:effectLst/>
                <a:latin typeface="Menlo" panose="020B0609030804020204" pitchFamily="49" charset="0"/>
              </a:rPr>
            </a:br>
            <a:r>
              <a:rPr lang="en-US" sz="800" b="0" dirty="0">
                <a:solidFill>
                  <a:srgbClr val="6A9955"/>
                </a:solidFill>
                <a:effectLst/>
                <a:latin typeface="Menlo" panose="020B0609030804020204" pitchFamily="49" charset="0"/>
              </a:rPr>
              <a:t>// Get User's name...</a:t>
            </a:r>
            <a:endParaRPr lang="en-US" sz="800" b="0" dirty="0">
              <a:solidFill>
                <a:srgbClr val="D4D4D4"/>
              </a:solidFill>
              <a:effectLst/>
              <a:latin typeface="Menlo" panose="020B0609030804020204" pitchFamily="49" charset="0"/>
            </a:endParaRPr>
          </a:p>
          <a:p>
            <a:r>
              <a:rPr lang="en-US" sz="800" b="0" dirty="0">
                <a:solidFill>
                  <a:srgbClr val="569CD6"/>
                </a:solidFill>
                <a:effectLst/>
                <a:latin typeface="Menlo" panose="020B0609030804020204" pitchFamily="49" charset="0"/>
              </a:rPr>
              <a:t>const</a:t>
            </a:r>
            <a:r>
              <a:rPr lang="en-US" sz="800" b="0" dirty="0">
                <a:solidFill>
                  <a:srgbClr val="D4D4D4"/>
                </a:solidFill>
                <a:effectLst/>
                <a:latin typeface="Menlo" panose="020B0609030804020204" pitchFamily="49" charset="0"/>
              </a:rPr>
              <a:t> </a:t>
            </a:r>
            <a:r>
              <a:rPr lang="en-US" sz="800" b="0" dirty="0" err="1">
                <a:solidFill>
                  <a:srgbClr val="4FC1FF"/>
                </a:solidFill>
                <a:effectLst/>
                <a:latin typeface="Menlo" panose="020B0609030804020204" pitchFamily="49" charset="0"/>
              </a:rPr>
              <a:t>userName</a:t>
            </a:r>
            <a:r>
              <a:rPr lang="en-US" sz="800" b="0" dirty="0">
                <a:solidFill>
                  <a:srgbClr val="D4D4D4"/>
                </a:solidFill>
                <a:effectLst/>
                <a:latin typeface="Menlo" panose="020B0609030804020204" pitchFamily="49" charset="0"/>
              </a:rPr>
              <a:t> = </a:t>
            </a:r>
            <a:r>
              <a:rPr lang="en-US" sz="800" b="0" dirty="0">
                <a:solidFill>
                  <a:srgbClr val="C586C0"/>
                </a:solidFill>
                <a:effectLst/>
                <a:latin typeface="Menlo" panose="020B0609030804020204" pitchFamily="49" charset="0"/>
              </a:rPr>
              <a:t>await</a:t>
            </a:r>
            <a:r>
              <a:rPr lang="en-US" sz="800" b="0" dirty="0">
                <a:solidFill>
                  <a:srgbClr val="D4D4D4"/>
                </a:solidFill>
                <a:effectLst/>
                <a:latin typeface="Menlo" panose="020B0609030804020204" pitchFamily="49" charset="0"/>
              </a:rPr>
              <a:t> </a:t>
            </a:r>
            <a:r>
              <a:rPr lang="en-US" sz="800" b="0" dirty="0" err="1">
                <a:solidFill>
                  <a:srgbClr val="4FC1FF"/>
                </a:solidFill>
                <a:effectLst/>
                <a:latin typeface="Menlo" panose="020B0609030804020204" pitchFamily="49" charset="0"/>
              </a:rPr>
              <a:t>rl</a:t>
            </a:r>
            <a:r>
              <a:rPr lang="en-US" sz="800" b="0" dirty="0" err="1">
                <a:solidFill>
                  <a:srgbClr val="D4D4D4"/>
                </a:solidFill>
                <a:effectLst/>
                <a:latin typeface="Menlo" panose="020B0609030804020204" pitchFamily="49" charset="0"/>
              </a:rPr>
              <a:t>.</a:t>
            </a:r>
            <a:r>
              <a:rPr lang="en-US" sz="800" b="0" dirty="0" err="1">
                <a:solidFill>
                  <a:srgbClr val="DCDCAA"/>
                </a:solidFill>
                <a:effectLst/>
                <a:latin typeface="Menlo" panose="020B0609030804020204" pitchFamily="49" charset="0"/>
              </a:rPr>
              <a:t>question</a:t>
            </a:r>
            <a:r>
              <a:rPr lang="en-US" sz="800" b="0" dirty="0">
                <a:solidFill>
                  <a:srgbClr val="D4D4D4"/>
                </a:solidFill>
                <a:effectLst/>
                <a:latin typeface="Menlo" panose="020B0609030804020204" pitchFamily="49" charset="0"/>
              </a:rPr>
              <a:t>(</a:t>
            </a:r>
            <a:r>
              <a:rPr lang="en-US" sz="800" b="0" dirty="0">
                <a:solidFill>
                  <a:srgbClr val="CE9178"/>
                </a:solidFill>
                <a:effectLst/>
                <a:latin typeface="Menlo" panose="020B0609030804020204" pitchFamily="49" charset="0"/>
              </a:rPr>
              <a:t>"</a:t>
            </a:r>
            <a:r>
              <a:rPr lang="en-US" sz="800" b="0" dirty="0">
                <a:solidFill>
                  <a:srgbClr val="D7BA7D"/>
                </a:solidFill>
                <a:effectLst/>
                <a:latin typeface="Menlo" panose="020B0609030804020204" pitchFamily="49" charset="0"/>
              </a:rPr>
              <a:t>\n\</a:t>
            </a:r>
            <a:r>
              <a:rPr lang="en-US" sz="800" b="0" dirty="0" err="1">
                <a:solidFill>
                  <a:srgbClr val="D7BA7D"/>
                </a:solidFill>
                <a:effectLst/>
                <a:latin typeface="Menlo" panose="020B0609030804020204" pitchFamily="49" charset="0"/>
              </a:rPr>
              <a:t>n</a:t>
            </a:r>
            <a:r>
              <a:rPr lang="en-US" sz="800" b="0" dirty="0" err="1">
                <a:solidFill>
                  <a:srgbClr val="CE9178"/>
                </a:solidFill>
                <a:effectLst/>
                <a:latin typeface="Menlo" panose="020B0609030804020204" pitchFamily="49" charset="0"/>
              </a:rPr>
              <a:t>Hi</a:t>
            </a:r>
            <a:r>
              <a:rPr lang="en-US" sz="800" b="0" dirty="0">
                <a:solidFill>
                  <a:srgbClr val="CE9178"/>
                </a:solidFill>
                <a:effectLst/>
                <a:latin typeface="Menlo" panose="020B0609030804020204" pitchFamily="49" charset="0"/>
              </a:rPr>
              <a:t>,</a:t>
            </a:r>
            <a:r>
              <a:rPr lang="en-US" sz="800" b="0" dirty="0">
                <a:solidFill>
                  <a:srgbClr val="D7BA7D"/>
                </a:solidFill>
                <a:effectLst/>
                <a:latin typeface="Menlo" panose="020B0609030804020204" pitchFamily="49" charset="0"/>
              </a:rPr>
              <a:t>\</a:t>
            </a:r>
            <a:r>
              <a:rPr lang="en-US" sz="800" b="0" dirty="0" err="1">
                <a:solidFill>
                  <a:srgbClr val="D7BA7D"/>
                </a:solidFill>
                <a:effectLst/>
                <a:latin typeface="Menlo" panose="020B0609030804020204" pitchFamily="49" charset="0"/>
              </a:rPr>
              <a:t>n</a:t>
            </a:r>
            <a:r>
              <a:rPr lang="en-US" sz="800" b="0" dirty="0" err="1">
                <a:solidFill>
                  <a:srgbClr val="CE9178"/>
                </a:solidFill>
                <a:effectLst/>
                <a:latin typeface="Menlo" panose="020B0609030804020204" pitchFamily="49" charset="0"/>
              </a:rPr>
              <a:t>What's</a:t>
            </a:r>
            <a:r>
              <a:rPr lang="en-US" sz="800" b="0" dirty="0">
                <a:solidFill>
                  <a:srgbClr val="CE9178"/>
                </a:solidFill>
                <a:effectLst/>
                <a:latin typeface="Menlo" panose="020B0609030804020204" pitchFamily="49" charset="0"/>
              </a:rPr>
              <a:t> your name: "</a:t>
            </a:r>
            <a:r>
              <a:rPr lang="en-US" sz="800" b="0" dirty="0">
                <a:solidFill>
                  <a:srgbClr val="D4D4D4"/>
                </a:solidFill>
                <a:effectLst/>
                <a:latin typeface="Menlo" panose="020B0609030804020204" pitchFamily="49" charset="0"/>
              </a:rPr>
              <a:t>);</a:t>
            </a:r>
          </a:p>
          <a:p>
            <a:r>
              <a:rPr lang="en-US" sz="800" b="0" dirty="0">
                <a:solidFill>
                  <a:srgbClr val="569CD6"/>
                </a:solidFill>
                <a:effectLst/>
                <a:latin typeface="Menlo" panose="020B0609030804020204" pitchFamily="49" charset="0"/>
              </a:rPr>
              <a:t>const</a:t>
            </a:r>
            <a:r>
              <a:rPr lang="en-US" sz="800" b="0" dirty="0">
                <a:solidFill>
                  <a:srgbClr val="D4D4D4"/>
                </a:solidFill>
                <a:effectLst/>
                <a:latin typeface="Menlo" panose="020B0609030804020204" pitchFamily="49" charset="0"/>
              </a:rPr>
              <a:t> </a:t>
            </a:r>
            <a:r>
              <a:rPr lang="en-US" sz="800" b="0" dirty="0" err="1">
                <a:solidFill>
                  <a:srgbClr val="4FC1FF"/>
                </a:solidFill>
                <a:effectLst/>
                <a:latin typeface="Menlo" panose="020B0609030804020204" pitchFamily="49" charset="0"/>
              </a:rPr>
              <a:t>dateTime</a:t>
            </a:r>
            <a:r>
              <a:rPr lang="en-US" sz="800" b="0" dirty="0">
                <a:solidFill>
                  <a:srgbClr val="D4D4D4"/>
                </a:solidFill>
                <a:effectLst/>
                <a:latin typeface="Menlo" panose="020B0609030804020204" pitchFamily="49" charset="0"/>
              </a:rPr>
              <a:t> = </a:t>
            </a:r>
            <a:r>
              <a:rPr lang="en-US" sz="800" b="0" dirty="0">
                <a:solidFill>
                  <a:srgbClr val="569CD6"/>
                </a:solidFill>
                <a:effectLst/>
                <a:latin typeface="Menlo" panose="020B0609030804020204" pitchFamily="49" charset="0"/>
              </a:rPr>
              <a:t>new</a:t>
            </a:r>
            <a:r>
              <a:rPr lang="en-US" sz="800" b="0" dirty="0">
                <a:solidFill>
                  <a:srgbClr val="D4D4D4"/>
                </a:solidFill>
                <a:effectLst/>
                <a:latin typeface="Menlo" panose="020B0609030804020204" pitchFamily="49" charset="0"/>
              </a:rPr>
              <a:t> </a:t>
            </a:r>
            <a:r>
              <a:rPr lang="en-US" sz="800" b="0" dirty="0">
                <a:solidFill>
                  <a:srgbClr val="4EC9B0"/>
                </a:solidFill>
                <a:effectLst/>
                <a:latin typeface="Menlo" panose="020B0609030804020204" pitchFamily="49" charset="0"/>
              </a:rPr>
              <a:t>Date</a:t>
            </a:r>
            <a:r>
              <a:rPr lang="en-US" sz="800" b="0" dirty="0">
                <a:solidFill>
                  <a:srgbClr val="D4D4D4"/>
                </a:solidFill>
                <a:effectLst/>
                <a:latin typeface="Menlo" panose="020B0609030804020204" pitchFamily="49" charset="0"/>
              </a:rPr>
              <a:t>();</a:t>
            </a:r>
          </a:p>
          <a:p>
            <a:r>
              <a:rPr lang="en-US" sz="800" b="0" dirty="0">
                <a:solidFill>
                  <a:srgbClr val="569CD6"/>
                </a:solidFill>
                <a:effectLst/>
                <a:latin typeface="Menlo" panose="020B0609030804020204" pitchFamily="49" charset="0"/>
              </a:rPr>
              <a:t>const</a:t>
            </a:r>
            <a:r>
              <a:rPr lang="en-US" sz="800" b="0" dirty="0">
                <a:solidFill>
                  <a:srgbClr val="D4D4D4"/>
                </a:solidFill>
                <a:effectLst/>
                <a:latin typeface="Menlo" panose="020B0609030804020204" pitchFamily="49" charset="0"/>
              </a:rPr>
              <a:t> </a:t>
            </a:r>
            <a:r>
              <a:rPr lang="en-US" sz="800" b="0" dirty="0" err="1">
                <a:solidFill>
                  <a:srgbClr val="4FC1FF"/>
                </a:solidFill>
                <a:effectLst/>
                <a:latin typeface="Menlo" panose="020B0609030804020204" pitchFamily="49" charset="0"/>
              </a:rPr>
              <a:t>dayName</a:t>
            </a:r>
            <a:r>
              <a:rPr lang="en-US" sz="800" b="0" dirty="0">
                <a:solidFill>
                  <a:srgbClr val="D4D4D4"/>
                </a:solidFill>
                <a:effectLst/>
                <a:latin typeface="Menlo" panose="020B0609030804020204" pitchFamily="49" charset="0"/>
              </a:rPr>
              <a:t> = </a:t>
            </a:r>
            <a:r>
              <a:rPr lang="en-US" sz="800" b="0" dirty="0" err="1">
                <a:solidFill>
                  <a:srgbClr val="4FC1FF"/>
                </a:solidFill>
                <a:effectLst/>
                <a:latin typeface="Menlo" panose="020B0609030804020204" pitchFamily="49" charset="0"/>
              </a:rPr>
              <a:t>dateTime</a:t>
            </a:r>
            <a:r>
              <a:rPr lang="en-US" sz="800" b="0" dirty="0" err="1">
                <a:solidFill>
                  <a:srgbClr val="D4D4D4"/>
                </a:solidFill>
                <a:effectLst/>
                <a:latin typeface="Menlo" panose="020B0609030804020204" pitchFamily="49" charset="0"/>
              </a:rPr>
              <a:t>.</a:t>
            </a:r>
            <a:r>
              <a:rPr lang="en-US" sz="800" b="0" dirty="0" err="1">
                <a:solidFill>
                  <a:srgbClr val="DCDCAA"/>
                </a:solidFill>
                <a:effectLst/>
                <a:latin typeface="Menlo" panose="020B0609030804020204" pitchFamily="49" charset="0"/>
              </a:rPr>
              <a:t>toLocaleDateString</a:t>
            </a:r>
            <a:r>
              <a:rPr lang="en-US" sz="800" b="0" dirty="0">
                <a:solidFill>
                  <a:srgbClr val="D4D4D4"/>
                </a:solidFill>
                <a:effectLst/>
                <a:latin typeface="Menlo" panose="020B0609030804020204" pitchFamily="49" charset="0"/>
              </a:rPr>
              <a:t>(</a:t>
            </a:r>
            <a:r>
              <a:rPr lang="en-US" sz="800" b="0" dirty="0">
                <a:solidFill>
                  <a:srgbClr val="CE9178"/>
                </a:solidFill>
                <a:effectLst/>
                <a:latin typeface="Menlo" panose="020B0609030804020204" pitchFamily="49" charset="0"/>
              </a:rPr>
              <a:t>'</a:t>
            </a:r>
            <a:r>
              <a:rPr lang="en-US" sz="800" b="0" dirty="0" err="1">
                <a:solidFill>
                  <a:srgbClr val="CE9178"/>
                </a:solidFill>
                <a:effectLst/>
                <a:latin typeface="Menlo" panose="020B0609030804020204" pitchFamily="49" charset="0"/>
              </a:rPr>
              <a:t>en</a:t>
            </a:r>
            <a:r>
              <a:rPr lang="en-US" sz="800" b="0" dirty="0">
                <a:solidFill>
                  <a:srgbClr val="CE9178"/>
                </a:solidFill>
                <a:effectLst/>
                <a:latin typeface="Menlo" panose="020B0609030804020204" pitchFamily="49" charset="0"/>
              </a:rPr>
              <a:t>-us'</a:t>
            </a:r>
            <a:r>
              <a:rPr lang="en-US" sz="800" b="0" dirty="0">
                <a:solidFill>
                  <a:srgbClr val="D4D4D4"/>
                </a:solidFill>
                <a:effectLst/>
                <a:latin typeface="Menlo" panose="020B0609030804020204" pitchFamily="49" charset="0"/>
              </a:rPr>
              <a:t>, { </a:t>
            </a:r>
            <a:r>
              <a:rPr lang="en-US" sz="800" b="0" dirty="0">
                <a:solidFill>
                  <a:srgbClr val="9CDCFE"/>
                </a:solidFill>
                <a:effectLst/>
                <a:latin typeface="Menlo" panose="020B0609030804020204" pitchFamily="49" charset="0"/>
              </a:rPr>
              <a:t>weekday:</a:t>
            </a:r>
            <a:r>
              <a:rPr lang="en-US" sz="800" b="0" dirty="0">
                <a:solidFill>
                  <a:srgbClr val="D4D4D4"/>
                </a:solidFill>
                <a:effectLst/>
                <a:latin typeface="Menlo" panose="020B0609030804020204" pitchFamily="49" charset="0"/>
              </a:rPr>
              <a:t> </a:t>
            </a:r>
            <a:r>
              <a:rPr lang="en-US" sz="800" b="0" dirty="0">
                <a:solidFill>
                  <a:srgbClr val="CE9178"/>
                </a:solidFill>
                <a:effectLst/>
                <a:latin typeface="Menlo" panose="020B0609030804020204" pitchFamily="49" charset="0"/>
              </a:rPr>
              <a:t>'long'</a:t>
            </a:r>
            <a:r>
              <a:rPr lang="en-US" sz="800" b="0" dirty="0">
                <a:solidFill>
                  <a:srgbClr val="D4D4D4"/>
                </a:solidFill>
                <a:effectLst/>
                <a:latin typeface="Menlo" panose="020B0609030804020204" pitchFamily="49" charset="0"/>
              </a:rPr>
              <a:t> });</a:t>
            </a:r>
          </a:p>
          <a:p>
            <a:r>
              <a:rPr lang="en-US" sz="800" b="0" dirty="0">
                <a:solidFill>
                  <a:srgbClr val="569CD6"/>
                </a:solidFill>
                <a:effectLst/>
                <a:latin typeface="Menlo" panose="020B0609030804020204" pitchFamily="49" charset="0"/>
              </a:rPr>
              <a:t>const</a:t>
            </a:r>
            <a:r>
              <a:rPr lang="en-US" sz="800" b="0" dirty="0">
                <a:solidFill>
                  <a:srgbClr val="D4D4D4"/>
                </a:solidFill>
                <a:effectLst/>
                <a:latin typeface="Menlo" panose="020B0609030804020204" pitchFamily="49" charset="0"/>
              </a:rPr>
              <a:t> </a:t>
            </a:r>
            <a:r>
              <a:rPr lang="en-US" sz="800" b="0" dirty="0" err="1">
                <a:solidFill>
                  <a:srgbClr val="4FC1FF"/>
                </a:solidFill>
                <a:effectLst/>
                <a:latin typeface="Menlo" panose="020B0609030804020204" pitchFamily="49" charset="0"/>
              </a:rPr>
              <a:t>daysToWeekend</a:t>
            </a:r>
            <a:r>
              <a:rPr lang="en-US" sz="800" b="0" dirty="0">
                <a:solidFill>
                  <a:srgbClr val="D4D4D4"/>
                </a:solidFill>
                <a:effectLst/>
                <a:latin typeface="Menlo" panose="020B0609030804020204" pitchFamily="49" charset="0"/>
              </a:rPr>
              <a:t> = </a:t>
            </a:r>
            <a:r>
              <a:rPr lang="en-US" sz="800" b="0" dirty="0">
                <a:solidFill>
                  <a:srgbClr val="B5CEA8"/>
                </a:solidFill>
                <a:effectLst/>
                <a:latin typeface="Menlo" panose="020B0609030804020204" pitchFamily="49" charset="0"/>
              </a:rPr>
              <a:t>5</a:t>
            </a:r>
            <a:r>
              <a:rPr lang="en-US" sz="800" b="0" dirty="0">
                <a:solidFill>
                  <a:srgbClr val="D4D4D4"/>
                </a:solidFill>
                <a:effectLst/>
                <a:latin typeface="Menlo" panose="020B0609030804020204" pitchFamily="49" charset="0"/>
              </a:rPr>
              <a:t> - </a:t>
            </a:r>
            <a:r>
              <a:rPr lang="en-US" sz="800" b="0" dirty="0" err="1">
                <a:solidFill>
                  <a:srgbClr val="4FC1FF"/>
                </a:solidFill>
                <a:effectLst/>
                <a:latin typeface="Menlo" panose="020B0609030804020204" pitchFamily="49" charset="0"/>
              </a:rPr>
              <a:t>dateTime</a:t>
            </a:r>
            <a:r>
              <a:rPr lang="en-US" sz="800" b="0" dirty="0" err="1">
                <a:solidFill>
                  <a:srgbClr val="D4D4D4"/>
                </a:solidFill>
                <a:effectLst/>
                <a:latin typeface="Menlo" panose="020B0609030804020204" pitchFamily="49" charset="0"/>
              </a:rPr>
              <a:t>.</a:t>
            </a:r>
            <a:r>
              <a:rPr lang="en-US" sz="800" b="0" dirty="0" err="1">
                <a:solidFill>
                  <a:srgbClr val="DCDCAA"/>
                </a:solidFill>
                <a:effectLst/>
                <a:latin typeface="Menlo" panose="020B0609030804020204" pitchFamily="49" charset="0"/>
              </a:rPr>
              <a:t>getDay</a:t>
            </a:r>
            <a:r>
              <a:rPr lang="en-US" sz="800" b="0" dirty="0">
                <a:solidFill>
                  <a:srgbClr val="D4D4D4"/>
                </a:solidFill>
                <a:effectLst/>
                <a:latin typeface="Menlo" panose="020B0609030804020204" pitchFamily="49" charset="0"/>
              </a:rPr>
              <a:t>();</a:t>
            </a:r>
          </a:p>
          <a:p>
            <a:r>
              <a:rPr lang="en-US" sz="800" b="0" dirty="0">
                <a:solidFill>
                  <a:srgbClr val="569CD6"/>
                </a:solidFill>
                <a:effectLst/>
                <a:latin typeface="Menlo" panose="020B0609030804020204" pitchFamily="49" charset="0"/>
              </a:rPr>
              <a:t>const</a:t>
            </a:r>
            <a:r>
              <a:rPr lang="en-US" sz="800" b="0" dirty="0">
                <a:solidFill>
                  <a:srgbClr val="D4D4D4"/>
                </a:solidFill>
                <a:effectLst/>
                <a:latin typeface="Menlo" panose="020B0609030804020204" pitchFamily="49" charset="0"/>
              </a:rPr>
              <a:t> </a:t>
            </a:r>
            <a:r>
              <a:rPr lang="en-US" sz="800" b="0" dirty="0">
                <a:solidFill>
                  <a:srgbClr val="4FC1FF"/>
                </a:solidFill>
                <a:effectLst/>
                <a:latin typeface="Menlo" panose="020B0609030804020204" pitchFamily="49" charset="0"/>
              </a:rPr>
              <a:t>filename</a:t>
            </a:r>
            <a:r>
              <a:rPr lang="en-US" sz="800" b="0" dirty="0">
                <a:solidFill>
                  <a:srgbClr val="D4D4D4"/>
                </a:solidFill>
                <a:effectLst/>
                <a:latin typeface="Menlo" panose="020B0609030804020204" pitchFamily="49" charset="0"/>
              </a:rPr>
              <a:t> = </a:t>
            </a:r>
            <a:r>
              <a:rPr lang="en-US" sz="800" b="0" dirty="0">
                <a:solidFill>
                  <a:srgbClr val="CE9178"/>
                </a:solidFill>
                <a:effectLst/>
                <a:latin typeface="Menlo" panose="020B0609030804020204" pitchFamily="49" charset="0"/>
              </a:rPr>
              <a:t>`</a:t>
            </a:r>
            <a:r>
              <a:rPr lang="en-US" sz="800" b="0" dirty="0">
                <a:solidFill>
                  <a:srgbClr val="569CD6"/>
                </a:solidFill>
                <a:effectLst/>
                <a:latin typeface="Menlo" panose="020B0609030804020204" pitchFamily="49" charset="0"/>
              </a:rPr>
              <a:t>${</a:t>
            </a:r>
            <a:r>
              <a:rPr lang="en-US" sz="800" b="0" dirty="0" err="1">
                <a:solidFill>
                  <a:srgbClr val="4FC1FF"/>
                </a:solidFill>
                <a:effectLst/>
                <a:latin typeface="Menlo" panose="020B0609030804020204" pitchFamily="49" charset="0"/>
              </a:rPr>
              <a:t>dateTime</a:t>
            </a:r>
            <a:r>
              <a:rPr lang="en-US" sz="800" b="0" dirty="0" err="1">
                <a:solidFill>
                  <a:srgbClr val="D4D4D4"/>
                </a:solidFill>
                <a:effectLst/>
                <a:latin typeface="Menlo" panose="020B0609030804020204" pitchFamily="49" charset="0"/>
              </a:rPr>
              <a:t>.</a:t>
            </a:r>
            <a:r>
              <a:rPr lang="en-US" sz="800" b="0" dirty="0" err="1">
                <a:solidFill>
                  <a:srgbClr val="DCDCAA"/>
                </a:solidFill>
                <a:effectLst/>
                <a:latin typeface="Menlo" panose="020B0609030804020204" pitchFamily="49" charset="0"/>
              </a:rPr>
              <a:t>toISOString</a:t>
            </a:r>
            <a:r>
              <a:rPr lang="en-US" sz="800" b="0" dirty="0">
                <a:solidFill>
                  <a:srgbClr val="D4D4D4"/>
                </a:solidFill>
                <a:effectLst/>
                <a:latin typeface="Menlo" panose="020B0609030804020204" pitchFamily="49" charset="0"/>
              </a:rPr>
              <a:t>()</a:t>
            </a:r>
            <a:r>
              <a:rPr lang="en-US" sz="800" b="0" dirty="0">
                <a:solidFill>
                  <a:srgbClr val="569CD6"/>
                </a:solidFill>
                <a:effectLst/>
                <a:latin typeface="Menlo" panose="020B0609030804020204" pitchFamily="49" charset="0"/>
              </a:rPr>
              <a:t>}</a:t>
            </a:r>
            <a:r>
              <a:rPr lang="en-US" sz="800" b="0" dirty="0">
                <a:solidFill>
                  <a:srgbClr val="CE9178"/>
                </a:solidFill>
                <a:effectLst/>
                <a:latin typeface="Menlo" panose="020B0609030804020204" pitchFamily="49" charset="0"/>
              </a:rPr>
              <a:t>.mp3`</a:t>
            </a:r>
            <a:r>
              <a:rPr lang="en-US" sz="800" b="0" dirty="0">
                <a:solidFill>
                  <a:srgbClr val="D4D4D4"/>
                </a:solidFill>
                <a:effectLst/>
                <a:latin typeface="Menlo" panose="020B0609030804020204" pitchFamily="49" charset="0"/>
              </a:rPr>
              <a:t>;</a:t>
            </a:r>
          </a:p>
          <a:p>
            <a:br>
              <a:rPr lang="en-US" sz="800" b="0" dirty="0">
                <a:solidFill>
                  <a:srgbClr val="D4D4D4"/>
                </a:solidFill>
                <a:effectLst/>
                <a:latin typeface="Menlo" panose="020B0609030804020204" pitchFamily="49" charset="0"/>
              </a:rPr>
            </a:br>
            <a:r>
              <a:rPr lang="en-US" sz="800" b="0" dirty="0">
                <a:solidFill>
                  <a:srgbClr val="569CD6"/>
                </a:solidFill>
                <a:effectLst/>
                <a:latin typeface="Menlo" panose="020B0609030804020204" pitchFamily="49" charset="0"/>
              </a:rPr>
              <a:t>const</a:t>
            </a:r>
            <a:r>
              <a:rPr lang="en-US" sz="800" b="0" dirty="0">
                <a:solidFill>
                  <a:srgbClr val="D4D4D4"/>
                </a:solidFill>
                <a:effectLst/>
                <a:latin typeface="Menlo" panose="020B0609030804020204" pitchFamily="49" charset="0"/>
              </a:rPr>
              <a:t> </a:t>
            </a:r>
            <a:r>
              <a:rPr lang="en-US" sz="800" b="0" dirty="0" err="1">
                <a:solidFill>
                  <a:srgbClr val="4FC1FF"/>
                </a:solidFill>
                <a:effectLst/>
                <a:latin typeface="Menlo" panose="020B0609030804020204" pitchFamily="49" charset="0"/>
              </a:rPr>
              <a:t>pollyParams</a:t>
            </a:r>
            <a:r>
              <a:rPr lang="en-US" sz="800" b="0" dirty="0">
                <a:solidFill>
                  <a:srgbClr val="D4D4D4"/>
                </a:solidFill>
                <a:effectLst/>
                <a:latin typeface="Menlo" panose="020B0609030804020204" pitchFamily="49" charset="0"/>
              </a:rPr>
              <a:t> = {</a:t>
            </a:r>
          </a:p>
          <a:p>
            <a:r>
              <a:rPr lang="en-US" sz="800" b="0" dirty="0">
                <a:solidFill>
                  <a:srgbClr val="9CDCFE"/>
                </a:solidFill>
                <a:effectLst/>
                <a:latin typeface="Menlo" panose="020B0609030804020204" pitchFamily="49" charset="0"/>
              </a:rPr>
              <a:t>Engine:</a:t>
            </a:r>
            <a:r>
              <a:rPr lang="en-US" sz="800" b="0" dirty="0">
                <a:solidFill>
                  <a:srgbClr val="D4D4D4"/>
                </a:solidFill>
                <a:effectLst/>
                <a:latin typeface="Menlo" panose="020B0609030804020204" pitchFamily="49" charset="0"/>
              </a:rPr>
              <a:t> </a:t>
            </a:r>
            <a:r>
              <a:rPr lang="en-US" sz="800" b="0" dirty="0">
                <a:solidFill>
                  <a:srgbClr val="CE9178"/>
                </a:solidFill>
                <a:effectLst/>
                <a:latin typeface="Menlo" panose="020B0609030804020204" pitchFamily="49" charset="0"/>
              </a:rPr>
              <a:t>'neural'</a:t>
            </a:r>
            <a:r>
              <a:rPr lang="en-US" sz="800" b="0" dirty="0">
                <a:solidFill>
                  <a:srgbClr val="D4D4D4"/>
                </a:solidFill>
                <a:effectLst/>
                <a:latin typeface="Menlo" panose="020B0609030804020204" pitchFamily="49" charset="0"/>
              </a:rPr>
              <a:t>,</a:t>
            </a:r>
          </a:p>
          <a:p>
            <a:r>
              <a:rPr lang="en-US" sz="800" b="0" dirty="0" err="1">
                <a:solidFill>
                  <a:srgbClr val="9CDCFE"/>
                </a:solidFill>
                <a:effectLst/>
                <a:latin typeface="Menlo" panose="020B0609030804020204" pitchFamily="49" charset="0"/>
              </a:rPr>
              <a:t>OutputFormat</a:t>
            </a:r>
            <a:r>
              <a:rPr lang="en-US" sz="800" b="0" dirty="0">
                <a:solidFill>
                  <a:srgbClr val="9CDCFE"/>
                </a:solidFill>
                <a:effectLst/>
                <a:latin typeface="Menlo" panose="020B0609030804020204" pitchFamily="49" charset="0"/>
              </a:rPr>
              <a:t>:</a:t>
            </a:r>
            <a:r>
              <a:rPr lang="en-US" sz="800" b="0" dirty="0">
                <a:solidFill>
                  <a:srgbClr val="D4D4D4"/>
                </a:solidFill>
                <a:effectLst/>
                <a:latin typeface="Menlo" panose="020B0609030804020204" pitchFamily="49" charset="0"/>
              </a:rPr>
              <a:t> </a:t>
            </a:r>
            <a:r>
              <a:rPr lang="en-US" sz="800" b="0" dirty="0">
                <a:solidFill>
                  <a:srgbClr val="CE9178"/>
                </a:solidFill>
                <a:effectLst/>
                <a:latin typeface="Menlo" panose="020B0609030804020204" pitchFamily="49" charset="0"/>
              </a:rPr>
              <a:t>'mp3'</a:t>
            </a:r>
            <a:r>
              <a:rPr lang="en-US" sz="800" b="0" dirty="0">
                <a:solidFill>
                  <a:srgbClr val="D4D4D4"/>
                </a:solidFill>
                <a:effectLst/>
                <a:latin typeface="Menlo" panose="020B0609030804020204" pitchFamily="49" charset="0"/>
              </a:rPr>
              <a:t>,</a:t>
            </a:r>
          </a:p>
          <a:p>
            <a:r>
              <a:rPr lang="en-US" sz="800" b="0" dirty="0">
                <a:solidFill>
                  <a:srgbClr val="9CDCFE"/>
                </a:solidFill>
                <a:effectLst/>
                <a:latin typeface="Menlo" panose="020B0609030804020204" pitchFamily="49" charset="0"/>
              </a:rPr>
              <a:t>Text:</a:t>
            </a:r>
            <a:r>
              <a:rPr lang="en-US" sz="800" b="0" dirty="0">
                <a:solidFill>
                  <a:srgbClr val="D4D4D4"/>
                </a:solidFill>
                <a:effectLst/>
                <a:latin typeface="Menlo" panose="020B0609030804020204" pitchFamily="49" charset="0"/>
              </a:rPr>
              <a:t> </a:t>
            </a:r>
            <a:r>
              <a:rPr lang="en-US" sz="800" b="0" dirty="0">
                <a:solidFill>
                  <a:srgbClr val="CE9178"/>
                </a:solidFill>
                <a:effectLst/>
                <a:latin typeface="Menlo" panose="020B0609030804020204" pitchFamily="49" charset="0"/>
              </a:rPr>
              <a:t>`Hi </a:t>
            </a:r>
            <a:r>
              <a:rPr lang="en-US" sz="800" b="0" dirty="0">
                <a:solidFill>
                  <a:srgbClr val="569CD6"/>
                </a:solidFill>
                <a:effectLst/>
                <a:latin typeface="Menlo" panose="020B0609030804020204" pitchFamily="49" charset="0"/>
              </a:rPr>
              <a:t>${</a:t>
            </a:r>
            <a:r>
              <a:rPr lang="en-US" sz="800" b="0" dirty="0" err="1">
                <a:solidFill>
                  <a:srgbClr val="4FC1FF"/>
                </a:solidFill>
                <a:effectLst/>
                <a:latin typeface="Menlo" panose="020B0609030804020204" pitchFamily="49" charset="0"/>
              </a:rPr>
              <a:t>userName</a:t>
            </a:r>
            <a:r>
              <a:rPr lang="en-US" sz="800" b="0" dirty="0">
                <a:solidFill>
                  <a:srgbClr val="569CD6"/>
                </a:solidFill>
                <a:effectLst/>
                <a:latin typeface="Menlo" panose="020B0609030804020204" pitchFamily="49" charset="0"/>
              </a:rPr>
              <a:t>}</a:t>
            </a:r>
            <a:r>
              <a:rPr lang="en-US" sz="800" b="0" dirty="0">
                <a:solidFill>
                  <a:srgbClr val="CE9178"/>
                </a:solidFill>
                <a:effectLst/>
                <a:latin typeface="Menlo" panose="020B0609030804020204" pitchFamily="49" charset="0"/>
              </a:rPr>
              <a:t>, I hope you are doing well on this beautiful </a:t>
            </a:r>
            <a:r>
              <a:rPr lang="en-US" sz="800" b="0" dirty="0">
                <a:solidFill>
                  <a:srgbClr val="569CD6"/>
                </a:solidFill>
                <a:effectLst/>
                <a:latin typeface="Menlo" panose="020B0609030804020204" pitchFamily="49" charset="0"/>
              </a:rPr>
              <a:t>${</a:t>
            </a:r>
            <a:r>
              <a:rPr lang="en-US" sz="800" b="0" dirty="0" err="1">
                <a:solidFill>
                  <a:srgbClr val="4FC1FF"/>
                </a:solidFill>
                <a:effectLst/>
                <a:latin typeface="Menlo" panose="020B0609030804020204" pitchFamily="49" charset="0"/>
              </a:rPr>
              <a:t>dayName</a:t>
            </a:r>
            <a:r>
              <a:rPr lang="en-US" sz="800" b="0" dirty="0">
                <a:solidFill>
                  <a:srgbClr val="569CD6"/>
                </a:solidFill>
                <a:effectLst/>
                <a:latin typeface="Menlo" panose="020B0609030804020204" pitchFamily="49" charset="0"/>
              </a:rPr>
              <a:t>}</a:t>
            </a:r>
            <a:r>
              <a:rPr lang="en-US" sz="800" b="0" dirty="0">
                <a:solidFill>
                  <a:srgbClr val="CE9178"/>
                </a:solidFill>
                <a:effectLst/>
                <a:latin typeface="Menlo" panose="020B0609030804020204" pitchFamily="49" charset="0"/>
              </a:rPr>
              <a:t>? Only </a:t>
            </a:r>
            <a:r>
              <a:rPr lang="en-US" sz="800" b="0" dirty="0">
                <a:solidFill>
                  <a:srgbClr val="569CD6"/>
                </a:solidFill>
                <a:effectLst/>
                <a:latin typeface="Menlo" panose="020B0609030804020204" pitchFamily="49" charset="0"/>
              </a:rPr>
              <a:t>${</a:t>
            </a:r>
            <a:r>
              <a:rPr lang="en-US" sz="800" b="0" dirty="0" err="1">
                <a:solidFill>
                  <a:srgbClr val="4FC1FF"/>
                </a:solidFill>
                <a:effectLst/>
                <a:latin typeface="Menlo" panose="020B0609030804020204" pitchFamily="49" charset="0"/>
              </a:rPr>
              <a:t>daysToWeekend</a:t>
            </a:r>
            <a:r>
              <a:rPr lang="en-US" sz="800" b="0" dirty="0">
                <a:solidFill>
                  <a:srgbClr val="569CD6"/>
                </a:solidFill>
                <a:effectLst/>
                <a:latin typeface="Menlo" panose="020B0609030804020204" pitchFamily="49" charset="0"/>
              </a:rPr>
              <a:t>}</a:t>
            </a:r>
            <a:r>
              <a:rPr lang="en-US" sz="800" b="0" dirty="0">
                <a:solidFill>
                  <a:srgbClr val="CE9178"/>
                </a:solidFill>
                <a:effectLst/>
                <a:latin typeface="Menlo" panose="020B0609030804020204" pitchFamily="49" charset="0"/>
              </a:rPr>
              <a:t> days until the weekend!`</a:t>
            </a:r>
            <a:r>
              <a:rPr lang="en-US" sz="800" b="0" dirty="0">
                <a:solidFill>
                  <a:srgbClr val="D4D4D4"/>
                </a:solidFill>
                <a:effectLst/>
                <a:latin typeface="Menlo" panose="020B0609030804020204" pitchFamily="49" charset="0"/>
              </a:rPr>
              <a:t>,</a:t>
            </a:r>
          </a:p>
          <a:p>
            <a:r>
              <a:rPr lang="en-US" sz="800" b="0" dirty="0" err="1">
                <a:solidFill>
                  <a:srgbClr val="9CDCFE"/>
                </a:solidFill>
                <a:effectLst/>
                <a:latin typeface="Menlo" panose="020B0609030804020204" pitchFamily="49" charset="0"/>
              </a:rPr>
              <a:t>TextType</a:t>
            </a:r>
            <a:r>
              <a:rPr lang="en-US" sz="800" b="0" dirty="0">
                <a:solidFill>
                  <a:srgbClr val="9CDCFE"/>
                </a:solidFill>
                <a:effectLst/>
                <a:latin typeface="Menlo" panose="020B0609030804020204" pitchFamily="49" charset="0"/>
              </a:rPr>
              <a:t>:</a:t>
            </a:r>
            <a:r>
              <a:rPr lang="en-US" sz="800" b="0" dirty="0">
                <a:solidFill>
                  <a:srgbClr val="D4D4D4"/>
                </a:solidFill>
                <a:effectLst/>
                <a:latin typeface="Menlo" panose="020B0609030804020204" pitchFamily="49" charset="0"/>
              </a:rPr>
              <a:t> </a:t>
            </a:r>
            <a:r>
              <a:rPr lang="en-US" sz="800" b="0" dirty="0">
                <a:solidFill>
                  <a:srgbClr val="CE9178"/>
                </a:solidFill>
                <a:effectLst/>
                <a:latin typeface="Menlo" panose="020B0609030804020204" pitchFamily="49" charset="0"/>
              </a:rPr>
              <a:t>'text'</a:t>
            </a:r>
            <a:r>
              <a:rPr lang="en-US" sz="800" b="0" dirty="0">
                <a:solidFill>
                  <a:srgbClr val="D4D4D4"/>
                </a:solidFill>
                <a:effectLst/>
                <a:latin typeface="Menlo" panose="020B0609030804020204" pitchFamily="49" charset="0"/>
              </a:rPr>
              <a:t>,</a:t>
            </a:r>
          </a:p>
          <a:p>
            <a:r>
              <a:rPr lang="en-US" sz="800" b="0" dirty="0" err="1">
                <a:solidFill>
                  <a:srgbClr val="9CDCFE"/>
                </a:solidFill>
                <a:effectLst/>
                <a:latin typeface="Menlo" panose="020B0609030804020204" pitchFamily="49" charset="0"/>
              </a:rPr>
              <a:t>VoiceId</a:t>
            </a:r>
            <a:r>
              <a:rPr lang="en-US" sz="800" b="0" dirty="0">
                <a:solidFill>
                  <a:srgbClr val="9CDCFE"/>
                </a:solidFill>
                <a:effectLst/>
                <a:latin typeface="Menlo" panose="020B0609030804020204" pitchFamily="49" charset="0"/>
              </a:rPr>
              <a:t>:</a:t>
            </a:r>
            <a:r>
              <a:rPr lang="en-US" sz="800" b="0" dirty="0">
                <a:solidFill>
                  <a:srgbClr val="D4D4D4"/>
                </a:solidFill>
                <a:effectLst/>
                <a:latin typeface="Menlo" panose="020B0609030804020204" pitchFamily="49" charset="0"/>
              </a:rPr>
              <a:t> </a:t>
            </a:r>
            <a:r>
              <a:rPr lang="en-US" sz="800" b="0" dirty="0">
                <a:solidFill>
                  <a:srgbClr val="CE9178"/>
                </a:solidFill>
                <a:effectLst/>
                <a:latin typeface="Menlo" panose="020B0609030804020204" pitchFamily="49" charset="0"/>
              </a:rPr>
              <a:t>'Ruth'</a:t>
            </a:r>
            <a:r>
              <a:rPr lang="en-US" sz="800" b="0" dirty="0">
                <a:solidFill>
                  <a:srgbClr val="D4D4D4"/>
                </a:solidFill>
                <a:effectLst/>
                <a:latin typeface="Menlo" panose="020B0609030804020204" pitchFamily="49" charset="0"/>
              </a:rPr>
              <a:t>,</a:t>
            </a:r>
          </a:p>
          <a:p>
            <a:r>
              <a:rPr lang="en-US" sz="800" b="0" dirty="0">
                <a:solidFill>
                  <a:srgbClr val="D4D4D4"/>
                </a:solidFill>
                <a:effectLst/>
                <a:latin typeface="Menlo" panose="020B0609030804020204" pitchFamily="49" charset="0"/>
              </a:rPr>
              <a:t>};</a:t>
            </a:r>
          </a:p>
          <a:p>
            <a:br>
              <a:rPr lang="en-US" sz="800" b="0" dirty="0">
                <a:solidFill>
                  <a:srgbClr val="D4D4D4"/>
                </a:solidFill>
                <a:effectLst/>
                <a:latin typeface="Menlo" panose="020B0609030804020204" pitchFamily="49" charset="0"/>
              </a:rPr>
            </a:br>
            <a:r>
              <a:rPr lang="en-US" sz="800" b="0" dirty="0">
                <a:solidFill>
                  <a:srgbClr val="6A9955"/>
                </a:solidFill>
                <a:effectLst/>
                <a:latin typeface="Menlo" panose="020B0609030804020204" pitchFamily="49" charset="0"/>
              </a:rPr>
              <a:t>// Send to AWS for Speech </a:t>
            </a:r>
            <a:r>
              <a:rPr lang="en-US" sz="800" b="0" dirty="0" err="1">
                <a:solidFill>
                  <a:srgbClr val="6A9955"/>
                </a:solidFill>
                <a:effectLst/>
                <a:latin typeface="Menlo" panose="020B0609030804020204" pitchFamily="49" charset="0"/>
              </a:rPr>
              <a:t>Syntesis</a:t>
            </a:r>
            <a:endParaRPr lang="en-US" sz="800" b="0" dirty="0">
              <a:solidFill>
                <a:srgbClr val="D4D4D4"/>
              </a:solidFill>
              <a:effectLst/>
              <a:latin typeface="Menlo" panose="020B0609030804020204" pitchFamily="49" charset="0"/>
            </a:endParaRPr>
          </a:p>
          <a:p>
            <a:r>
              <a:rPr lang="en-US" sz="800" b="0" dirty="0" err="1">
                <a:solidFill>
                  <a:srgbClr val="9CDCFE"/>
                </a:solidFill>
                <a:effectLst/>
                <a:latin typeface="Menlo" panose="020B0609030804020204" pitchFamily="49" charset="0"/>
              </a:rPr>
              <a:t>console</a:t>
            </a:r>
            <a:r>
              <a:rPr lang="en-US" sz="800" b="0" dirty="0" err="1">
                <a:solidFill>
                  <a:srgbClr val="D4D4D4"/>
                </a:solidFill>
                <a:effectLst/>
                <a:latin typeface="Menlo" panose="020B0609030804020204" pitchFamily="49" charset="0"/>
              </a:rPr>
              <a:t>.</a:t>
            </a:r>
            <a:r>
              <a:rPr lang="en-US" sz="800" b="0" dirty="0" err="1">
                <a:solidFill>
                  <a:srgbClr val="DCDCAA"/>
                </a:solidFill>
                <a:effectLst/>
                <a:latin typeface="Menlo" panose="020B0609030804020204" pitchFamily="49" charset="0"/>
              </a:rPr>
              <a:t>log</a:t>
            </a:r>
            <a:r>
              <a:rPr lang="en-US" sz="800" b="0" dirty="0">
                <a:solidFill>
                  <a:srgbClr val="D4D4D4"/>
                </a:solidFill>
                <a:effectLst/>
                <a:latin typeface="Menlo" panose="020B0609030804020204" pitchFamily="49" charset="0"/>
              </a:rPr>
              <a:t>(</a:t>
            </a:r>
            <a:r>
              <a:rPr lang="en-US" sz="800" b="0" dirty="0">
                <a:solidFill>
                  <a:srgbClr val="CE9178"/>
                </a:solidFill>
                <a:effectLst/>
                <a:latin typeface="Menlo" panose="020B0609030804020204" pitchFamily="49" charset="0"/>
              </a:rPr>
              <a:t>`</a:t>
            </a:r>
            <a:r>
              <a:rPr lang="en-US" sz="800" b="0" dirty="0">
                <a:solidFill>
                  <a:srgbClr val="D7BA7D"/>
                </a:solidFill>
                <a:effectLst/>
                <a:latin typeface="Menlo" panose="020B0609030804020204" pitchFamily="49" charset="0"/>
              </a:rPr>
              <a:t>\</a:t>
            </a:r>
            <a:r>
              <a:rPr lang="en-US" sz="800" b="0" dirty="0" err="1">
                <a:solidFill>
                  <a:srgbClr val="D7BA7D"/>
                </a:solidFill>
                <a:effectLst/>
                <a:latin typeface="Menlo" panose="020B0609030804020204" pitchFamily="49" charset="0"/>
              </a:rPr>
              <a:t>n</a:t>
            </a:r>
            <a:r>
              <a:rPr lang="en-US" sz="800" b="0" dirty="0" err="1">
                <a:solidFill>
                  <a:srgbClr val="CE9178"/>
                </a:solidFill>
                <a:effectLst/>
                <a:latin typeface="Menlo" panose="020B0609030804020204" pitchFamily="49" charset="0"/>
              </a:rPr>
              <a:t>Sending</a:t>
            </a:r>
            <a:r>
              <a:rPr lang="en-US" sz="800" b="0" dirty="0">
                <a:solidFill>
                  <a:srgbClr val="CE9178"/>
                </a:solidFill>
                <a:effectLst/>
                <a:latin typeface="Menlo" panose="020B0609030804020204" pitchFamily="49" charset="0"/>
              </a:rPr>
              <a:t> to AWS Polly:</a:t>
            </a:r>
            <a:r>
              <a:rPr lang="en-US" sz="800" b="0" dirty="0">
                <a:solidFill>
                  <a:srgbClr val="D7BA7D"/>
                </a:solidFill>
                <a:effectLst/>
                <a:latin typeface="Menlo" panose="020B0609030804020204" pitchFamily="49" charset="0"/>
              </a:rPr>
              <a:t>\n\n</a:t>
            </a:r>
            <a:r>
              <a:rPr lang="en-US" sz="800" b="0" dirty="0">
                <a:solidFill>
                  <a:srgbClr val="CE9178"/>
                </a:solidFill>
                <a:effectLst/>
                <a:latin typeface="Menlo" panose="020B0609030804020204" pitchFamily="49" charset="0"/>
              </a:rPr>
              <a:t>&gt;&gt;&gt; </a:t>
            </a:r>
            <a:r>
              <a:rPr lang="en-US" sz="800" b="0" dirty="0">
                <a:solidFill>
                  <a:srgbClr val="569CD6"/>
                </a:solidFill>
                <a:effectLst/>
                <a:latin typeface="Menlo" panose="020B0609030804020204" pitchFamily="49" charset="0"/>
              </a:rPr>
              <a:t>${</a:t>
            </a:r>
            <a:r>
              <a:rPr lang="en-US" sz="800" b="0" dirty="0" err="1">
                <a:solidFill>
                  <a:srgbClr val="4FC1FF"/>
                </a:solidFill>
                <a:effectLst/>
                <a:latin typeface="Menlo" panose="020B0609030804020204" pitchFamily="49" charset="0"/>
              </a:rPr>
              <a:t>pollyParams</a:t>
            </a:r>
            <a:r>
              <a:rPr lang="en-US" sz="800" b="0" dirty="0" err="1">
                <a:solidFill>
                  <a:srgbClr val="D4D4D4"/>
                </a:solidFill>
                <a:effectLst/>
                <a:latin typeface="Menlo" panose="020B0609030804020204" pitchFamily="49" charset="0"/>
              </a:rPr>
              <a:t>.</a:t>
            </a:r>
            <a:r>
              <a:rPr lang="en-US" sz="800" b="0" dirty="0" err="1">
                <a:solidFill>
                  <a:srgbClr val="9CDCFE"/>
                </a:solidFill>
                <a:effectLst/>
                <a:latin typeface="Menlo" panose="020B0609030804020204" pitchFamily="49" charset="0"/>
              </a:rPr>
              <a:t>Text</a:t>
            </a:r>
            <a:r>
              <a:rPr lang="en-US" sz="800" b="0" dirty="0">
                <a:solidFill>
                  <a:srgbClr val="569CD6"/>
                </a:solidFill>
                <a:effectLst/>
                <a:latin typeface="Menlo" panose="020B0609030804020204" pitchFamily="49" charset="0"/>
              </a:rPr>
              <a:t>}</a:t>
            </a:r>
            <a:r>
              <a:rPr lang="en-US" sz="800" b="0" dirty="0">
                <a:solidFill>
                  <a:srgbClr val="D7BA7D"/>
                </a:solidFill>
                <a:effectLst/>
                <a:latin typeface="Menlo" panose="020B0609030804020204" pitchFamily="49" charset="0"/>
              </a:rPr>
              <a:t>\n</a:t>
            </a:r>
            <a:r>
              <a:rPr lang="en-US" sz="800" b="0" dirty="0">
                <a:solidFill>
                  <a:srgbClr val="CE9178"/>
                </a:solidFill>
                <a:effectLst/>
                <a:latin typeface="Menlo" panose="020B0609030804020204" pitchFamily="49" charset="0"/>
              </a:rPr>
              <a:t>`</a:t>
            </a:r>
            <a:r>
              <a:rPr lang="en-US" sz="800" b="0" dirty="0">
                <a:solidFill>
                  <a:srgbClr val="D4D4D4"/>
                </a:solidFill>
                <a:effectLst/>
                <a:latin typeface="Menlo" panose="020B0609030804020204" pitchFamily="49" charset="0"/>
              </a:rPr>
              <a:t>);</a:t>
            </a:r>
          </a:p>
          <a:p>
            <a:r>
              <a:rPr lang="en-US" sz="800" b="0" dirty="0" err="1">
                <a:solidFill>
                  <a:srgbClr val="9CDCFE"/>
                </a:solidFill>
                <a:effectLst/>
                <a:latin typeface="Menlo" panose="020B0609030804020204" pitchFamily="49" charset="0"/>
              </a:rPr>
              <a:t>console</a:t>
            </a:r>
            <a:r>
              <a:rPr lang="en-US" sz="800" b="0" dirty="0" err="1">
                <a:solidFill>
                  <a:srgbClr val="D4D4D4"/>
                </a:solidFill>
                <a:effectLst/>
                <a:latin typeface="Menlo" panose="020B0609030804020204" pitchFamily="49" charset="0"/>
              </a:rPr>
              <a:t>.</a:t>
            </a:r>
            <a:r>
              <a:rPr lang="en-US" sz="800" b="0" dirty="0" err="1">
                <a:solidFill>
                  <a:srgbClr val="DCDCAA"/>
                </a:solidFill>
                <a:effectLst/>
                <a:latin typeface="Menlo" panose="020B0609030804020204" pitchFamily="49" charset="0"/>
              </a:rPr>
              <a:t>time</a:t>
            </a:r>
            <a:r>
              <a:rPr lang="en-US" sz="800" b="0" dirty="0">
                <a:solidFill>
                  <a:srgbClr val="D4D4D4"/>
                </a:solidFill>
                <a:effectLst/>
                <a:latin typeface="Menlo" panose="020B0609030804020204" pitchFamily="49" charset="0"/>
              </a:rPr>
              <a:t>(</a:t>
            </a:r>
            <a:r>
              <a:rPr lang="en-US" sz="800" b="0" dirty="0">
                <a:solidFill>
                  <a:srgbClr val="CE9178"/>
                </a:solidFill>
                <a:effectLst/>
                <a:latin typeface="Menlo" panose="020B0609030804020204" pitchFamily="49" charset="0"/>
              </a:rPr>
              <a:t>'AWS Round Trip'</a:t>
            </a:r>
            <a:r>
              <a:rPr lang="en-US" sz="800" b="0" dirty="0">
                <a:solidFill>
                  <a:srgbClr val="D4D4D4"/>
                </a:solidFill>
                <a:effectLst/>
                <a:latin typeface="Menlo" panose="020B0609030804020204" pitchFamily="49" charset="0"/>
              </a:rPr>
              <a:t>);</a:t>
            </a:r>
          </a:p>
          <a:p>
            <a:r>
              <a:rPr lang="en-US" sz="800" b="0" dirty="0">
                <a:solidFill>
                  <a:srgbClr val="569CD6"/>
                </a:solidFill>
                <a:effectLst/>
                <a:latin typeface="Menlo" panose="020B0609030804020204" pitchFamily="49" charset="0"/>
              </a:rPr>
              <a:t>const</a:t>
            </a:r>
            <a:r>
              <a:rPr lang="en-US" sz="800" b="0" dirty="0">
                <a:solidFill>
                  <a:srgbClr val="D4D4D4"/>
                </a:solidFill>
                <a:effectLst/>
                <a:latin typeface="Menlo" panose="020B0609030804020204" pitchFamily="49" charset="0"/>
              </a:rPr>
              <a:t> </a:t>
            </a:r>
            <a:r>
              <a:rPr lang="en-US" sz="800" b="0" dirty="0">
                <a:solidFill>
                  <a:srgbClr val="4FC1FF"/>
                </a:solidFill>
                <a:effectLst/>
                <a:latin typeface="Menlo" panose="020B0609030804020204" pitchFamily="49" charset="0"/>
              </a:rPr>
              <a:t>data</a:t>
            </a:r>
            <a:r>
              <a:rPr lang="en-US" sz="800" b="0" dirty="0">
                <a:solidFill>
                  <a:srgbClr val="D4D4D4"/>
                </a:solidFill>
                <a:effectLst/>
                <a:latin typeface="Menlo" panose="020B0609030804020204" pitchFamily="49" charset="0"/>
              </a:rPr>
              <a:t> = </a:t>
            </a:r>
            <a:r>
              <a:rPr lang="en-US" sz="800" b="0" dirty="0">
                <a:solidFill>
                  <a:srgbClr val="C586C0"/>
                </a:solidFill>
                <a:effectLst/>
                <a:latin typeface="Menlo" panose="020B0609030804020204" pitchFamily="49" charset="0"/>
              </a:rPr>
              <a:t>await</a:t>
            </a:r>
            <a:r>
              <a:rPr lang="en-US" sz="800" b="0" dirty="0">
                <a:solidFill>
                  <a:srgbClr val="D4D4D4"/>
                </a:solidFill>
                <a:effectLst/>
                <a:latin typeface="Menlo" panose="020B0609030804020204" pitchFamily="49" charset="0"/>
              </a:rPr>
              <a:t> </a:t>
            </a:r>
            <a:r>
              <a:rPr lang="en-US" sz="800" b="0" dirty="0" err="1">
                <a:solidFill>
                  <a:srgbClr val="4FC1FF"/>
                </a:solidFill>
                <a:effectLst/>
                <a:latin typeface="Menlo" panose="020B0609030804020204" pitchFamily="49" charset="0"/>
              </a:rPr>
              <a:t>pollyClient</a:t>
            </a:r>
            <a:r>
              <a:rPr lang="en-US" sz="800" b="0" dirty="0" err="1">
                <a:solidFill>
                  <a:srgbClr val="D4D4D4"/>
                </a:solidFill>
                <a:effectLst/>
                <a:latin typeface="Menlo" panose="020B0609030804020204" pitchFamily="49" charset="0"/>
              </a:rPr>
              <a:t>.</a:t>
            </a:r>
            <a:r>
              <a:rPr lang="en-US" sz="800" b="0" dirty="0" err="1">
                <a:solidFill>
                  <a:srgbClr val="DCDCAA"/>
                </a:solidFill>
                <a:effectLst/>
                <a:latin typeface="Menlo" panose="020B0609030804020204" pitchFamily="49" charset="0"/>
              </a:rPr>
              <a:t>send</a:t>
            </a:r>
            <a:r>
              <a:rPr lang="en-US" sz="800" b="0" dirty="0">
                <a:solidFill>
                  <a:srgbClr val="D4D4D4"/>
                </a:solidFill>
                <a:effectLst/>
                <a:latin typeface="Menlo" panose="020B0609030804020204" pitchFamily="49" charset="0"/>
              </a:rPr>
              <a:t>(</a:t>
            </a:r>
            <a:r>
              <a:rPr lang="en-US" sz="800" b="0" dirty="0">
                <a:solidFill>
                  <a:srgbClr val="569CD6"/>
                </a:solidFill>
                <a:effectLst/>
                <a:latin typeface="Menlo" panose="020B0609030804020204" pitchFamily="49" charset="0"/>
              </a:rPr>
              <a:t>new</a:t>
            </a:r>
            <a:r>
              <a:rPr lang="en-US" sz="800" b="0" dirty="0">
                <a:solidFill>
                  <a:srgbClr val="D4D4D4"/>
                </a:solidFill>
                <a:effectLst/>
                <a:latin typeface="Menlo" panose="020B0609030804020204" pitchFamily="49" charset="0"/>
              </a:rPr>
              <a:t> </a:t>
            </a:r>
            <a:r>
              <a:rPr lang="en-US" sz="800" b="0" dirty="0" err="1">
                <a:solidFill>
                  <a:srgbClr val="4EC9B0"/>
                </a:solidFill>
                <a:effectLst/>
                <a:latin typeface="Menlo" panose="020B0609030804020204" pitchFamily="49" charset="0"/>
              </a:rPr>
              <a:t>SynthesizeSpeechCommand</a:t>
            </a:r>
            <a:r>
              <a:rPr lang="en-US" sz="800" b="0" dirty="0">
                <a:solidFill>
                  <a:srgbClr val="D4D4D4"/>
                </a:solidFill>
                <a:effectLst/>
                <a:latin typeface="Menlo" panose="020B0609030804020204" pitchFamily="49" charset="0"/>
              </a:rPr>
              <a:t>(</a:t>
            </a:r>
            <a:r>
              <a:rPr lang="en-US" sz="800" b="0" dirty="0" err="1">
                <a:solidFill>
                  <a:srgbClr val="4FC1FF"/>
                </a:solidFill>
                <a:effectLst/>
                <a:latin typeface="Menlo" panose="020B0609030804020204" pitchFamily="49" charset="0"/>
              </a:rPr>
              <a:t>pollyParams</a:t>
            </a:r>
            <a:r>
              <a:rPr lang="en-US" sz="800" b="0" dirty="0">
                <a:solidFill>
                  <a:srgbClr val="D4D4D4"/>
                </a:solidFill>
                <a:effectLst/>
                <a:latin typeface="Menlo" panose="020B0609030804020204" pitchFamily="49" charset="0"/>
              </a:rPr>
              <a:t>));</a:t>
            </a:r>
          </a:p>
          <a:p>
            <a:r>
              <a:rPr lang="en-US" sz="800" b="0" dirty="0" err="1">
                <a:solidFill>
                  <a:srgbClr val="9CDCFE"/>
                </a:solidFill>
                <a:effectLst/>
                <a:latin typeface="Menlo" panose="020B0609030804020204" pitchFamily="49" charset="0"/>
              </a:rPr>
              <a:t>console</a:t>
            </a:r>
            <a:r>
              <a:rPr lang="en-US" sz="800" b="0" dirty="0" err="1">
                <a:solidFill>
                  <a:srgbClr val="D4D4D4"/>
                </a:solidFill>
                <a:effectLst/>
                <a:latin typeface="Menlo" panose="020B0609030804020204" pitchFamily="49" charset="0"/>
              </a:rPr>
              <a:t>.</a:t>
            </a:r>
            <a:r>
              <a:rPr lang="en-US" sz="800" b="0" dirty="0" err="1">
                <a:solidFill>
                  <a:srgbClr val="DCDCAA"/>
                </a:solidFill>
                <a:effectLst/>
                <a:latin typeface="Menlo" panose="020B0609030804020204" pitchFamily="49" charset="0"/>
              </a:rPr>
              <a:t>timeEnd</a:t>
            </a:r>
            <a:r>
              <a:rPr lang="en-US" sz="800" b="0" dirty="0">
                <a:solidFill>
                  <a:srgbClr val="D4D4D4"/>
                </a:solidFill>
                <a:effectLst/>
                <a:latin typeface="Menlo" panose="020B0609030804020204" pitchFamily="49" charset="0"/>
              </a:rPr>
              <a:t>(</a:t>
            </a:r>
            <a:r>
              <a:rPr lang="en-US" sz="800" b="0" dirty="0">
                <a:solidFill>
                  <a:srgbClr val="CE9178"/>
                </a:solidFill>
                <a:effectLst/>
                <a:latin typeface="Menlo" panose="020B0609030804020204" pitchFamily="49" charset="0"/>
              </a:rPr>
              <a:t>'AWS Round Trip'</a:t>
            </a:r>
            <a:r>
              <a:rPr lang="en-US" sz="800" b="0" dirty="0">
                <a:solidFill>
                  <a:srgbClr val="D4D4D4"/>
                </a:solidFill>
                <a:effectLst/>
                <a:latin typeface="Menlo" panose="020B0609030804020204" pitchFamily="49" charset="0"/>
              </a:rPr>
              <a:t>);</a:t>
            </a:r>
          </a:p>
          <a:p>
            <a:br>
              <a:rPr lang="en-US" sz="800" b="0" dirty="0">
                <a:solidFill>
                  <a:srgbClr val="D4D4D4"/>
                </a:solidFill>
                <a:effectLst/>
                <a:latin typeface="Menlo" panose="020B0609030804020204" pitchFamily="49" charset="0"/>
              </a:rPr>
            </a:br>
            <a:r>
              <a:rPr lang="en-US" sz="800" b="0" dirty="0">
                <a:solidFill>
                  <a:srgbClr val="6A9955"/>
                </a:solidFill>
                <a:effectLst/>
                <a:latin typeface="Menlo" panose="020B0609030804020204" pitchFamily="49" charset="0"/>
              </a:rPr>
              <a:t>// If the response is of type "Readable" the stream to local disk and play</a:t>
            </a:r>
            <a:endParaRPr lang="en-US" sz="800" b="0" dirty="0">
              <a:solidFill>
                <a:srgbClr val="D4D4D4"/>
              </a:solidFill>
              <a:effectLst/>
              <a:latin typeface="Menlo" panose="020B0609030804020204" pitchFamily="49" charset="0"/>
            </a:endParaRPr>
          </a:p>
          <a:p>
            <a:r>
              <a:rPr lang="en-US" sz="800" b="0" dirty="0">
                <a:solidFill>
                  <a:srgbClr val="C586C0"/>
                </a:solidFill>
                <a:effectLst/>
                <a:latin typeface="Menlo" panose="020B0609030804020204" pitchFamily="49" charset="0"/>
              </a:rPr>
              <a:t>if</a:t>
            </a:r>
            <a:r>
              <a:rPr lang="en-US" sz="800" b="0" dirty="0">
                <a:solidFill>
                  <a:srgbClr val="D4D4D4"/>
                </a:solidFill>
                <a:effectLst/>
                <a:latin typeface="Menlo" panose="020B0609030804020204" pitchFamily="49" charset="0"/>
              </a:rPr>
              <a:t> (</a:t>
            </a:r>
            <a:r>
              <a:rPr lang="en-US" sz="800" b="0" dirty="0" err="1">
                <a:solidFill>
                  <a:srgbClr val="4FC1FF"/>
                </a:solidFill>
                <a:effectLst/>
                <a:latin typeface="Menlo" panose="020B0609030804020204" pitchFamily="49" charset="0"/>
              </a:rPr>
              <a:t>data</a:t>
            </a:r>
            <a:r>
              <a:rPr lang="en-US" sz="800" b="0" dirty="0" err="1">
                <a:solidFill>
                  <a:srgbClr val="D4D4D4"/>
                </a:solidFill>
                <a:effectLst/>
                <a:latin typeface="Menlo" panose="020B0609030804020204" pitchFamily="49" charset="0"/>
              </a:rPr>
              <a:t>.</a:t>
            </a:r>
            <a:r>
              <a:rPr lang="en-US" sz="800" b="0" dirty="0" err="1">
                <a:solidFill>
                  <a:srgbClr val="4EC9B0"/>
                </a:solidFill>
                <a:effectLst/>
                <a:latin typeface="Menlo" panose="020B0609030804020204" pitchFamily="49" charset="0"/>
              </a:rPr>
              <a:t>AudioStream</a:t>
            </a:r>
            <a:r>
              <a:rPr lang="en-US" sz="800" b="0" dirty="0">
                <a:solidFill>
                  <a:srgbClr val="D4D4D4"/>
                </a:solidFill>
                <a:effectLst/>
                <a:latin typeface="Menlo" panose="020B0609030804020204" pitchFamily="49" charset="0"/>
              </a:rPr>
              <a:t> </a:t>
            </a:r>
            <a:r>
              <a:rPr lang="en-US" sz="800" b="0" dirty="0" err="1">
                <a:solidFill>
                  <a:srgbClr val="569CD6"/>
                </a:solidFill>
                <a:effectLst/>
                <a:latin typeface="Menlo" panose="020B0609030804020204" pitchFamily="49" charset="0"/>
              </a:rPr>
              <a:t>instanceof</a:t>
            </a:r>
            <a:r>
              <a:rPr lang="en-US" sz="800" b="0" dirty="0">
                <a:solidFill>
                  <a:srgbClr val="D4D4D4"/>
                </a:solidFill>
                <a:effectLst/>
                <a:latin typeface="Menlo" panose="020B0609030804020204" pitchFamily="49" charset="0"/>
              </a:rPr>
              <a:t> </a:t>
            </a:r>
            <a:r>
              <a:rPr lang="en-US" sz="800" b="0" dirty="0">
                <a:solidFill>
                  <a:srgbClr val="4EC9B0"/>
                </a:solidFill>
                <a:effectLst/>
                <a:latin typeface="Menlo" panose="020B0609030804020204" pitchFamily="49" charset="0"/>
              </a:rPr>
              <a:t>Readable</a:t>
            </a:r>
            <a:r>
              <a:rPr lang="en-US" sz="800" b="0" dirty="0">
                <a:solidFill>
                  <a:srgbClr val="D4D4D4"/>
                </a:solidFill>
                <a:effectLst/>
                <a:latin typeface="Menlo" panose="020B0609030804020204" pitchFamily="49" charset="0"/>
              </a:rPr>
              <a:t>) {</a:t>
            </a:r>
          </a:p>
          <a:p>
            <a:r>
              <a:rPr lang="en-US" sz="800" b="0" dirty="0">
                <a:solidFill>
                  <a:srgbClr val="C586C0"/>
                </a:solidFill>
                <a:effectLst/>
                <a:latin typeface="Menlo" panose="020B0609030804020204" pitchFamily="49" charset="0"/>
              </a:rPr>
              <a:t>await</a:t>
            </a:r>
            <a:r>
              <a:rPr lang="en-US" sz="800" b="0" dirty="0">
                <a:solidFill>
                  <a:srgbClr val="D4D4D4"/>
                </a:solidFill>
                <a:effectLst/>
                <a:latin typeface="Menlo" panose="020B0609030804020204" pitchFamily="49" charset="0"/>
              </a:rPr>
              <a:t> </a:t>
            </a:r>
            <a:r>
              <a:rPr lang="en-US" sz="800" b="0" dirty="0">
                <a:solidFill>
                  <a:srgbClr val="DCDCAA"/>
                </a:solidFill>
                <a:effectLst/>
                <a:latin typeface="Menlo" panose="020B0609030804020204" pitchFamily="49" charset="0"/>
              </a:rPr>
              <a:t>pipeline</a:t>
            </a:r>
            <a:r>
              <a:rPr lang="en-US" sz="800" b="0" dirty="0">
                <a:solidFill>
                  <a:srgbClr val="D4D4D4"/>
                </a:solidFill>
                <a:effectLst/>
                <a:latin typeface="Menlo" panose="020B0609030804020204" pitchFamily="49" charset="0"/>
              </a:rPr>
              <a:t>(</a:t>
            </a:r>
            <a:r>
              <a:rPr lang="en-US" sz="800" b="0" dirty="0" err="1">
                <a:solidFill>
                  <a:srgbClr val="4FC1FF"/>
                </a:solidFill>
                <a:effectLst/>
                <a:latin typeface="Menlo" panose="020B0609030804020204" pitchFamily="49" charset="0"/>
              </a:rPr>
              <a:t>data</a:t>
            </a:r>
            <a:r>
              <a:rPr lang="en-US" sz="800" b="0" dirty="0" err="1">
                <a:solidFill>
                  <a:srgbClr val="D4D4D4"/>
                </a:solidFill>
                <a:effectLst/>
                <a:latin typeface="Menlo" panose="020B0609030804020204" pitchFamily="49" charset="0"/>
              </a:rPr>
              <a:t>.</a:t>
            </a:r>
            <a:r>
              <a:rPr lang="en-US" sz="800" b="0" dirty="0" err="1">
                <a:solidFill>
                  <a:srgbClr val="9CDCFE"/>
                </a:solidFill>
                <a:effectLst/>
                <a:latin typeface="Menlo" panose="020B0609030804020204" pitchFamily="49" charset="0"/>
              </a:rPr>
              <a:t>AudioStream</a:t>
            </a:r>
            <a:r>
              <a:rPr lang="en-US" sz="800" b="0" dirty="0">
                <a:solidFill>
                  <a:srgbClr val="D4D4D4"/>
                </a:solidFill>
                <a:effectLst/>
                <a:latin typeface="Menlo" panose="020B0609030804020204" pitchFamily="49" charset="0"/>
              </a:rPr>
              <a:t>, </a:t>
            </a:r>
            <a:r>
              <a:rPr lang="en-US" sz="800" b="0" dirty="0" err="1">
                <a:solidFill>
                  <a:srgbClr val="4EC9B0"/>
                </a:solidFill>
                <a:effectLst/>
                <a:latin typeface="Menlo" panose="020B0609030804020204" pitchFamily="49" charset="0"/>
              </a:rPr>
              <a:t>fs</a:t>
            </a:r>
            <a:r>
              <a:rPr lang="en-US" sz="800" b="0" dirty="0" err="1">
                <a:solidFill>
                  <a:srgbClr val="D4D4D4"/>
                </a:solidFill>
                <a:effectLst/>
                <a:latin typeface="Menlo" panose="020B0609030804020204" pitchFamily="49" charset="0"/>
              </a:rPr>
              <a:t>.</a:t>
            </a:r>
            <a:r>
              <a:rPr lang="en-US" sz="800" b="0" dirty="0" err="1">
                <a:solidFill>
                  <a:srgbClr val="DCDCAA"/>
                </a:solidFill>
                <a:effectLst/>
                <a:latin typeface="Menlo" panose="020B0609030804020204" pitchFamily="49" charset="0"/>
              </a:rPr>
              <a:t>createWriteStream</a:t>
            </a:r>
            <a:r>
              <a:rPr lang="en-US" sz="800" b="0" dirty="0">
                <a:solidFill>
                  <a:srgbClr val="D4D4D4"/>
                </a:solidFill>
                <a:effectLst/>
                <a:latin typeface="Menlo" panose="020B0609030804020204" pitchFamily="49" charset="0"/>
              </a:rPr>
              <a:t>(</a:t>
            </a:r>
            <a:r>
              <a:rPr lang="en-US" sz="800" b="0" dirty="0">
                <a:solidFill>
                  <a:srgbClr val="CE9178"/>
                </a:solidFill>
                <a:effectLst/>
                <a:latin typeface="Menlo" panose="020B0609030804020204" pitchFamily="49" charset="0"/>
              </a:rPr>
              <a:t>`./media/</a:t>
            </a:r>
            <a:r>
              <a:rPr lang="en-US" sz="800" b="0" dirty="0">
                <a:solidFill>
                  <a:srgbClr val="569CD6"/>
                </a:solidFill>
                <a:effectLst/>
                <a:latin typeface="Menlo" panose="020B0609030804020204" pitchFamily="49" charset="0"/>
              </a:rPr>
              <a:t>${</a:t>
            </a:r>
            <a:r>
              <a:rPr lang="en-US" sz="800" b="0" dirty="0">
                <a:solidFill>
                  <a:srgbClr val="4FC1FF"/>
                </a:solidFill>
                <a:effectLst/>
                <a:latin typeface="Menlo" panose="020B0609030804020204" pitchFamily="49" charset="0"/>
              </a:rPr>
              <a:t>filename</a:t>
            </a:r>
            <a:r>
              <a:rPr lang="en-US" sz="800" b="0" dirty="0">
                <a:solidFill>
                  <a:srgbClr val="569CD6"/>
                </a:solidFill>
                <a:effectLst/>
                <a:latin typeface="Menlo" panose="020B0609030804020204" pitchFamily="49" charset="0"/>
              </a:rPr>
              <a:t>}</a:t>
            </a:r>
            <a:r>
              <a:rPr lang="en-US" sz="800" b="0" dirty="0">
                <a:solidFill>
                  <a:srgbClr val="CE9178"/>
                </a:solidFill>
                <a:effectLst/>
                <a:latin typeface="Menlo" panose="020B0609030804020204" pitchFamily="49" charset="0"/>
              </a:rPr>
              <a:t>`</a:t>
            </a:r>
            <a:r>
              <a:rPr lang="en-US" sz="800" b="0" dirty="0">
                <a:solidFill>
                  <a:srgbClr val="D4D4D4"/>
                </a:solidFill>
                <a:effectLst/>
                <a:latin typeface="Menlo" panose="020B0609030804020204" pitchFamily="49" charset="0"/>
              </a:rPr>
              <a:t>));</a:t>
            </a:r>
          </a:p>
          <a:p>
            <a:br>
              <a:rPr lang="en-US" sz="800" b="0" dirty="0">
                <a:solidFill>
                  <a:srgbClr val="D4D4D4"/>
                </a:solidFill>
                <a:effectLst/>
                <a:latin typeface="Menlo" panose="020B0609030804020204" pitchFamily="49" charset="0"/>
              </a:rPr>
            </a:br>
            <a:r>
              <a:rPr lang="en-US" sz="800" b="0" dirty="0" err="1">
                <a:solidFill>
                  <a:srgbClr val="9CDCFE"/>
                </a:solidFill>
                <a:effectLst/>
                <a:latin typeface="Menlo" panose="020B0609030804020204" pitchFamily="49" charset="0"/>
              </a:rPr>
              <a:t>console</a:t>
            </a:r>
            <a:r>
              <a:rPr lang="en-US" sz="800" b="0" dirty="0" err="1">
                <a:solidFill>
                  <a:srgbClr val="D4D4D4"/>
                </a:solidFill>
                <a:effectLst/>
                <a:latin typeface="Menlo" panose="020B0609030804020204" pitchFamily="49" charset="0"/>
              </a:rPr>
              <a:t>.</a:t>
            </a:r>
            <a:r>
              <a:rPr lang="en-US" sz="800" b="0" dirty="0" err="1">
                <a:solidFill>
                  <a:srgbClr val="DCDCAA"/>
                </a:solidFill>
                <a:effectLst/>
                <a:latin typeface="Menlo" panose="020B0609030804020204" pitchFamily="49" charset="0"/>
              </a:rPr>
              <a:t>log</a:t>
            </a:r>
            <a:r>
              <a:rPr lang="en-US" sz="800" b="0" dirty="0">
                <a:solidFill>
                  <a:srgbClr val="D4D4D4"/>
                </a:solidFill>
                <a:effectLst/>
                <a:latin typeface="Menlo" panose="020B0609030804020204" pitchFamily="49" charset="0"/>
              </a:rPr>
              <a:t>(</a:t>
            </a:r>
            <a:r>
              <a:rPr lang="en-US" sz="800" b="0" dirty="0">
                <a:solidFill>
                  <a:srgbClr val="CE9178"/>
                </a:solidFill>
                <a:effectLst/>
                <a:latin typeface="Menlo" panose="020B0609030804020204" pitchFamily="49" charset="0"/>
              </a:rPr>
              <a:t>'</a:t>
            </a:r>
            <a:r>
              <a:rPr lang="en-US" sz="800" b="0" dirty="0">
                <a:solidFill>
                  <a:srgbClr val="D7BA7D"/>
                </a:solidFill>
                <a:effectLst/>
                <a:latin typeface="Menlo" panose="020B0609030804020204" pitchFamily="49" charset="0"/>
              </a:rPr>
              <a:t>\</a:t>
            </a:r>
            <a:r>
              <a:rPr lang="en-US" sz="800" b="0" dirty="0" err="1">
                <a:solidFill>
                  <a:srgbClr val="D7BA7D"/>
                </a:solidFill>
                <a:effectLst/>
                <a:latin typeface="Menlo" panose="020B0609030804020204" pitchFamily="49" charset="0"/>
              </a:rPr>
              <a:t>n</a:t>
            </a:r>
            <a:r>
              <a:rPr lang="en-US" sz="800" b="0" dirty="0" err="1">
                <a:solidFill>
                  <a:srgbClr val="CE9178"/>
                </a:solidFill>
                <a:effectLst/>
                <a:latin typeface="Menlo" panose="020B0609030804020204" pitchFamily="49" charset="0"/>
              </a:rPr>
              <a:t>Playing</a:t>
            </a:r>
            <a:r>
              <a:rPr lang="en-US" sz="800" b="0" dirty="0">
                <a:solidFill>
                  <a:srgbClr val="CE9178"/>
                </a:solidFill>
                <a:effectLst/>
                <a:latin typeface="Menlo" panose="020B0609030804020204" pitchFamily="49" charset="0"/>
              </a:rPr>
              <a:t> returned "mp3" now...</a:t>
            </a:r>
            <a:r>
              <a:rPr lang="en-US" sz="800" b="0" dirty="0">
                <a:solidFill>
                  <a:srgbClr val="D7BA7D"/>
                </a:solidFill>
                <a:effectLst/>
                <a:latin typeface="Menlo" panose="020B0609030804020204" pitchFamily="49" charset="0"/>
              </a:rPr>
              <a:t>\n</a:t>
            </a:r>
            <a:r>
              <a:rPr lang="en-US" sz="800" b="0" dirty="0">
                <a:solidFill>
                  <a:srgbClr val="CE9178"/>
                </a:solidFill>
                <a:effectLst/>
                <a:latin typeface="Menlo" panose="020B0609030804020204" pitchFamily="49" charset="0"/>
              </a:rPr>
              <a:t>'</a:t>
            </a:r>
            <a:r>
              <a:rPr lang="en-US" sz="800" b="0" dirty="0">
                <a:solidFill>
                  <a:srgbClr val="D4D4D4"/>
                </a:solidFill>
                <a:effectLst/>
                <a:latin typeface="Menlo" panose="020B0609030804020204" pitchFamily="49" charset="0"/>
              </a:rPr>
              <a:t>);</a:t>
            </a:r>
          </a:p>
          <a:p>
            <a:r>
              <a:rPr lang="en-US" sz="800" b="0" dirty="0">
                <a:solidFill>
                  <a:srgbClr val="C586C0"/>
                </a:solidFill>
                <a:effectLst/>
                <a:latin typeface="Menlo" panose="020B0609030804020204" pitchFamily="49" charset="0"/>
              </a:rPr>
              <a:t>await</a:t>
            </a:r>
            <a:r>
              <a:rPr lang="en-US" sz="800" b="0" dirty="0">
                <a:solidFill>
                  <a:srgbClr val="D4D4D4"/>
                </a:solidFill>
                <a:effectLst/>
                <a:latin typeface="Menlo" panose="020B0609030804020204" pitchFamily="49" charset="0"/>
              </a:rPr>
              <a:t> </a:t>
            </a:r>
            <a:r>
              <a:rPr lang="en-US" sz="800" b="0" dirty="0" err="1">
                <a:solidFill>
                  <a:srgbClr val="9CDCFE"/>
                </a:solidFill>
                <a:effectLst/>
                <a:latin typeface="Menlo" panose="020B0609030804020204" pitchFamily="49" charset="0"/>
              </a:rPr>
              <a:t>player</a:t>
            </a:r>
            <a:r>
              <a:rPr lang="en-US" sz="800" b="0" dirty="0" err="1">
                <a:solidFill>
                  <a:srgbClr val="D4D4D4"/>
                </a:solidFill>
                <a:effectLst/>
                <a:latin typeface="Menlo" panose="020B0609030804020204" pitchFamily="49" charset="0"/>
              </a:rPr>
              <a:t>.</a:t>
            </a:r>
            <a:r>
              <a:rPr lang="en-US" sz="800" b="0" dirty="0" err="1">
                <a:solidFill>
                  <a:srgbClr val="DCDCAA"/>
                </a:solidFill>
                <a:effectLst/>
                <a:latin typeface="Menlo" panose="020B0609030804020204" pitchFamily="49" charset="0"/>
              </a:rPr>
              <a:t>play</a:t>
            </a:r>
            <a:r>
              <a:rPr lang="en-US" sz="800" b="0" dirty="0">
                <a:solidFill>
                  <a:srgbClr val="D4D4D4"/>
                </a:solidFill>
                <a:effectLst/>
                <a:latin typeface="Menlo" panose="020B0609030804020204" pitchFamily="49" charset="0"/>
              </a:rPr>
              <a:t>(</a:t>
            </a:r>
            <a:r>
              <a:rPr lang="en-US" sz="800" b="0" dirty="0">
                <a:solidFill>
                  <a:srgbClr val="CE9178"/>
                </a:solidFill>
                <a:effectLst/>
                <a:latin typeface="Menlo" panose="020B0609030804020204" pitchFamily="49" charset="0"/>
              </a:rPr>
              <a:t>`./media/</a:t>
            </a:r>
            <a:r>
              <a:rPr lang="en-US" sz="800" b="0" dirty="0">
                <a:solidFill>
                  <a:srgbClr val="569CD6"/>
                </a:solidFill>
                <a:effectLst/>
                <a:latin typeface="Menlo" panose="020B0609030804020204" pitchFamily="49" charset="0"/>
              </a:rPr>
              <a:t>${</a:t>
            </a:r>
            <a:r>
              <a:rPr lang="en-US" sz="800" b="0" dirty="0">
                <a:solidFill>
                  <a:srgbClr val="4FC1FF"/>
                </a:solidFill>
                <a:effectLst/>
                <a:latin typeface="Menlo" panose="020B0609030804020204" pitchFamily="49" charset="0"/>
              </a:rPr>
              <a:t>filename</a:t>
            </a:r>
            <a:r>
              <a:rPr lang="en-US" sz="800" b="0" dirty="0">
                <a:solidFill>
                  <a:srgbClr val="569CD6"/>
                </a:solidFill>
                <a:effectLst/>
                <a:latin typeface="Menlo" panose="020B0609030804020204" pitchFamily="49" charset="0"/>
              </a:rPr>
              <a:t>}</a:t>
            </a:r>
            <a:r>
              <a:rPr lang="en-US" sz="800" b="0" dirty="0">
                <a:solidFill>
                  <a:srgbClr val="CE9178"/>
                </a:solidFill>
                <a:effectLst/>
                <a:latin typeface="Menlo" panose="020B0609030804020204" pitchFamily="49" charset="0"/>
              </a:rPr>
              <a:t>`</a:t>
            </a:r>
            <a:r>
              <a:rPr lang="en-US" sz="800" b="0" dirty="0">
                <a:solidFill>
                  <a:srgbClr val="D4D4D4"/>
                </a:solidFill>
                <a:effectLst/>
                <a:latin typeface="Menlo" panose="020B0609030804020204" pitchFamily="49" charset="0"/>
              </a:rPr>
              <a:t>);</a:t>
            </a:r>
          </a:p>
          <a:p>
            <a:r>
              <a:rPr lang="en-US" sz="800" b="0" dirty="0">
                <a:solidFill>
                  <a:srgbClr val="D4D4D4"/>
                </a:solidFill>
                <a:effectLst/>
                <a:latin typeface="Menlo" panose="020B0609030804020204" pitchFamily="49" charset="0"/>
              </a:rPr>
              <a:t>}</a:t>
            </a:r>
          </a:p>
          <a:p>
            <a:br>
              <a:rPr lang="en-US" sz="800" b="0" dirty="0">
                <a:solidFill>
                  <a:srgbClr val="D4D4D4"/>
                </a:solidFill>
                <a:effectLst/>
                <a:latin typeface="Menlo" panose="020B0609030804020204" pitchFamily="49" charset="0"/>
              </a:rPr>
            </a:br>
            <a:r>
              <a:rPr lang="en-US" sz="800" b="0" dirty="0" err="1">
                <a:solidFill>
                  <a:srgbClr val="9CDCFE"/>
                </a:solidFill>
                <a:effectLst/>
                <a:latin typeface="Menlo" panose="020B0609030804020204" pitchFamily="49" charset="0"/>
              </a:rPr>
              <a:t>console</a:t>
            </a:r>
            <a:r>
              <a:rPr lang="en-US" sz="800" b="0" dirty="0" err="1">
                <a:solidFill>
                  <a:srgbClr val="D4D4D4"/>
                </a:solidFill>
                <a:effectLst/>
                <a:latin typeface="Menlo" panose="020B0609030804020204" pitchFamily="49" charset="0"/>
              </a:rPr>
              <a:t>.</a:t>
            </a:r>
            <a:r>
              <a:rPr lang="en-US" sz="800" b="0" dirty="0" err="1">
                <a:solidFill>
                  <a:srgbClr val="DCDCAA"/>
                </a:solidFill>
                <a:effectLst/>
                <a:latin typeface="Menlo" panose="020B0609030804020204" pitchFamily="49" charset="0"/>
              </a:rPr>
              <a:t>log</a:t>
            </a:r>
            <a:r>
              <a:rPr lang="en-US" sz="800" b="0" dirty="0">
                <a:solidFill>
                  <a:srgbClr val="D4D4D4"/>
                </a:solidFill>
                <a:effectLst/>
                <a:latin typeface="Menlo" panose="020B0609030804020204" pitchFamily="49" charset="0"/>
              </a:rPr>
              <a:t>(</a:t>
            </a:r>
            <a:r>
              <a:rPr lang="en-US" sz="800" b="0" dirty="0">
                <a:solidFill>
                  <a:srgbClr val="CE9178"/>
                </a:solidFill>
                <a:effectLst/>
                <a:latin typeface="Menlo" panose="020B0609030804020204" pitchFamily="49" charset="0"/>
              </a:rPr>
              <a:t>'</a:t>
            </a:r>
            <a:r>
              <a:rPr lang="en-US" sz="800" b="0" dirty="0">
                <a:solidFill>
                  <a:srgbClr val="D7BA7D"/>
                </a:solidFill>
                <a:effectLst/>
                <a:latin typeface="Menlo" panose="020B0609030804020204" pitchFamily="49" charset="0"/>
              </a:rPr>
              <a:t>\</a:t>
            </a:r>
            <a:r>
              <a:rPr lang="en-US" sz="800" b="0" dirty="0" err="1">
                <a:solidFill>
                  <a:srgbClr val="D7BA7D"/>
                </a:solidFill>
                <a:effectLst/>
                <a:latin typeface="Menlo" panose="020B0609030804020204" pitchFamily="49" charset="0"/>
              </a:rPr>
              <a:t>n</a:t>
            </a:r>
            <a:r>
              <a:rPr lang="en-US" sz="800" b="0" dirty="0" err="1">
                <a:solidFill>
                  <a:srgbClr val="CE9178"/>
                </a:solidFill>
                <a:effectLst/>
                <a:latin typeface="Menlo" panose="020B0609030804020204" pitchFamily="49" charset="0"/>
              </a:rPr>
              <a:t>Done</a:t>
            </a:r>
            <a:r>
              <a:rPr lang="en-US" sz="800" b="0" dirty="0">
                <a:solidFill>
                  <a:srgbClr val="CE9178"/>
                </a:solidFill>
                <a:effectLst/>
                <a:latin typeface="Menlo" panose="020B0609030804020204" pitchFamily="49" charset="0"/>
              </a:rPr>
              <a:t> with Demo - Have a good day!</a:t>
            </a:r>
            <a:r>
              <a:rPr lang="en-US" sz="800" b="0" dirty="0">
                <a:solidFill>
                  <a:srgbClr val="D7BA7D"/>
                </a:solidFill>
                <a:effectLst/>
                <a:latin typeface="Menlo" panose="020B0609030804020204" pitchFamily="49" charset="0"/>
              </a:rPr>
              <a:t>\n\n\n</a:t>
            </a:r>
            <a:r>
              <a:rPr lang="en-US" sz="800" b="0" dirty="0">
                <a:solidFill>
                  <a:srgbClr val="CE9178"/>
                </a:solidFill>
                <a:effectLst/>
                <a:latin typeface="Menlo" panose="020B0609030804020204" pitchFamily="49" charset="0"/>
              </a:rPr>
              <a:t>'</a:t>
            </a:r>
            <a:r>
              <a:rPr lang="en-US" sz="800" b="0" dirty="0">
                <a:solidFill>
                  <a:srgbClr val="D4D4D4"/>
                </a:solidFill>
                <a:effectLst/>
                <a:latin typeface="Menlo" panose="020B0609030804020204" pitchFamily="49" charset="0"/>
              </a:rPr>
              <a:t>);</a:t>
            </a:r>
          </a:p>
          <a:p>
            <a:r>
              <a:rPr lang="en-US" sz="800" b="0" dirty="0" err="1">
                <a:solidFill>
                  <a:srgbClr val="4FC1FF"/>
                </a:solidFill>
                <a:effectLst/>
                <a:latin typeface="Menlo" panose="020B0609030804020204" pitchFamily="49" charset="0"/>
              </a:rPr>
              <a:t>rl</a:t>
            </a:r>
            <a:r>
              <a:rPr lang="en-US" sz="800" b="0" dirty="0" err="1">
                <a:solidFill>
                  <a:srgbClr val="D4D4D4"/>
                </a:solidFill>
                <a:effectLst/>
                <a:latin typeface="Menlo" panose="020B0609030804020204" pitchFamily="49" charset="0"/>
              </a:rPr>
              <a:t>.</a:t>
            </a:r>
            <a:r>
              <a:rPr lang="en-US" sz="800" b="0" dirty="0" err="1">
                <a:solidFill>
                  <a:srgbClr val="DCDCAA"/>
                </a:solidFill>
                <a:effectLst/>
                <a:latin typeface="Menlo" panose="020B0609030804020204" pitchFamily="49" charset="0"/>
              </a:rPr>
              <a:t>close</a:t>
            </a:r>
            <a:r>
              <a:rPr lang="en-US" sz="800" b="0" dirty="0">
                <a:solidFill>
                  <a:srgbClr val="D4D4D4"/>
                </a:solidFill>
                <a:effectLst/>
                <a:latin typeface="Menlo" panose="020B0609030804020204" pitchFamily="49" charset="0"/>
              </a:rPr>
              <a:t>();</a:t>
            </a:r>
          </a:p>
          <a:p>
            <a:r>
              <a:rPr lang="en-US" sz="800" b="0" dirty="0">
                <a:solidFill>
                  <a:srgbClr val="D4D4D4"/>
                </a:solidFill>
                <a:effectLst/>
                <a:latin typeface="Menlo" panose="020B0609030804020204" pitchFamily="49" charset="0"/>
              </a:rPr>
              <a:t>};</a:t>
            </a:r>
          </a:p>
        </p:txBody>
      </p:sp>
    </p:spTree>
    <p:extLst>
      <p:ext uri="{BB962C8B-B14F-4D97-AF65-F5344CB8AC3E}">
        <p14:creationId xmlns:p14="http://schemas.microsoft.com/office/powerpoint/2010/main" val="1211953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91D40-0BB4-851A-7725-022D486313BB}"/>
              </a:ext>
            </a:extLst>
          </p:cNvPr>
          <p:cNvSpPr>
            <a:spLocks noGrp="1"/>
          </p:cNvSpPr>
          <p:nvPr>
            <p:ph type="title"/>
          </p:nvPr>
        </p:nvSpPr>
        <p:spPr/>
        <p:txBody>
          <a:bodyPr/>
          <a:lstStyle/>
          <a:p>
            <a:r>
              <a:rPr lang="en-US" dirty="0"/>
              <a:t>References / Citations</a:t>
            </a:r>
          </a:p>
        </p:txBody>
      </p:sp>
      <p:sp>
        <p:nvSpPr>
          <p:cNvPr id="3" name="Content Placeholder 2">
            <a:extLst>
              <a:ext uri="{FF2B5EF4-FFF2-40B4-BE49-F238E27FC236}">
                <a16:creationId xmlns:a16="http://schemas.microsoft.com/office/drawing/2014/main" id="{4E01B844-8342-0008-F56B-9EA3B00F9D73}"/>
              </a:ext>
            </a:extLst>
          </p:cNvPr>
          <p:cNvSpPr>
            <a:spLocks noGrp="1"/>
          </p:cNvSpPr>
          <p:nvPr>
            <p:ph idx="1"/>
          </p:nvPr>
        </p:nvSpPr>
        <p:spPr/>
        <p:txBody>
          <a:bodyPr/>
          <a:lstStyle/>
          <a:p>
            <a:r>
              <a:rPr lang="en-US" dirty="0">
                <a:hlinkClick r:id="rId2"/>
              </a:rPr>
              <a:t>https://aws.amazon.com/polly/customers/</a:t>
            </a:r>
            <a:endParaRPr lang="en-US" dirty="0"/>
          </a:p>
          <a:p>
            <a:r>
              <a:rPr lang="en-US" dirty="0">
                <a:hlinkClick r:id="rId3"/>
              </a:rPr>
              <a:t>https://www.readspeaker.com/blog/benefits-of-text-to-speech/</a:t>
            </a:r>
            <a:endParaRPr lang="en-US" dirty="0"/>
          </a:p>
          <a:p>
            <a:r>
              <a:rPr lang="en-US" dirty="0">
                <a:hlinkClick r:id="rId4"/>
              </a:rPr>
              <a:t>https://nodejs.org/dist/latest-v18.x/docs/api/</a:t>
            </a:r>
            <a:endParaRPr lang="en-US" dirty="0"/>
          </a:p>
          <a:p>
            <a:r>
              <a:rPr lang="en-US" dirty="0">
                <a:hlinkClick r:id="rId5"/>
              </a:rPr>
              <a:t>https://aws.amazon.com/sdk-for-javascript/</a:t>
            </a:r>
            <a:endParaRPr lang="en-US" dirty="0"/>
          </a:p>
          <a:p>
            <a:r>
              <a:rPr lang="en-US" dirty="0">
                <a:hlinkClick r:id="rId6"/>
              </a:rPr>
              <a:t>https://www.ready2learn.app</a:t>
            </a:r>
            <a:endParaRPr lang="en-US" dirty="0"/>
          </a:p>
          <a:p>
            <a:endParaRPr lang="en-US" dirty="0"/>
          </a:p>
          <a:p>
            <a:endParaRPr lang="en-US" dirty="0"/>
          </a:p>
        </p:txBody>
      </p:sp>
    </p:spTree>
    <p:extLst>
      <p:ext uri="{BB962C8B-B14F-4D97-AF65-F5344CB8AC3E}">
        <p14:creationId xmlns:p14="http://schemas.microsoft.com/office/powerpoint/2010/main" val="569899581"/>
      </p:ext>
    </p:extLst>
  </p:cSld>
  <p:clrMapOvr>
    <a:masterClrMapping/>
  </p:clrMapOvr>
</p:sld>
</file>

<file path=ppt/theme/theme1.xml><?xml version="1.0" encoding="utf-8"?>
<a:theme xmlns:a="http://schemas.openxmlformats.org/drawingml/2006/main" name="BjornVTI">
  <a:themeElements>
    <a:clrScheme name="AnalogousFromLightSeedRightStep">
      <a:dk1>
        <a:srgbClr val="000000"/>
      </a:dk1>
      <a:lt1>
        <a:srgbClr val="FFFFFF"/>
      </a:lt1>
      <a:dk2>
        <a:srgbClr val="41243A"/>
      </a:dk2>
      <a:lt2>
        <a:srgbClr val="E2E8E3"/>
      </a:lt2>
      <a:accent1>
        <a:srgbClr val="CA92BD"/>
      </a:accent1>
      <a:accent2>
        <a:srgbClr val="BF7A91"/>
      </a:accent2>
      <a:accent3>
        <a:srgbClr val="CA9692"/>
      </a:accent3>
      <a:accent4>
        <a:srgbClr val="BF9C7A"/>
      </a:accent4>
      <a:accent5>
        <a:srgbClr val="A9A57A"/>
      </a:accent5>
      <a:accent6>
        <a:srgbClr val="97AB6E"/>
      </a:accent6>
      <a:hlink>
        <a:srgbClr val="568E64"/>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jornVTI" id="{D01443FD-65CF-4AEF-9B9D-4466C96F9785}" vid="{36EF4262-385E-40E6-B073-FB18FD98BF4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TotalTime>
  <Words>835</Words>
  <Application>Microsoft Macintosh PowerPoint</Application>
  <PresentationFormat>Widescreen</PresentationFormat>
  <Paragraphs>71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Menlo</vt:lpstr>
      <vt:lpstr>Neue Haas Grotesk Text Pro</vt:lpstr>
      <vt:lpstr>BjornVTI</vt:lpstr>
      <vt:lpstr>AWS Polly</vt:lpstr>
      <vt:lpstr>Introduction to AWS Polly</vt:lpstr>
      <vt:lpstr>Why AWS Polly</vt:lpstr>
      <vt:lpstr>Why AWS Polly (continued)</vt:lpstr>
      <vt:lpstr>Introduction to Ready 2 Learn</vt:lpstr>
      <vt:lpstr>Simple Use Case &amp; Demo</vt:lpstr>
      <vt:lpstr>Simple Use Case &amp; Demo (cont.)</vt:lpstr>
      <vt:lpstr>References / Citations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 Hoehn</dc:creator>
  <cp:lastModifiedBy>Richard Hoehn</cp:lastModifiedBy>
  <cp:revision>12</cp:revision>
  <dcterms:created xsi:type="dcterms:W3CDTF">2023-03-20T19:50:30Z</dcterms:created>
  <dcterms:modified xsi:type="dcterms:W3CDTF">2023-03-22T17:35:09Z</dcterms:modified>
</cp:coreProperties>
</file>