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18"/>
  </p:notesMasterIdLst>
  <p:sldIdLst>
    <p:sldId id="287" r:id="rId2"/>
    <p:sldId id="277" r:id="rId3"/>
    <p:sldId id="278" r:id="rId4"/>
    <p:sldId id="259" r:id="rId5"/>
    <p:sldId id="264" r:id="rId6"/>
    <p:sldId id="258" r:id="rId7"/>
    <p:sldId id="262" r:id="rId8"/>
    <p:sldId id="280" r:id="rId9"/>
    <p:sldId id="281" r:id="rId10"/>
    <p:sldId id="288" r:id="rId11"/>
    <p:sldId id="289" r:id="rId12"/>
    <p:sldId id="282" r:id="rId13"/>
    <p:sldId id="272" r:id="rId14"/>
    <p:sldId id="276" r:id="rId15"/>
    <p:sldId id="26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2"/>
    <p:restoredTop sz="94681"/>
  </p:normalViewPr>
  <p:slideViewPr>
    <p:cSldViewPr snapToGrid="0">
      <p:cViewPr varScale="1">
        <p:scale>
          <a:sx n="179" d="100"/>
          <a:sy n="179" d="100"/>
        </p:scale>
        <p:origin x="224" y="1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A9186-657A-944B-AC36-31328C5CD89B}" type="doc">
      <dgm:prSet loTypeId="urn:microsoft.com/office/officeart/2005/8/layout/StepDownProcess" loCatId="" qsTypeId="urn:microsoft.com/office/officeart/2005/8/quickstyle/simple2" qsCatId="simple" csTypeId="urn:microsoft.com/office/officeart/2005/8/colors/colorful1" csCatId="colorful" phldr="1"/>
      <dgm:spPr/>
    </dgm:pt>
    <dgm:pt modelId="{4A9397C4-0E46-5E41-BF13-924D67043E96}">
      <dgm:prSet phldrT="[Text]"/>
      <dgm:spPr/>
      <dgm:t>
        <a:bodyPr/>
        <a:lstStyle/>
        <a:p>
          <a:r>
            <a:rPr lang="en-US" dirty="0"/>
            <a:t>Data Procurement</a:t>
          </a:r>
        </a:p>
      </dgm:t>
    </dgm:pt>
    <dgm:pt modelId="{EE0DC163-EDB0-CE45-9AFF-CA11DB84E548}" type="parTrans" cxnId="{F4790DEE-B60B-7445-8893-36C6FDBDD514}">
      <dgm:prSet/>
      <dgm:spPr/>
      <dgm:t>
        <a:bodyPr/>
        <a:lstStyle/>
        <a:p>
          <a:endParaRPr lang="en-US"/>
        </a:p>
      </dgm:t>
    </dgm:pt>
    <dgm:pt modelId="{B4E6A84E-8352-0D40-B63A-333EA9690DC1}" type="sibTrans" cxnId="{F4790DEE-B60B-7445-8893-36C6FDBDD514}">
      <dgm:prSet/>
      <dgm:spPr/>
      <dgm:t>
        <a:bodyPr/>
        <a:lstStyle/>
        <a:p>
          <a:endParaRPr lang="en-US"/>
        </a:p>
      </dgm:t>
    </dgm:pt>
    <dgm:pt modelId="{79B6D109-5D01-4540-965B-AB28884900D3}">
      <dgm:prSet phldrT="[Text]"/>
      <dgm:spPr/>
      <dgm:t>
        <a:bodyPr/>
        <a:lstStyle/>
        <a:p>
          <a:r>
            <a:rPr lang="en-US" dirty="0"/>
            <a:t>Parsing &amp; Cleanup, Normalization</a:t>
          </a:r>
        </a:p>
      </dgm:t>
    </dgm:pt>
    <dgm:pt modelId="{698830CD-B07D-2846-96AA-B54947500CC1}" type="parTrans" cxnId="{B8FC6B81-EE42-E94D-B481-FD62734EF267}">
      <dgm:prSet/>
      <dgm:spPr/>
      <dgm:t>
        <a:bodyPr/>
        <a:lstStyle/>
        <a:p>
          <a:endParaRPr lang="en-US"/>
        </a:p>
      </dgm:t>
    </dgm:pt>
    <dgm:pt modelId="{C66316C3-9B7E-E14A-9E9E-CC450B1776EB}" type="sibTrans" cxnId="{B8FC6B81-EE42-E94D-B481-FD62734EF267}">
      <dgm:prSet/>
      <dgm:spPr/>
      <dgm:t>
        <a:bodyPr/>
        <a:lstStyle/>
        <a:p>
          <a:endParaRPr lang="en-US"/>
        </a:p>
      </dgm:t>
    </dgm:pt>
    <dgm:pt modelId="{41015171-5E7A-1447-A5F0-552241001655}">
      <dgm:prSet phldrT="[Text]"/>
      <dgm:spPr/>
      <dgm:t>
        <a:bodyPr/>
        <a:lstStyle/>
        <a:p>
          <a:r>
            <a:rPr lang="en-US" dirty="0"/>
            <a:t>LSTM Training &amp; Validation</a:t>
          </a:r>
        </a:p>
      </dgm:t>
    </dgm:pt>
    <dgm:pt modelId="{DFDA8284-DA78-7548-9AA5-5C84C9DADAA3}" type="parTrans" cxnId="{0107FF3E-CE8C-6446-B27F-9C0555E2DB42}">
      <dgm:prSet/>
      <dgm:spPr/>
      <dgm:t>
        <a:bodyPr/>
        <a:lstStyle/>
        <a:p>
          <a:endParaRPr lang="en-US"/>
        </a:p>
      </dgm:t>
    </dgm:pt>
    <dgm:pt modelId="{F84B0EF4-9432-0C4C-8034-8222DBA65571}" type="sibTrans" cxnId="{0107FF3E-CE8C-6446-B27F-9C0555E2DB42}">
      <dgm:prSet/>
      <dgm:spPr/>
      <dgm:t>
        <a:bodyPr/>
        <a:lstStyle/>
        <a:p>
          <a:endParaRPr lang="en-US"/>
        </a:p>
      </dgm:t>
    </dgm:pt>
    <dgm:pt modelId="{2DB256BE-4564-8E46-A02D-D98ED7A4BD9D}">
      <dgm:prSet phldrT="[Text]"/>
      <dgm:spPr/>
      <dgm:t>
        <a:bodyPr/>
        <a:lstStyle/>
        <a:p>
          <a:r>
            <a:rPr lang="en-US" dirty="0"/>
            <a:t>Visual Review</a:t>
          </a:r>
        </a:p>
      </dgm:t>
    </dgm:pt>
    <dgm:pt modelId="{AD1DB331-120D-B94D-8E79-1B0F0D45EF60}" type="parTrans" cxnId="{F33CC0E1-90FA-AE47-8896-4F07C992D45F}">
      <dgm:prSet/>
      <dgm:spPr/>
      <dgm:t>
        <a:bodyPr/>
        <a:lstStyle/>
        <a:p>
          <a:endParaRPr lang="en-US"/>
        </a:p>
      </dgm:t>
    </dgm:pt>
    <dgm:pt modelId="{2940A276-9CD5-B14A-8B91-71AE5ACA3757}" type="sibTrans" cxnId="{F33CC0E1-90FA-AE47-8896-4F07C992D45F}">
      <dgm:prSet/>
      <dgm:spPr/>
      <dgm:t>
        <a:bodyPr/>
        <a:lstStyle/>
        <a:p>
          <a:endParaRPr lang="en-US"/>
        </a:p>
      </dgm:t>
    </dgm:pt>
    <dgm:pt modelId="{D6B9BEB1-15DB-5642-AE31-0FB03A3829DC}" type="pres">
      <dgm:prSet presAssocID="{58AA9186-657A-944B-AC36-31328C5CD89B}" presName="rootnode" presStyleCnt="0">
        <dgm:presLayoutVars>
          <dgm:chMax/>
          <dgm:chPref/>
          <dgm:dir/>
          <dgm:animLvl val="lvl"/>
        </dgm:presLayoutVars>
      </dgm:prSet>
      <dgm:spPr/>
    </dgm:pt>
    <dgm:pt modelId="{B4551201-CA9D-1A43-85AD-9622742E1395}" type="pres">
      <dgm:prSet presAssocID="{4A9397C4-0E46-5E41-BF13-924D67043E96}" presName="composite" presStyleCnt="0"/>
      <dgm:spPr/>
    </dgm:pt>
    <dgm:pt modelId="{E76B7611-1AF6-9349-89C1-99975321537C}" type="pres">
      <dgm:prSet presAssocID="{4A9397C4-0E46-5E41-BF13-924D67043E96}" presName="bentUpArrow1" presStyleLbl="alignImgPlace1" presStyleIdx="0" presStyleCnt="3" custScaleX="80773"/>
      <dgm:spPr/>
    </dgm:pt>
    <dgm:pt modelId="{15516420-DA0C-5745-97B3-052C22EE91E4}" type="pres">
      <dgm:prSet presAssocID="{4A9397C4-0E46-5E41-BF13-924D67043E96}" presName="ParentText" presStyleLbl="node1" presStyleIdx="0" presStyleCnt="4" custScaleX="145627">
        <dgm:presLayoutVars>
          <dgm:chMax val="1"/>
          <dgm:chPref val="1"/>
          <dgm:bulletEnabled val="1"/>
        </dgm:presLayoutVars>
      </dgm:prSet>
      <dgm:spPr/>
    </dgm:pt>
    <dgm:pt modelId="{6FCF3442-314F-DF41-8867-86B47981AFBB}" type="pres">
      <dgm:prSet presAssocID="{4A9397C4-0E46-5E41-BF13-924D67043E9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AD70E52-2E4F-A14F-AB34-B295DE33AF8B}" type="pres">
      <dgm:prSet presAssocID="{B4E6A84E-8352-0D40-B63A-333EA9690DC1}" presName="sibTrans" presStyleCnt="0"/>
      <dgm:spPr/>
    </dgm:pt>
    <dgm:pt modelId="{AD5816CD-C9A0-284D-BF7D-C21337F352F6}" type="pres">
      <dgm:prSet presAssocID="{79B6D109-5D01-4540-965B-AB28884900D3}" presName="composite" presStyleCnt="0"/>
      <dgm:spPr/>
    </dgm:pt>
    <dgm:pt modelId="{1C0B540A-AD21-1741-94FE-2407A62DAF13}" type="pres">
      <dgm:prSet presAssocID="{79B6D109-5D01-4540-965B-AB28884900D3}" presName="bentUpArrow1" presStyleLbl="alignImgPlace1" presStyleIdx="1" presStyleCnt="3" custScaleX="80773"/>
      <dgm:spPr/>
    </dgm:pt>
    <dgm:pt modelId="{E8A6A8BF-8170-2C4F-9746-144C366AD008}" type="pres">
      <dgm:prSet presAssocID="{79B6D109-5D01-4540-965B-AB28884900D3}" presName="ParentText" presStyleLbl="node1" presStyleIdx="1" presStyleCnt="4" custScaleX="145627">
        <dgm:presLayoutVars>
          <dgm:chMax val="1"/>
          <dgm:chPref val="1"/>
          <dgm:bulletEnabled val="1"/>
        </dgm:presLayoutVars>
      </dgm:prSet>
      <dgm:spPr/>
    </dgm:pt>
    <dgm:pt modelId="{2AD27608-84D7-2C43-8E11-D838A2987337}" type="pres">
      <dgm:prSet presAssocID="{79B6D109-5D01-4540-965B-AB28884900D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37083C0-A6EF-334F-81E8-4CDD593E5ADF}" type="pres">
      <dgm:prSet presAssocID="{C66316C3-9B7E-E14A-9E9E-CC450B1776EB}" presName="sibTrans" presStyleCnt="0"/>
      <dgm:spPr/>
    </dgm:pt>
    <dgm:pt modelId="{E57FA07E-2C01-304D-A039-A1A84B70A4DC}" type="pres">
      <dgm:prSet presAssocID="{41015171-5E7A-1447-A5F0-552241001655}" presName="composite" presStyleCnt="0"/>
      <dgm:spPr/>
    </dgm:pt>
    <dgm:pt modelId="{3E580A8A-DF23-BE4E-B02C-BFC87E8C9379}" type="pres">
      <dgm:prSet presAssocID="{41015171-5E7A-1447-A5F0-552241001655}" presName="bentUpArrow1" presStyleLbl="alignImgPlace1" presStyleIdx="2" presStyleCnt="3" custScaleX="80773"/>
      <dgm:spPr/>
    </dgm:pt>
    <dgm:pt modelId="{9379F8E9-0E87-D647-927F-FAF75DFB7AFF}" type="pres">
      <dgm:prSet presAssocID="{41015171-5E7A-1447-A5F0-552241001655}" presName="ParentText" presStyleLbl="node1" presStyleIdx="2" presStyleCnt="4" custScaleX="145627">
        <dgm:presLayoutVars>
          <dgm:chMax val="1"/>
          <dgm:chPref val="1"/>
          <dgm:bulletEnabled val="1"/>
        </dgm:presLayoutVars>
      </dgm:prSet>
      <dgm:spPr/>
    </dgm:pt>
    <dgm:pt modelId="{2E07C700-066D-7642-8087-C6D258D1F7F2}" type="pres">
      <dgm:prSet presAssocID="{41015171-5E7A-1447-A5F0-552241001655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FDDFF4E-5E03-D140-AE16-AD0E0BB0DC8A}" type="pres">
      <dgm:prSet presAssocID="{F84B0EF4-9432-0C4C-8034-8222DBA65571}" presName="sibTrans" presStyleCnt="0"/>
      <dgm:spPr/>
    </dgm:pt>
    <dgm:pt modelId="{960FBA53-2C72-DE42-9824-CFF0A5BFB0B8}" type="pres">
      <dgm:prSet presAssocID="{2DB256BE-4564-8E46-A02D-D98ED7A4BD9D}" presName="composite" presStyleCnt="0"/>
      <dgm:spPr/>
    </dgm:pt>
    <dgm:pt modelId="{32EDC88A-2CE3-5041-9CE1-F70DFAC39A73}" type="pres">
      <dgm:prSet presAssocID="{2DB256BE-4564-8E46-A02D-D98ED7A4BD9D}" presName="ParentText" presStyleLbl="node1" presStyleIdx="3" presStyleCnt="4" custScaleX="145627">
        <dgm:presLayoutVars>
          <dgm:chMax val="1"/>
          <dgm:chPref val="1"/>
          <dgm:bulletEnabled val="1"/>
        </dgm:presLayoutVars>
      </dgm:prSet>
      <dgm:spPr/>
    </dgm:pt>
  </dgm:ptLst>
  <dgm:cxnLst>
    <dgm:cxn modelId="{4368FF3D-FF0A-3844-93A3-AA90E39F193B}" type="presOf" srcId="{2DB256BE-4564-8E46-A02D-D98ED7A4BD9D}" destId="{32EDC88A-2CE3-5041-9CE1-F70DFAC39A73}" srcOrd="0" destOrd="0" presId="urn:microsoft.com/office/officeart/2005/8/layout/StepDownProcess"/>
    <dgm:cxn modelId="{0107FF3E-CE8C-6446-B27F-9C0555E2DB42}" srcId="{58AA9186-657A-944B-AC36-31328C5CD89B}" destId="{41015171-5E7A-1447-A5F0-552241001655}" srcOrd="2" destOrd="0" parTransId="{DFDA8284-DA78-7548-9AA5-5C84C9DADAA3}" sibTransId="{F84B0EF4-9432-0C4C-8034-8222DBA65571}"/>
    <dgm:cxn modelId="{4F148B4A-1625-8F4D-8FE4-022F5C1BA01A}" type="presOf" srcId="{41015171-5E7A-1447-A5F0-552241001655}" destId="{9379F8E9-0E87-D647-927F-FAF75DFB7AFF}" srcOrd="0" destOrd="0" presId="urn:microsoft.com/office/officeart/2005/8/layout/StepDownProcess"/>
    <dgm:cxn modelId="{F944AC4E-4391-2046-AFC1-8B755D86F915}" type="presOf" srcId="{58AA9186-657A-944B-AC36-31328C5CD89B}" destId="{D6B9BEB1-15DB-5642-AE31-0FB03A3829DC}" srcOrd="0" destOrd="0" presId="urn:microsoft.com/office/officeart/2005/8/layout/StepDownProcess"/>
    <dgm:cxn modelId="{B8FC6B81-EE42-E94D-B481-FD62734EF267}" srcId="{58AA9186-657A-944B-AC36-31328C5CD89B}" destId="{79B6D109-5D01-4540-965B-AB28884900D3}" srcOrd="1" destOrd="0" parTransId="{698830CD-B07D-2846-96AA-B54947500CC1}" sibTransId="{C66316C3-9B7E-E14A-9E9E-CC450B1776EB}"/>
    <dgm:cxn modelId="{9D7ED7AC-3975-614A-AD85-47CCC65FBE65}" type="presOf" srcId="{4A9397C4-0E46-5E41-BF13-924D67043E96}" destId="{15516420-DA0C-5745-97B3-052C22EE91E4}" srcOrd="0" destOrd="0" presId="urn:microsoft.com/office/officeart/2005/8/layout/StepDownProcess"/>
    <dgm:cxn modelId="{3BCDD6D7-8C62-6A46-A291-6D32CF85729B}" type="presOf" srcId="{79B6D109-5D01-4540-965B-AB28884900D3}" destId="{E8A6A8BF-8170-2C4F-9746-144C366AD008}" srcOrd="0" destOrd="0" presId="urn:microsoft.com/office/officeart/2005/8/layout/StepDownProcess"/>
    <dgm:cxn modelId="{F33CC0E1-90FA-AE47-8896-4F07C992D45F}" srcId="{58AA9186-657A-944B-AC36-31328C5CD89B}" destId="{2DB256BE-4564-8E46-A02D-D98ED7A4BD9D}" srcOrd="3" destOrd="0" parTransId="{AD1DB331-120D-B94D-8E79-1B0F0D45EF60}" sibTransId="{2940A276-9CD5-B14A-8B91-71AE5ACA3757}"/>
    <dgm:cxn modelId="{F4790DEE-B60B-7445-8893-36C6FDBDD514}" srcId="{58AA9186-657A-944B-AC36-31328C5CD89B}" destId="{4A9397C4-0E46-5E41-BF13-924D67043E96}" srcOrd="0" destOrd="0" parTransId="{EE0DC163-EDB0-CE45-9AFF-CA11DB84E548}" sibTransId="{B4E6A84E-8352-0D40-B63A-333EA9690DC1}"/>
    <dgm:cxn modelId="{7C43C8CE-5A9F-8545-9820-F106FD1DB3F1}" type="presParOf" srcId="{D6B9BEB1-15DB-5642-AE31-0FB03A3829DC}" destId="{B4551201-CA9D-1A43-85AD-9622742E1395}" srcOrd="0" destOrd="0" presId="urn:microsoft.com/office/officeart/2005/8/layout/StepDownProcess"/>
    <dgm:cxn modelId="{764B2ABC-D724-A043-8E64-3C2B34F3664E}" type="presParOf" srcId="{B4551201-CA9D-1A43-85AD-9622742E1395}" destId="{E76B7611-1AF6-9349-89C1-99975321537C}" srcOrd="0" destOrd="0" presId="urn:microsoft.com/office/officeart/2005/8/layout/StepDownProcess"/>
    <dgm:cxn modelId="{F59C4E21-45BD-2347-A520-786C36B1E3CC}" type="presParOf" srcId="{B4551201-CA9D-1A43-85AD-9622742E1395}" destId="{15516420-DA0C-5745-97B3-052C22EE91E4}" srcOrd="1" destOrd="0" presId="urn:microsoft.com/office/officeart/2005/8/layout/StepDownProcess"/>
    <dgm:cxn modelId="{8BC0297F-D415-8C4B-8752-33804D658FCC}" type="presParOf" srcId="{B4551201-CA9D-1A43-85AD-9622742E1395}" destId="{6FCF3442-314F-DF41-8867-86B47981AFBB}" srcOrd="2" destOrd="0" presId="urn:microsoft.com/office/officeart/2005/8/layout/StepDownProcess"/>
    <dgm:cxn modelId="{728B0211-2001-514A-8B20-7D314D7D7942}" type="presParOf" srcId="{D6B9BEB1-15DB-5642-AE31-0FB03A3829DC}" destId="{3AD70E52-2E4F-A14F-AB34-B295DE33AF8B}" srcOrd="1" destOrd="0" presId="urn:microsoft.com/office/officeart/2005/8/layout/StepDownProcess"/>
    <dgm:cxn modelId="{66EF26CC-8257-A74D-B6B0-2FE4C0685B72}" type="presParOf" srcId="{D6B9BEB1-15DB-5642-AE31-0FB03A3829DC}" destId="{AD5816CD-C9A0-284D-BF7D-C21337F352F6}" srcOrd="2" destOrd="0" presId="urn:microsoft.com/office/officeart/2005/8/layout/StepDownProcess"/>
    <dgm:cxn modelId="{FED1F2A9-7F1E-AB4D-B8B1-88DF1EFDB245}" type="presParOf" srcId="{AD5816CD-C9A0-284D-BF7D-C21337F352F6}" destId="{1C0B540A-AD21-1741-94FE-2407A62DAF13}" srcOrd="0" destOrd="0" presId="urn:microsoft.com/office/officeart/2005/8/layout/StepDownProcess"/>
    <dgm:cxn modelId="{56716C08-17E7-334C-9FD6-E7B7946C2A94}" type="presParOf" srcId="{AD5816CD-C9A0-284D-BF7D-C21337F352F6}" destId="{E8A6A8BF-8170-2C4F-9746-144C366AD008}" srcOrd="1" destOrd="0" presId="urn:microsoft.com/office/officeart/2005/8/layout/StepDownProcess"/>
    <dgm:cxn modelId="{88345119-6B3C-6241-900D-035E05B925D6}" type="presParOf" srcId="{AD5816CD-C9A0-284D-BF7D-C21337F352F6}" destId="{2AD27608-84D7-2C43-8E11-D838A2987337}" srcOrd="2" destOrd="0" presId="urn:microsoft.com/office/officeart/2005/8/layout/StepDownProcess"/>
    <dgm:cxn modelId="{C8877BE3-DEDA-0C40-AF0F-EAC925D574A0}" type="presParOf" srcId="{D6B9BEB1-15DB-5642-AE31-0FB03A3829DC}" destId="{637083C0-A6EF-334F-81E8-4CDD593E5ADF}" srcOrd="3" destOrd="0" presId="urn:microsoft.com/office/officeart/2005/8/layout/StepDownProcess"/>
    <dgm:cxn modelId="{C62E5756-37F2-9C49-BBCE-E3A763BF0B49}" type="presParOf" srcId="{D6B9BEB1-15DB-5642-AE31-0FB03A3829DC}" destId="{E57FA07E-2C01-304D-A039-A1A84B70A4DC}" srcOrd="4" destOrd="0" presId="urn:microsoft.com/office/officeart/2005/8/layout/StepDownProcess"/>
    <dgm:cxn modelId="{52411C2A-F145-9D48-8023-DC1D4CA6A8C9}" type="presParOf" srcId="{E57FA07E-2C01-304D-A039-A1A84B70A4DC}" destId="{3E580A8A-DF23-BE4E-B02C-BFC87E8C9379}" srcOrd="0" destOrd="0" presId="urn:microsoft.com/office/officeart/2005/8/layout/StepDownProcess"/>
    <dgm:cxn modelId="{B14AB461-BC60-7E48-AB0A-3AD1CBD556A2}" type="presParOf" srcId="{E57FA07E-2C01-304D-A039-A1A84B70A4DC}" destId="{9379F8E9-0E87-D647-927F-FAF75DFB7AFF}" srcOrd="1" destOrd="0" presId="urn:microsoft.com/office/officeart/2005/8/layout/StepDownProcess"/>
    <dgm:cxn modelId="{2431B144-52FF-F448-9CE7-F9B7B597C798}" type="presParOf" srcId="{E57FA07E-2C01-304D-A039-A1A84B70A4DC}" destId="{2E07C700-066D-7642-8087-C6D258D1F7F2}" srcOrd="2" destOrd="0" presId="urn:microsoft.com/office/officeart/2005/8/layout/StepDownProcess"/>
    <dgm:cxn modelId="{D05A1A41-D0F6-8649-812A-6FF13CCDB611}" type="presParOf" srcId="{D6B9BEB1-15DB-5642-AE31-0FB03A3829DC}" destId="{0FDDFF4E-5E03-D140-AE16-AD0E0BB0DC8A}" srcOrd="5" destOrd="0" presId="urn:microsoft.com/office/officeart/2005/8/layout/StepDownProcess"/>
    <dgm:cxn modelId="{61DD67E5-49D5-EB46-90B9-B424AC0F0948}" type="presParOf" srcId="{D6B9BEB1-15DB-5642-AE31-0FB03A3829DC}" destId="{960FBA53-2C72-DE42-9824-CFF0A5BFB0B8}" srcOrd="6" destOrd="0" presId="urn:microsoft.com/office/officeart/2005/8/layout/StepDownProcess"/>
    <dgm:cxn modelId="{0C2BA24B-5E50-6E42-9275-54C83F7A1BB8}" type="presParOf" srcId="{960FBA53-2C72-DE42-9824-CFF0A5BFB0B8}" destId="{32EDC88A-2CE3-5041-9CE1-F70DFAC39A7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B7611-1AF6-9349-89C1-99975321537C}">
      <dsp:nvSpPr>
        <dsp:cNvPr id="0" name=""/>
        <dsp:cNvSpPr/>
      </dsp:nvSpPr>
      <dsp:spPr>
        <a:xfrm rot="5400000">
          <a:off x="2006409" y="1251549"/>
          <a:ext cx="1002750" cy="9221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5516420-DA0C-5745-97B3-052C22EE91E4}">
      <dsp:nvSpPr>
        <dsp:cNvPr id="0" name=""/>
        <dsp:cNvSpPr/>
      </dsp:nvSpPr>
      <dsp:spPr>
        <a:xfrm>
          <a:off x="1355639" y="30233"/>
          <a:ext cx="2458243" cy="118157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Procurement</a:t>
          </a:r>
        </a:p>
      </dsp:txBody>
      <dsp:txXfrm>
        <a:off x="1413329" y="87923"/>
        <a:ext cx="2342863" cy="1066194"/>
      </dsp:txXfrm>
    </dsp:sp>
    <dsp:sp modelId="{6FCF3442-314F-DF41-8867-86B47981AFBB}">
      <dsp:nvSpPr>
        <dsp:cNvPr id="0" name=""/>
        <dsp:cNvSpPr/>
      </dsp:nvSpPr>
      <dsp:spPr>
        <a:xfrm>
          <a:off x="3428782" y="142923"/>
          <a:ext cx="1227720" cy="9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B540A-AD21-1741-94FE-2407A62DAF13}">
      <dsp:nvSpPr>
        <dsp:cNvPr id="0" name=""/>
        <dsp:cNvSpPr/>
      </dsp:nvSpPr>
      <dsp:spPr>
        <a:xfrm rot="5400000">
          <a:off x="3590823" y="2578846"/>
          <a:ext cx="1002750" cy="9221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839811"/>
            <a:satOff val="-1618"/>
            <a:lumOff val="38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A6A8BF-8170-2C4F-9746-144C366AD008}">
      <dsp:nvSpPr>
        <dsp:cNvPr id="0" name=""/>
        <dsp:cNvSpPr/>
      </dsp:nvSpPr>
      <dsp:spPr>
        <a:xfrm>
          <a:off x="2940054" y="1357530"/>
          <a:ext cx="2458243" cy="1181574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Parsing &amp; Cleanup, Normalization</a:t>
          </a:r>
        </a:p>
      </dsp:txBody>
      <dsp:txXfrm>
        <a:off x="2997744" y="1415220"/>
        <a:ext cx="2342863" cy="1066194"/>
      </dsp:txXfrm>
    </dsp:sp>
    <dsp:sp modelId="{2AD27608-84D7-2C43-8E11-D838A2987337}">
      <dsp:nvSpPr>
        <dsp:cNvPr id="0" name=""/>
        <dsp:cNvSpPr/>
      </dsp:nvSpPr>
      <dsp:spPr>
        <a:xfrm>
          <a:off x="5013196" y="1470220"/>
          <a:ext cx="1227720" cy="9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80A8A-DF23-BE4E-B02C-BFC87E8C9379}">
      <dsp:nvSpPr>
        <dsp:cNvPr id="0" name=""/>
        <dsp:cNvSpPr/>
      </dsp:nvSpPr>
      <dsp:spPr>
        <a:xfrm rot="5400000">
          <a:off x="5175237" y="3906144"/>
          <a:ext cx="1002750" cy="9221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79623"/>
            <a:satOff val="-3236"/>
            <a:lumOff val="77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79F8E9-0E87-D647-927F-FAF75DFB7AFF}">
      <dsp:nvSpPr>
        <dsp:cNvPr id="0" name=""/>
        <dsp:cNvSpPr/>
      </dsp:nvSpPr>
      <dsp:spPr>
        <a:xfrm>
          <a:off x="4524468" y="2684828"/>
          <a:ext cx="2458243" cy="1181574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LSTM Training &amp; Validation</a:t>
          </a:r>
        </a:p>
      </dsp:txBody>
      <dsp:txXfrm>
        <a:off x="4582158" y="2742518"/>
        <a:ext cx="2342863" cy="1066194"/>
      </dsp:txXfrm>
    </dsp:sp>
    <dsp:sp modelId="{2E07C700-066D-7642-8087-C6D258D1F7F2}">
      <dsp:nvSpPr>
        <dsp:cNvPr id="0" name=""/>
        <dsp:cNvSpPr/>
      </dsp:nvSpPr>
      <dsp:spPr>
        <a:xfrm>
          <a:off x="6597610" y="2797518"/>
          <a:ext cx="1227720" cy="9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DC88A-2CE3-5041-9CE1-F70DFAC39A73}">
      <dsp:nvSpPr>
        <dsp:cNvPr id="0" name=""/>
        <dsp:cNvSpPr/>
      </dsp:nvSpPr>
      <dsp:spPr>
        <a:xfrm>
          <a:off x="6108882" y="4012125"/>
          <a:ext cx="2458243" cy="1181574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Visual Review</a:t>
          </a:r>
        </a:p>
      </dsp:txBody>
      <dsp:txXfrm>
        <a:off x="6166572" y="4069815"/>
        <a:ext cx="2342863" cy="1066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9B06-F1D2-CA44-B076-5D4430A352F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0F56A-5384-CC40-A3B4-A869BEE48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DC339-8FDE-D38A-1C74-851AB4B1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0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7DBCFD-B82B-D34B-01E7-42C23DD3E8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4616" y="1690914"/>
            <a:ext cx="10935193" cy="459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A79855DA-6956-8303-6E45-EE5F377809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4451" y="233057"/>
            <a:ext cx="825715" cy="446402"/>
          </a:xfrm>
          <a:prstGeom prst="rect">
            <a:avLst/>
          </a:prstGeom>
          <a:effectLst>
            <a:glow rad="190500">
              <a:schemeClr val="bg1">
                <a:alpha val="2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C1F9AD-9809-769C-CBFB-61541C362FC0}"/>
              </a:ext>
            </a:extLst>
          </p:cNvPr>
          <p:cNvSpPr txBox="1"/>
          <p:nvPr userDrawn="1"/>
        </p:nvSpPr>
        <p:spPr>
          <a:xfrm>
            <a:off x="7482313" y="6500897"/>
            <a:ext cx="458749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6D5B1DA-669C-594A-BD9D-2A56F8757A5A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 algn="r"/>
              <a:t>11/30/23</a:t>
            </a:fld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- Slide </a:t>
            </a:r>
            <a:fld id="{719D7796-F675-488F-AC46-C88938C80352}" type="slidenum"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DBD0B-4BDC-3373-7568-015DE4323179}"/>
              </a:ext>
            </a:extLst>
          </p:cNvPr>
          <p:cNvSpPr txBox="1"/>
          <p:nvPr userDrawn="1"/>
        </p:nvSpPr>
        <p:spPr>
          <a:xfrm>
            <a:off x="122188" y="6477008"/>
            <a:ext cx="2930977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MTSU – Deep Learning – Richard Hoehn</a:t>
            </a:r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.com/competitions/demand-forecasting-kernels-only" TargetMode="External"/><Relationship Id="rId2" Type="http://schemas.openxmlformats.org/officeDocument/2006/relationships/hyperlink" Target="https://www.zionmarketresearch.com/report/demand-planning-solutions-mark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abeselomgebrekidan12/pharmaceutical-sales-prediction-using-lstm-recurrent-neural-network-db0f980572cc" TargetMode="External"/><Relationship Id="rId5" Type="http://schemas.openxmlformats.org/officeDocument/2006/relationships/hyperlink" Target="https://towardsdatascience.com/predicting-sales-611cb5a252de" TargetMode="External"/><Relationship Id="rId4" Type="http://schemas.openxmlformats.org/officeDocument/2006/relationships/hyperlink" Target="http://dx.doi.org/10.110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E646925-90D7-FD60-34BF-C540B291C1D4}"/>
              </a:ext>
            </a:extLst>
          </p:cNvPr>
          <p:cNvSpPr txBox="1">
            <a:spLocks/>
          </p:cNvSpPr>
          <p:nvPr/>
        </p:nvSpPr>
        <p:spPr>
          <a:xfrm>
            <a:off x="0" y="4357691"/>
            <a:ext cx="12191978" cy="1764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Term Project – Deep Learning 7850</a:t>
            </a:r>
          </a:p>
          <a:p>
            <a:pPr marL="0" indent="0" algn="ctr">
              <a:buNone/>
            </a:pPr>
            <a:r>
              <a:rPr lang="en-US" sz="2400" dirty="0"/>
              <a:t>By Richard Hoehn</a:t>
            </a:r>
          </a:p>
          <a:p>
            <a:pPr marL="0" indent="0" algn="ctr">
              <a:buNone/>
            </a:pPr>
            <a:r>
              <a:rPr lang="en-US" sz="2400" dirty="0"/>
              <a:t>MTSU – November 30</a:t>
            </a:r>
            <a:r>
              <a:rPr lang="en-US" sz="2400" baseline="30000" dirty="0"/>
              <a:t>th</a:t>
            </a:r>
            <a:r>
              <a:rPr lang="en-US" sz="2400" dirty="0"/>
              <a:t>,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604FC-78FD-40C9-6935-32E926F7A7E8}"/>
              </a:ext>
            </a:extLst>
          </p:cNvPr>
          <p:cNvSpPr txBox="1"/>
          <p:nvPr/>
        </p:nvSpPr>
        <p:spPr>
          <a:xfrm>
            <a:off x="981307" y="1438480"/>
            <a:ext cx="10229363" cy="2123658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Demand Forecasting by use of</a:t>
            </a:r>
            <a:br>
              <a:rPr lang="en-US" sz="4400" b="1" dirty="0"/>
            </a:br>
            <a:r>
              <a:rPr lang="en-US" sz="4400" b="1" dirty="0"/>
              <a:t>Long-Short Term Memory (LSTM)</a:t>
            </a:r>
            <a:br>
              <a:rPr lang="en-US" sz="4400" b="1" dirty="0"/>
            </a:br>
            <a:r>
              <a:rPr lang="en-US" sz="44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69010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sz="4000" dirty="0"/>
              <a:t>Data Smoothing &amp; Normalization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8" y="1145890"/>
            <a:ext cx="6467302" cy="5140610"/>
          </a:xfrm>
        </p:spPr>
        <p:txBody>
          <a:bodyPr/>
          <a:lstStyle/>
          <a:p>
            <a:r>
              <a:rPr lang="en-US" dirty="0"/>
              <a:t>The dataset is derived from real-world sources, suggesting it’s inherent noise.</a:t>
            </a:r>
          </a:p>
          <a:p>
            <a:r>
              <a:rPr lang="en-US" dirty="0"/>
              <a:t>I used a smoothing algorithm to help the model learn more easily without the daily noise. A good methodical approach was to use a </a:t>
            </a:r>
            <a:r>
              <a:rPr lang="en-US" b="1" u="sng" dirty="0"/>
              <a:t>7day </a:t>
            </a:r>
            <a:r>
              <a:rPr lang="en-US" dirty="0"/>
              <a:t>moving average approach[Eq:2].</a:t>
            </a:r>
          </a:p>
          <a:p>
            <a:r>
              <a:rPr lang="en-US" dirty="0"/>
              <a:t>I chose for this project was using the Min-Max Scaler[Eq:3], where the minimum value of the data becomes </a:t>
            </a:r>
            <a:r>
              <a:rPr lang="en-US" b="1" dirty="0"/>
              <a:t>-1 </a:t>
            </a:r>
            <a:r>
              <a:rPr lang="en-US" dirty="0"/>
              <a:t>and the maximum value becomes </a:t>
            </a:r>
            <a:r>
              <a:rPr lang="en-US" b="1" dirty="0"/>
              <a:t>1</a:t>
            </a:r>
            <a:r>
              <a:rPr lang="en-US" dirty="0"/>
              <a:t>.</a:t>
            </a:r>
          </a:p>
        </p:txBody>
      </p:sp>
      <p:pic>
        <p:nvPicPr>
          <p:cNvPr id="9" name="Picture 8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DC11B5E7-BEF1-AA2F-E3CA-41D52532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291" y="1145890"/>
            <a:ext cx="3847148" cy="304437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F7D39AF0-A9B3-30C5-DE23-503CA0EA1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289" y="5369953"/>
            <a:ext cx="3847149" cy="80082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Picture 7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7D321CA-0C37-1A37-2315-1303B9091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291" y="4384379"/>
            <a:ext cx="3847148" cy="79145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014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sz="4000" dirty="0"/>
              <a:t>Data Sequence – 90days &amp;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8" y="1145890"/>
            <a:ext cx="5679839" cy="5140610"/>
          </a:xfrm>
        </p:spPr>
        <p:txBody>
          <a:bodyPr/>
          <a:lstStyle/>
          <a:p>
            <a:r>
              <a:rPr lang="en-US" dirty="0"/>
              <a:t>After smoothing and normalization, I divided the data into overlapping 90-day.</a:t>
            </a:r>
          </a:p>
          <a:p>
            <a:r>
              <a:rPr lang="en-US" dirty="0"/>
              <a:t>Example, the first sequence consists of sales data from </a:t>
            </a:r>
            <a:r>
              <a:rPr lang="en-US" u="sng" dirty="0"/>
              <a:t>January 1 to March 31</a:t>
            </a:r>
            <a:r>
              <a:rPr lang="en-US" dirty="0"/>
              <a:t>, and then the next from </a:t>
            </a:r>
            <a:r>
              <a:rPr lang="en-US" u="sng" dirty="0"/>
              <a:t>January 2 to April 1</a:t>
            </a:r>
            <a:r>
              <a:rPr lang="en-US" dirty="0"/>
              <a:t>, and so on. [Eq:4].</a:t>
            </a:r>
          </a:p>
          <a:p>
            <a:r>
              <a:rPr lang="en-US" dirty="0"/>
              <a:t>Once X &amp; Y datasets where created I split them into the </a:t>
            </a:r>
            <a:r>
              <a:rPr lang="en-US" b="1" dirty="0"/>
              <a:t>80 / 20 </a:t>
            </a:r>
            <a:r>
              <a:rPr lang="en-US" dirty="0"/>
              <a:t>for training and validation.</a:t>
            </a:r>
          </a:p>
          <a:p>
            <a:r>
              <a:rPr lang="en-US" dirty="0"/>
              <a:t>I choose 90days to capture the seasons (4x) per year.</a:t>
            </a:r>
          </a:p>
        </p:txBody>
      </p:sp>
      <p:pic>
        <p:nvPicPr>
          <p:cNvPr id="6" name="Picture 5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0291ED31-113D-495F-1462-0BB20396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913" y="1145891"/>
            <a:ext cx="4383315" cy="163482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0DEDE7-B94E-6055-1AA1-92ADE3A77B3A}"/>
              </a:ext>
            </a:extLst>
          </p:cNvPr>
          <p:cNvSpPr txBox="1"/>
          <p:nvPr/>
        </p:nvSpPr>
        <p:spPr>
          <a:xfrm>
            <a:off x="6814457" y="3010113"/>
            <a:ext cx="5101771" cy="3046988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Function to create sequences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create_sequence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seq_length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[]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[]</a:t>
            </a:r>
          </a:p>
          <a:p>
            <a:endParaRPr lang="en-US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seq_length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 </a:t>
            </a:r>
          </a:p>
          <a:p>
            <a:r>
              <a:rPr lang="en-US" sz="1200" dirty="0">
                <a:solidFill>
                  <a:srgbClr val="CCCCCC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seq_length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r>
              <a:rPr lang="en-US" sz="1200" dirty="0">
                <a:solidFill>
                  <a:srgbClr val="CCCCCC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seq_length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200" dirty="0">
                <a:solidFill>
                  <a:srgbClr val="CCCCCC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Create sequences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create_sequence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90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095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LSTM Model Build &amp;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1262794"/>
            <a:ext cx="4961383" cy="34181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training time for this compact model was brief, </a:t>
            </a:r>
            <a:r>
              <a:rPr lang="en-US" b="1" dirty="0"/>
              <a:t>~6 </a:t>
            </a:r>
            <a:r>
              <a:rPr lang="en-US" dirty="0"/>
              <a:t>minutes on the HPC GPUs performing 150 epochs.</a:t>
            </a:r>
          </a:p>
          <a:p>
            <a:pPr marL="0" indent="0">
              <a:buNone/>
            </a:pPr>
            <a:r>
              <a:rPr lang="en-US" dirty="0"/>
              <a:t>Mean Squared Error (MSE) loss is commonly[3] used as a learning metric, quantifying the difference between predicted and actual values.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404C4E8-8E1C-4034-ED61-1DA64F55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2793"/>
            <a:ext cx="2246054" cy="214200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93CFC30-AF06-2488-B6D2-B7D660A1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24" y="2108058"/>
            <a:ext cx="3460620" cy="129673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2" name="Picture 11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4BBAF3D-AFF1-81C2-B82C-CFFFED9E8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624" y="3557936"/>
            <a:ext cx="3460618" cy="272856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6" name="Picture 15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8147DD04-123D-E1E5-D7AB-0D1B6C560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622" y="1262793"/>
            <a:ext cx="3460620" cy="69212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7DDB12AB-B1BD-48A8-054B-FCE049C11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0894" y="3557936"/>
            <a:ext cx="1191159" cy="59558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F04314-C72D-1EE4-982E-2BDCB7C731D7}"/>
              </a:ext>
            </a:extLst>
          </p:cNvPr>
          <p:cNvSpPr txBox="1"/>
          <p:nvPr/>
        </p:nvSpPr>
        <p:spPr>
          <a:xfrm>
            <a:off x="4039210" y="4270564"/>
            <a:ext cx="4302843" cy="2015936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LSTM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nn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7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700" dirty="0">
                <a:solidFill>
                  <a:srgbClr val="CCCCCC"/>
                </a:solidFill>
                <a:latin typeface="Menlo" panose="020B0609030804020204" pitchFamily="49" charset="0"/>
              </a:rPr>
              <a:t>    </a:t>
            </a:r>
            <a:r>
              <a:rPr lang="en-US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input_size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hidden_size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num_layers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output_size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700" dirty="0">
                <a:solidFill>
                  <a:srgbClr val="CCCCCC"/>
                </a:solidFill>
                <a:latin typeface="Menlo" panose="020B0609030804020204" pitchFamily="49" charset="0"/>
              </a:rPr>
              <a:t>        </a:t>
            </a:r>
            <a:r>
              <a:rPr lang="en-US" sz="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super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LSTM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700" dirty="0">
                <a:solidFill>
                  <a:srgbClr val="CCCCCC"/>
                </a:solidFill>
                <a:latin typeface="Menlo" panose="020B0609030804020204" pitchFamily="49" charset="0"/>
              </a:rPr>
              <a:t>       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hidden_size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hidden_size</a:t>
            </a:r>
            <a:endParaRPr lang="en-US" sz="7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700" dirty="0">
                <a:solidFill>
                  <a:srgbClr val="9CDCFE"/>
                </a:solidFill>
                <a:latin typeface="Menlo" panose="020B0609030804020204" pitchFamily="49" charset="0"/>
              </a:rPr>
              <a:t>       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num_layers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num_layers</a:t>
            </a:r>
            <a:endParaRPr lang="en-US" sz="7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700" dirty="0">
                <a:solidFill>
                  <a:srgbClr val="9CDCFE"/>
                </a:solidFill>
                <a:latin typeface="Menlo" panose="020B0609030804020204" pitchFamily="49" charset="0"/>
              </a:rPr>
              <a:t>       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lstm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nn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.LSTM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input_size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700" dirty="0">
                <a:solidFill>
                  <a:srgbClr val="CCCCCC"/>
                </a:solidFill>
                <a:latin typeface="Menlo" panose="020B0609030804020204" pitchFamily="49" charset="0"/>
              </a:rPr>
              <a:t>                           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hidden_size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700" dirty="0">
                <a:solidFill>
                  <a:srgbClr val="CCCCCC"/>
                </a:solidFill>
                <a:latin typeface="Menlo" panose="020B0609030804020204" pitchFamily="49" charset="0"/>
              </a:rPr>
              <a:t>                           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num_layers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                    dropout</a:t>
            </a:r>
            <a:r>
              <a:rPr lang="en-US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dirty="0">
                <a:solidFill>
                  <a:srgbClr val="569CD6"/>
                </a:solidFill>
                <a:latin typeface="Menlo" panose="020B0609030804020204" pitchFamily="49" charset="0"/>
              </a:rPr>
              <a:t>0.1</a:t>
            </a:r>
            <a:endParaRPr lang="en-US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700" dirty="0">
                <a:solidFill>
                  <a:srgbClr val="CCCCCC"/>
                </a:solidFill>
                <a:latin typeface="Menlo" panose="020B0609030804020204" pitchFamily="49" charset="0"/>
              </a:rPr>
              <a:t>                           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batch_first</a:t>
            </a:r>
            <a:r>
              <a:rPr lang="en-US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700" dirty="0">
                <a:solidFill>
                  <a:srgbClr val="CCCCCC"/>
                </a:solidFill>
                <a:latin typeface="Menlo" panose="020B0609030804020204" pitchFamily="49" charset="0"/>
              </a:rPr>
              <a:t>       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nn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.Linear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hidden_size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output_size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7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700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700" dirty="0">
                <a:solidFill>
                  <a:srgbClr val="CCCCCC"/>
                </a:solidFill>
                <a:latin typeface="Menlo" panose="020B0609030804020204" pitchFamily="49" charset="0"/>
              </a:rPr>
              <a:t>        </a:t>
            </a:r>
            <a:r>
              <a:rPr lang="en-US" sz="700" dirty="0">
                <a:solidFill>
                  <a:srgbClr val="9CDCFE"/>
                </a:solidFill>
                <a:latin typeface="Menlo" panose="020B0609030804020204" pitchFamily="49" charset="0"/>
              </a:rPr>
              <a:t>y = </a:t>
            </a:r>
            <a:r>
              <a:rPr lang="en-US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 </a:t>
            </a:r>
          </a:p>
          <a:p>
            <a:r>
              <a:rPr lang="en-US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y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lstm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sz="7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  <a:endParaRPr lang="en-US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700" dirty="0">
                <a:solidFill>
                  <a:srgbClr val="9CDCFE"/>
                </a:solidFill>
                <a:latin typeface="Menlo" panose="020B0609030804020204" pitchFamily="49" charset="0"/>
              </a:rPr>
              <a:t>        y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700" dirty="0" err="1">
                <a:solidFill>
                  <a:srgbClr val="9CDCFE"/>
                </a:solidFill>
                <a:latin typeface="Menlo" panose="020B0609030804020204" pitchFamily="49" charset="0"/>
              </a:rPr>
              <a:t>lin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[:, </a:t>
            </a:r>
            <a:r>
              <a:rPr lang="en-US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:])</a:t>
            </a:r>
          </a:p>
          <a:p>
            <a:r>
              <a:rPr lang="en-US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-US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endParaRPr lang="en-US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63243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D98-D73D-CDA0-86EF-A0447F63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C0C2-B276-CBFE-2584-A2D0F427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914400"/>
            <a:ext cx="5533173" cy="5372100"/>
          </a:xfrm>
        </p:spPr>
        <p:txBody>
          <a:bodyPr/>
          <a:lstStyle/>
          <a:p>
            <a:r>
              <a:rPr lang="en-US" dirty="0"/>
              <a:t>The training validation of the model are quite promising. The visual to the right illustrate that it overall follows the true path during the training and test phases.</a:t>
            </a:r>
          </a:p>
          <a:p>
            <a:r>
              <a:rPr lang="en-US" dirty="0"/>
              <a:t>In the main visual it is apparent that the LSTM model as able to learn the underlying seasonality of the sales and would therefore be able to predict future demands.</a:t>
            </a:r>
          </a:p>
          <a:p>
            <a:r>
              <a:rPr lang="en-US" dirty="0"/>
              <a:t>As one can see in the detail visual it seems as time moves forward that the difference between true vs. predicted values skews higher over time.</a:t>
            </a:r>
          </a:p>
        </p:txBody>
      </p:sp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C6AE0D2-0789-4FE5-B0B7-D4F4B877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790" y="979955"/>
            <a:ext cx="5135029" cy="411794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50B7E9E1-0E45-8C25-0E95-F80FB1FD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577" y="3819072"/>
            <a:ext cx="3092242" cy="257447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087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49E1-6678-805E-36DB-50B84BE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8AB9-BA62-830B-62FE-25996820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876925"/>
            <a:ext cx="9557629" cy="54095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Concluding</a:t>
            </a:r>
            <a:br>
              <a:rPr lang="en-US" b="1" dirty="0"/>
            </a:br>
            <a:r>
              <a:rPr lang="en-US" dirty="0"/>
              <a:t>The LSTM model worked well for learning demand over time and recognized seasonality shifts in the sales demand.</a:t>
            </a:r>
          </a:p>
          <a:p>
            <a:pPr marL="0" indent="0">
              <a:buNone/>
            </a:pPr>
            <a:r>
              <a:rPr lang="en-US" dirty="0"/>
              <a:t>As time passed the model did start failing to predict the “</a:t>
            </a:r>
            <a:r>
              <a:rPr lang="en-US" dirty="0" err="1"/>
              <a:t>highes</a:t>
            </a:r>
            <a:r>
              <a:rPr lang="en-US" dirty="0"/>
              <a:t>” of the season. The reason for this is not fully apparent and will require further analysis.</a:t>
            </a:r>
          </a:p>
          <a:p>
            <a:pPr marL="0" indent="0">
              <a:buNone/>
            </a:pPr>
            <a:r>
              <a:rPr lang="en-US" b="1" dirty="0"/>
              <a:t>Areas of Future Work</a:t>
            </a:r>
          </a:p>
          <a:p>
            <a:r>
              <a:rPr lang="en-US" b="1" dirty="0"/>
              <a:t>First, </a:t>
            </a:r>
            <a:r>
              <a:rPr lang="en-US" dirty="0"/>
              <a:t>I intend to explore the extraction of additional contextual information related to the timestamps, such as seasons, weekdays, holidays, or any other relevant time-based factors.</a:t>
            </a:r>
          </a:p>
          <a:p>
            <a:r>
              <a:rPr lang="en-US" b="1" dirty="0"/>
              <a:t>Second,</a:t>
            </a:r>
            <a:r>
              <a:rPr lang="en-US" dirty="0"/>
              <a:t> with additional information the problem becomes a “multi-</a:t>
            </a:r>
            <a:r>
              <a:rPr lang="en-US" dirty="0" err="1"/>
              <a:t>variante</a:t>
            </a:r>
            <a:r>
              <a:rPr lang="en-US" dirty="0"/>
              <a:t>”. Comparing to the non-expanded dataset presented previously analysis might shed light on the extent to which the inclusion of more temporal information influences forecasting accuracy.</a:t>
            </a:r>
          </a:p>
          <a:p>
            <a:r>
              <a:rPr lang="en-US" b="1" dirty="0"/>
              <a:t>Third, </a:t>
            </a:r>
            <a:r>
              <a:rPr lang="en-US" dirty="0"/>
              <a:t>find a way to show the accuracy of the model in dollars so a business could use </a:t>
            </a:r>
            <a:r>
              <a:rPr lang="en-US" dirty="0" err="1"/>
              <a:t>ti</a:t>
            </a:r>
            <a:r>
              <a:rPr lang="en-US" dirty="0"/>
              <a:t> to better predict needs in the future.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0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1" name="Picture 10" descr="A close-up of a note&#10;&#10;Description automatically generated">
            <a:extLst>
              <a:ext uri="{FF2B5EF4-FFF2-40B4-BE49-F238E27FC236}">
                <a16:creationId xmlns:a16="http://schemas.microsoft.com/office/drawing/2014/main" id="{85C39617-653C-1175-B521-6179A8FB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87" y="2089785"/>
            <a:ext cx="2738451" cy="2678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49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CAE6-F4F2-B6ED-5BE6-54EC656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A15C-A19E-164E-0625-AEBA5B61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4394"/>
            <a:ext cx="12191999" cy="5514975"/>
          </a:xfrm>
        </p:spPr>
        <p:txBody>
          <a:bodyPr numCol="2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000" dirty="0"/>
              <a:t>Zion Market Research – Demand Planning Solutions Market. URL: </a:t>
            </a:r>
            <a:r>
              <a:rPr lang="en-US" sz="1000" dirty="0">
                <a:hlinkClick r:id="rId2"/>
              </a:rPr>
              <a:t>https://www.zionmarketresearch.com/report/demand-planning-solutions-market</a:t>
            </a: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000" dirty="0"/>
              <a:t>Kaggle. Store Item Demand Forecasting Challenge. 2018. URL: </a:t>
            </a:r>
            <a:r>
              <a:rPr lang="en-US" sz="1000" dirty="0">
                <a:hlinkClick r:id="rId3"/>
              </a:rPr>
              <a:t>https://kaggle.com/competitions/demand-forecasting-kernels-only</a:t>
            </a:r>
            <a:r>
              <a:rPr lang="en-US" sz="1000" dirty="0"/>
              <a:t> 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Tong Zhou. “Improved Sales Forecasting using Trend and Seasonality Decomposition with Light- GBM”. In: 2023 6th International Conference on Artificial Intelligence and Big Data (ICAIBD). IEEE, May 2023. DOI: 10 . 1109 / icaibd57115 . 2023 . 10206380. URL: </a:t>
            </a:r>
            <a:r>
              <a:rPr lang="en-US" sz="1000" dirty="0">
                <a:hlinkClick r:id="rId4"/>
              </a:rPr>
              <a:t>http://dx.doi.org/10.1109/</a:t>
            </a:r>
            <a:r>
              <a:rPr lang="en-US" sz="1000" dirty="0"/>
              <a:t>  ICAIBD57115.2023.10206380. </a:t>
            </a:r>
          </a:p>
          <a:p>
            <a:pPr>
              <a:buFont typeface="+mj-lt"/>
              <a:buAutoNum type="arabicPeriod"/>
            </a:pPr>
            <a:r>
              <a:rPr lang="en-US" sz="1000" dirty="0" err="1"/>
              <a:t>Barıs</a:t>
            </a:r>
            <a:r>
              <a:rPr lang="en-US" sz="1000" dirty="0"/>
              <a:t> ̧ </a:t>
            </a:r>
            <a:r>
              <a:rPr lang="en-US" sz="1000" dirty="0" err="1"/>
              <a:t>Karaman</a:t>
            </a:r>
            <a:r>
              <a:rPr lang="en-US" sz="1000" dirty="0"/>
              <a:t>. Predicting Sales, Forecasting the monthly sales with LSTM. URL: </a:t>
            </a:r>
            <a:r>
              <a:rPr lang="en-US" sz="1000" dirty="0">
                <a:hlinkClick r:id="rId5"/>
              </a:rPr>
              <a:t>https://towardsdatascience.com/predicting-sales-611cb5a252de</a:t>
            </a:r>
            <a:r>
              <a:rPr lang="en-US" sz="10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1000" dirty="0" err="1"/>
              <a:t>Abeselomgebrekidan</a:t>
            </a:r>
            <a:r>
              <a:rPr lang="en-US" sz="1000" dirty="0"/>
              <a:t>. Pharmaceutical Sales </a:t>
            </a:r>
            <a:r>
              <a:rPr lang="en-US" sz="1000" dirty="0" err="1"/>
              <a:t>predic</a:t>
            </a:r>
            <a:r>
              <a:rPr lang="en-US" sz="1000" dirty="0"/>
              <a:t>- </a:t>
            </a:r>
            <a:r>
              <a:rPr lang="en-US" sz="1000" dirty="0" err="1"/>
              <a:t>tion</a:t>
            </a:r>
            <a:r>
              <a:rPr lang="en-US" sz="1000" dirty="0"/>
              <a:t> Using LSTM Recurrent Neural Network. URL: </a:t>
            </a:r>
            <a:r>
              <a:rPr lang="en-US" sz="1000" dirty="0">
                <a:hlinkClick r:id="rId6"/>
              </a:rPr>
              <a:t>https://medium.com/@abeselomgebrekidan12/pharmaceutical-sales-prediction-using-lstm-recurrent-neural-network-db0f980572cc</a:t>
            </a:r>
            <a:r>
              <a:rPr lang="en-US" sz="1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4224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935831"/>
            <a:ext cx="9922767" cy="5350669"/>
          </a:xfrm>
        </p:spPr>
        <p:txBody>
          <a:bodyPr>
            <a:normAutofit lnSpcReduction="10000"/>
          </a:bodyPr>
          <a:lstStyle/>
          <a:p>
            <a:pPr marL="274320" lvl="1" indent="0" algn="ctr">
              <a:buNone/>
            </a:pPr>
            <a:r>
              <a:rPr lang="en-US" sz="2400" dirty="0"/>
              <a:t>Richard Hoehn</a:t>
            </a:r>
            <a:br>
              <a:rPr lang="en-US" sz="2400" dirty="0"/>
            </a:b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PhD Student – Computational &amp; Data Sciences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Living Franklin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MTSU Grad 2005, Vanderbilt Grad 2009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Last 15 years in SW development for Retail, Mfg. &amp; Logistics Applications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  <a:br>
              <a:rPr lang="en-US" sz="2400" dirty="0"/>
            </a:br>
            <a:r>
              <a:rPr lang="en-US" sz="2400" dirty="0"/>
              <a:t>Primarily in Databases (PostgreSQL), API / Pub-Sub (Queues), and Business Reporting Apps</a:t>
            </a:r>
          </a:p>
          <a:p>
            <a:pPr marL="0" indent="0" algn="ctr">
              <a:buNone/>
            </a:pP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68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935831"/>
            <a:ext cx="9451607" cy="5350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Introduction &amp; I will Speak About</a:t>
            </a:r>
          </a:p>
          <a:p>
            <a:r>
              <a:rPr lang="en-US" dirty="0"/>
              <a:t>Significance of Demand Forecasting and Prediction Results</a:t>
            </a:r>
          </a:p>
          <a:p>
            <a:r>
              <a:rPr lang="en-US" dirty="0"/>
              <a:t>Motivation for using LSTM Models on Historical Sales Dataset</a:t>
            </a:r>
          </a:p>
          <a:p>
            <a:r>
              <a:rPr lang="en-US" dirty="0"/>
              <a:t>Key Goals &amp; Aims for Term Project -&gt; The Methodology, Process, and Results</a:t>
            </a:r>
            <a:endParaRPr lang="en-US" u="sng" dirty="0"/>
          </a:p>
          <a:p>
            <a:r>
              <a:rPr lang="en-US" sz="1400" i="1" dirty="0"/>
              <a:t>and finally, </a:t>
            </a:r>
            <a:r>
              <a:rPr lang="en-US" dirty="0"/>
              <a:t>Presentation of </a:t>
            </a:r>
            <a:r>
              <a:rPr lang="en-US" u="sng" dirty="0"/>
              <a:t>Visual Results</a:t>
            </a:r>
            <a:r>
              <a:rPr lang="en-US" dirty="0"/>
              <a:t> for Review</a:t>
            </a:r>
          </a:p>
          <a:p>
            <a:pPr marL="0" indent="0">
              <a:buNone/>
            </a:pPr>
            <a:r>
              <a:rPr lang="en-US" b="1" dirty="0"/>
              <a:t>Agenda</a:t>
            </a:r>
          </a:p>
          <a:p>
            <a:r>
              <a:rPr lang="en-US" dirty="0"/>
              <a:t>Significance of </a:t>
            </a:r>
            <a:r>
              <a:rPr lang="en-US" u="sng" dirty="0"/>
              <a:t>Demand Forecasting</a:t>
            </a:r>
            <a:r>
              <a:rPr lang="en-US" dirty="0"/>
              <a:t> &amp; Background, Literature Review</a:t>
            </a:r>
          </a:p>
          <a:p>
            <a:r>
              <a:rPr lang="en-US" u="sng" dirty="0"/>
              <a:t>Motivation</a:t>
            </a:r>
            <a:r>
              <a:rPr lang="en-US" dirty="0"/>
              <a:t> and </a:t>
            </a:r>
            <a:r>
              <a:rPr lang="en-US" u="sng" dirty="0"/>
              <a:t>Scope</a:t>
            </a:r>
            <a:r>
              <a:rPr lang="en-US" dirty="0"/>
              <a:t> of this project including </a:t>
            </a:r>
            <a:r>
              <a:rPr lang="en-US" u="sng" dirty="0"/>
              <a:t>Key Goals &amp; Aims</a:t>
            </a:r>
          </a:p>
          <a:p>
            <a:r>
              <a:rPr lang="en-US" dirty="0"/>
              <a:t>Methodology – Details on process flow and Completed Work</a:t>
            </a:r>
          </a:p>
          <a:p>
            <a:r>
              <a:rPr lang="en-US" sz="1400" i="1" dirty="0"/>
              <a:t>and finally, </a:t>
            </a:r>
            <a:r>
              <a:rPr lang="en-US" u="sng" dirty="0"/>
              <a:t>Analysis of Results</a:t>
            </a:r>
            <a:r>
              <a:rPr lang="en-US" dirty="0"/>
              <a:t>, </a:t>
            </a:r>
            <a:r>
              <a:rPr lang="en-US" u="sng" dirty="0"/>
              <a:t>Conclusion</a:t>
            </a:r>
            <a:r>
              <a:rPr lang="en-US" dirty="0"/>
              <a:t>, and </a:t>
            </a:r>
            <a:r>
              <a:rPr lang="en-US" u="sng" dirty="0"/>
              <a:t>Future 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BE1E2A4-C487-DAA3-314B-81033A24A2E8}"/>
              </a:ext>
            </a:extLst>
          </p:cNvPr>
          <p:cNvSpPr/>
          <p:nvPr/>
        </p:nvSpPr>
        <p:spPr>
          <a:xfrm>
            <a:off x="466724" y="4194629"/>
            <a:ext cx="5919562" cy="732971"/>
          </a:xfrm>
          <a:prstGeom prst="wedgeRoundRectCallout">
            <a:avLst>
              <a:gd name="adj1" fmla="val 61408"/>
              <a:gd name="adj2" fmla="val 1828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1BDC76-75C6-5D18-D590-45164F2BC408}"/>
              </a:ext>
            </a:extLst>
          </p:cNvPr>
          <p:cNvSpPr txBox="1">
            <a:spLocks/>
          </p:cNvSpPr>
          <p:nvPr/>
        </p:nvSpPr>
        <p:spPr>
          <a:xfrm>
            <a:off x="466725" y="1050131"/>
            <a:ext cx="6374606" cy="4836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/>
              <a:t>Types</a:t>
            </a:r>
          </a:p>
          <a:p>
            <a:pPr marL="0" indent="0" algn="ctr">
              <a:buNone/>
            </a:pPr>
            <a:r>
              <a:rPr lang="en-US" b="1" u="sng" dirty="0"/>
              <a:t>Qualitative</a:t>
            </a:r>
            <a:r>
              <a:rPr lang="en-US" u="sng" dirty="0"/>
              <a:t> Forecasts</a:t>
            </a:r>
          </a:p>
          <a:p>
            <a:r>
              <a:rPr lang="en-US" b="1" dirty="0"/>
              <a:t>Expert Opinions:</a:t>
            </a:r>
            <a:r>
              <a:rPr lang="en-US" dirty="0"/>
              <a:t> This involves gathering insights from individuals within or outside the organization</a:t>
            </a:r>
          </a:p>
          <a:p>
            <a:r>
              <a:rPr lang="en-US" b="1" dirty="0"/>
              <a:t>Market Research: </a:t>
            </a:r>
            <a:r>
              <a:rPr lang="en-US" dirty="0"/>
              <a:t>Involves collecting data through surveys, focus groups, or customer interviews to predict future demand.</a:t>
            </a:r>
          </a:p>
          <a:p>
            <a:pPr marL="0" indent="0" algn="ctr">
              <a:buNone/>
            </a:pPr>
            <a:r>
              <a:rPr lang="en-US" b="1" u="sng" dirty="0"/>
              <a:t>Quantitative</a:t>
            </a:r>
            <a:r>
              <a:rPr lang="en-US" u="sng" dirty="0"/>
              <a:t> Forecasts</a:t>
            </a:r>
          </a:p>
          <a:p>
            <a:r>
              <a:rPr lang="en-US" b="1" dirty="0"/>
              <a:t>Time Series Analysis: </a:t>
            </a:r>
            <a:r>
              <a:rPr lang="en-US" dirty="0"/>
              <a:t>Utilizes historical sales data to identify trends, patterns, and seasonal variations. </a:t>
            </a:r>
          </a:p>
          <a:p>
            <a:r>
              <a:rPr lang="en-US" b="1" dirty="0"/>
              <a:t>Causal Models: </a:t>
            </a:r>
            <a:r>
              <a:rPr lang="en-US" dirty="0"/>
              <a:t>These models  believe that demand is influenced by certain factors or events.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91D40-0BB4-851A-7725-022D4863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738200"/>
          </a:xfrm>
        </p:spPr>
        <p:txBody>
          <a:bodyPr>
            <a:normAutofit/>
          </a:bodyPr>
          <a:lstStyle/>
          <a:p>
            <a:r>
              <a:rPr lang="en-US" dirty="0"/>
              <a:t>Significance of Demand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B844-8342-0008-F56B-9EA3B00F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330" y="1050131"/>
            <a:ext cx="5020703" cy="50220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Market</a:t>
            </a:r>
          </a:p>
          <a:p>
            <a:pPr marL="0" indent="0">
              <a:buNone/>
            </a:pPr>
            <a:r>
              <a:rPr lang="en-US" dirty="0"/>
              <a:t>By accurately identifying and understanding Sales Demand companies can:</a:t>
            </a:r>
          </a:p>
          <a:p>
            <a:r>
              <a:rPr lang="en-US" dirty="0"/>
              <a:t>Optimize Inventory &amp; Production</a:t>
            </a:r>
          </a:p>
          <a:p>
            <a:r>
              <a:rPr lang="en-US" dirty="0"/>
              <a:t>Manage Supply Chains (Re-Supply)</a:t>
            </a:r>
          </a:p>
          <a:p>
            <a:r>
              <a:rPr lang="en-US" dirty="0"/>
              <a:t>and help with Financial Planning.</a:t>
            </a:r>
          </a:p>
          <a:p>
            <a:pPr marL="0" indent="0">
              <a:buNone/>
            </a:pPr>
            <a:r>
              <a:rPr lang="en-US" dirty="0"/>
              <a:t>The market for Demand Forecast software and services is estimated to be </a:t>
            </a:r>
            <a:r>
              <a:rPr lang="en-US" b="1" dirty="0"/>
              <a:t>$3.62billion</a:t>
            </a:r>
            <a:r>
              <a:rPr lang="en-US" dirty="0"/>
              <a:t>[1] in </a:t>
            </a:r>
            <a:r>
              <a:rPr lang="en-US" b="1" dirty="0"/>
              <a:t>2022.</a:t>
            </a:r>
          </a:p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600864-5BA9-F86A-5970-21DD4AC47195}"/>
              </a:ext>
            </a:extLst>
          </p:cNvPr>
          <p:cNvSpPr/>
          <p:nvPr/>
        </p:nvSpPr>
        <p:spPr>
          <a:xfrm>
            <a:off x="7053943" y="5571659"/>
            <a:ext cx="3976915" cy="6301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LSTM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920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741-FCE8-57A1-3E89-E621238A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Demand Forecast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6151-C722-303C-48E3-341E7C3D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1690916"/>
            <a:ext cx="5462126" cy="4595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URWPalladioL"/>
              </a:rPr>
              <a:t>T</a:t>
            </a:r>
            <a:r>
              <a:rPr lang="en-US" sz="2400" dirty="0">
                <a:effectLst/>
                <a:latin typeface="URWPalladioL"/>
              </a:rPr>
              <a:t>ime-series problems are interesting!</a:t>
            </a:r>
          </a:p>
          <a:p>
            <a:pPr marL="0" indent="0" algn="ctr">
              <a:buNone/>
            </a:pPr>
            <a:r>
              <a:rPr lang="en-US" sz="2400" dirty="0"/>
              <a:t>●</a:t>
            </a:r>
            <a:r>
              <a:rPr lang="en-US" sz="2400" dirty="0">
                <a:effectLst/>
                <a:latin typeface="URWPalladioL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effectLst/>
                <a:latin typeface="URWPalladioL"/>
              </a:rPr>
              <a:t>I often question how one can predict the future based on past data.</a:t>
            </a:r>
          </a:p>
          <a:p>
            <a:pPr marL="0" indent="0" algn="ctr">
              <a:buNone/>
            </a:pPr>
            <a:r>
              <a:rPr lang="en-US" sz="2400" dirty="0"/>
              <a:t>●</a:t>
            </a:r>
            <a:endParaRPr lang="en-US" sz="2400" dirty="0">
              <a:effectLst/>
              <a:latin typeface="URWPalladioL"/>
            </a:endParaRPr>
          </a:p>
          <a:p>
            <a:pPr marL="0" indent="0" algn="ctr">
              <a:buNone/>
            </a:pPr>
            <a:r>
              <a:rPr lang="en-US" sz="2400" dirty="0">
                <a:effectLst/>
                <a:latin typeface="URWPalladioL"/>
              </a:rPr>
              <a:t>Additionally, how the future might change if the input of data had changed? 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78E773-2F02-450D-1A26-881683BE50F5}"/>
              </a:ext>
            </a:extLst>
          </p:cNvPr>
          <p:cNvSpPr txBox="1">
            <a:spLocks/>
          </p:cNvSpPr>
          <p:nvPr/>
        </p:nvSpPr>
        <p:spPr>
          <a:xfrm>
            <a:off x="6596743" y="1690916"/>
            <a:ext cx="5473067" cy="459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URWPalladioL"/>
              </a:rPr>
              <a:t>A better understanding of RNNs in specific the LSTM architecture will better my understanding of this deep learning field.</a:t>
            </a:r>
          </a:p>
          <a:p>
            <a:pPr marL="0" indent="0" algn="ctr">
              <a:buNone/>
            </a:pPr>
            <a:r>
              <a:rPr lang="en-US" sz="2400" dirty="0"/>
              <a:t>●</a:t>
            </a:r>
            <a:endParaRPr lang="en-US" sz="2400" dirty="0">
              <a:latin typeface="URWPalladioL"/>
            </a:endParaRPr>
          </a:p>
          <a:p>
            <a:pPr marL="0" indent="0" algn="ctr">
              <a:buNone/>
            </a:pPr>
            <a:r>
              <a:rPr lang="en-US" sz="2400" dirty="0">
                <a:latin typeface="URWPalladioL"/>
              </a:rPr>
              <a:t>This will prepare me for my future research in Computation &amp; Data Sciences for forecasting model design.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44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Key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FDFF-A62A-37BF-5523-05A4B4A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014413"/>
            <a:ext cx="9876283" cy="527208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Deploy a dataset in the cloud (AWS) for remote extraction, process, and normalization that can then be used for training and validation.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Build, Train, and Validate the LSTM model with the pre-processed dataset from cloud.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plotting techniques provide a visual approach to reviewing performance of the LSTM model.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summary, the </a:t>
            </a:r>
            <a:r>
              <a:rPr lang="en-US" b="1" u="sng" dirty="0"/>
              <a:t>student learning</a:t>
            </a:r>
            <a:r>
              <a:rPr lang="en-US" dirty="0"/>
              <a:t> was how to </a:t>
            </a:r>
            <a:r>
              <a:rPr lang="en-US" b="1" dirty="0"/>
              <a:t>P</a:t>
            </a:r>
            <a:r>
              <a:rPr lang="en-US" dirty="0"/>
              <a:t>rocess, </a:t>
            </a:r>
            <a:r>
              <a:rPr lang="en-US" b="1" dirty="0"/>
              <a:t>B</a:t>
            </a:r>
            <a:r>
              <a:rPr lang="en-US" dirty="0"/>
              <a:t>uild, and </a:t>
            </a:r>
            <a:r>
              <a:rPr lang="en-US" b="1" dirty="0"/>
              <a:t>T</a:t>
            </a:r>
            <a:r>
              <a:rPr lang="en-US" dirty="0"/>
              <a:t>est the </a:t>
            </a:r>
            <a:r>
              <a:rPr lang="en-US" b="1" dirty="0"/>
              <a:t>LSTM</a:t>
            </a:r>
            <a:r>
              <a:rPr lang="en-US" dirty="0"/>
              <a:t> model for sales demand prediction using a publicly available dataset.</a:t>
            </a:r>
          </a:p>
          <a:p>
            <a:pPr marL="0" indent="0" algn="ctr">
              <a:buNone/>
            </a:pPr>
            <a:r>
              <a:rPr lang="en-US" sz="1800" dirty="0"/>
              <a:t>●</a:t>
            </a:r>
            <a:endParaRPr lang="en-US" dirty="0"/>
          </a:p>
          <a:p>
            <a:pPr marL="0" indent="0" algn="ctr">
              <a:buNone/>
            </a:pPr>
            <a:r>
              <a:rPr lang="en-US" sz="1600" i="1" dirty="0"/>
              <a:t>and…</a:t>
            </a:r>
            <a:r>
              <a:rPr lang="en-US" sz="1600" dirty="0"/>
              <a:t> </a:t>
            </a:r>
            <a:r>
              <a:rPr lang="en-US" b="1" u="sng" dirty="0"/>
              <a:t>V</a:t>
            </a:r>
            <a:r>
              <a:rPr lang="en-US" u="sng" dirty="0"/>
              <a:t>isualize</a:t>
            </a:r>
            <a:r>
              <a:rPr lang="en-US" dirty="0"/>
              <a:t> the validity of using the LSTM architecture for sales demand forecasting.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FDFF-A62A-37BF-5523-05A4B4A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603828"/>
            <a:ext cx="9922764" cy="4682671"/>
          </a:xfrm>
        </p:spPr>
        <p:txBody>
          <a:bodyPr>
            <a:normAutofit/>
          </a:bodyPr>
          <a:lstStyle/>
          <a:p>
            <a:r>
              <a:rPr lang="en-US" dirty="0"/>
              <a:t>Unlike traditional RNN architectures the LSTM design can regulate the forward and backwards flow of information and more importantly be able to forget non-valuable data-traits[4].</a:t>
            </a:r>
          </a:p>
          <a:p>
            <a:pPr marL="0" indent="0" algn="ctr">
              <a:buNone/>
            </a:pPr>
            <a:r>
              <a:rPr lang="en-US" sz="2400" b="1" i="1" dirty="0"/>
              <a:t>”LSTM are adept at reading Seasonal Traits in Demand Forecasting.” </a:t>
            </a:r>
            <a:r>
              <a:rPr lang="en-US" sz="2400" b="1" dirty="0"/>
              <a:t>[3]</a:t>
            </a:r>
          </a:p>
          <a:p>
            <a:r>
              <a:rPr lang="en-US" dirty="0"/>
              <a:t>LSTM models have emerged as a ”go-to” tool[4, 5] in the field of demand forecasting.</a:t>
            </a:r>
          </a:p>
        </p:txBody>
      </p:sp>
    </p:spTree>
    <p:extLst>
      <p:ext uri="{BB962C8B-B14F-4D97-AF65-F5344CB8AC3E}">
        <p14:creationId xmlns:p14="http://schemas.microsoft.com/office/powerpoint/2010/main" val="334594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E865-F094-E712-B0F2-12472519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425463B-5971-8C0A-5445-1E8F0E6BB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349222"/>
              </p:ext>
            </p:extLst>
          </p:nvPr>
        </p:nvGraphicFramePr>
        <p:xfrm>
          <a:off x="1134617" y="914400"/>
          <a:ext cx="9922766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BA0C1A1D-53B0-C3DD-8102-97BA860D3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4602" y="435005"/>
            <a:ext cx="3117039" cy="259511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8" name="Picture 7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80F44978-6237-41F0-C48D-98664152A4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359" y="3526366"/>
            <a:ext cx="3279427" cy="259511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823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sz="4000" dirty="0"/>
              <a:t>Data Procurement &amp;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8" y="1145890"/>
            <a:ext cx="6467302" cy="5140610"/>
          </a:xfrm>
        </p:spPr>
        <p:txBody>
          <a:bodyPr/>
          <a:lstStyle/>
          <a:p>
            <a:r>
              <a:rPr lang="en-US" dirty="0"/>
              <a:t>The dataset is from Kaggle[2] demand forecast challenge of about five (5) years ago.</a:t>
            </a:r>
          </a:p>
          <a:p>
            <a:r>
              <a:rPr lang="en-US" dirty="0"/>
              <a:t>It is comprised of five (5) years of store sales data.</a:t>
            </a:r>
          </a:p>
          <a:p>
            <a:r>
              <a:rPr lang="en-US" dirty="0"/>
              <a:t>Based on 50 different items at 10 different stores.</a:t>
            </a:r>
          </a:p>
          <a:p>
            <a:r>
              <a:rPr lang="en-US" dirty="0"/>
              <a:t>Each data point is a single day’s data-point (rows) with this being said the dataset is comprised of 912,500.</a:t>
            </a:r>
          </a:p>
          <a:p>
            <a:r>
              <a:rPr lang="en-US" dirty="0"/>
              <a:t>In order to make this a “Uni-</a:t>
            </a:r>
            <a:r>
              <a:rPr lang="en-US" dirty="0" err="1"/>
              <a:t>Variante</a:t>
            </a:r>
            <a:r>
              <a:rPr lang="en-US" dirty="0"/>
              <a:t>” project I grouped that all the sales by “date”. </a:t>
            </a:r>
          </a:p>
          <a:p>
            <a:r>
              <a:rPr lang="en-US" dirty="0"/>
              <a:t>Equation 1 – Depicts the Group-Summation by </a:t>
            </a:r>
            <a:r>
              <a:rPr lang="en-US" u="sng" dirty="0"/>
              <a:t>Date (Day)</a:t>
            </a:r>
            <a:endParaRPr lang="en-US" dirty="0"/>
          </a:p>
        </p:txBody>
      </p:sp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01C4CED-4DBB-F522-0FE2-25B9B8B1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083" y="1145890"/>
            <a:ext cx="3843564" cy="217788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3" name="Picture 12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6C99B29-BBDB-6683-7B38-92CF9BE59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083" y="3534230"/>
            <a:ext cx="3843564" cy="20457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9646706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1567</Words>
  <Application>Microsoft Macintosh PowerPoint</Application>
  <PresentationFormat>Widescreen</PresentationFormat>
  <Paragraphs>137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Menlo</vt:lpstr>
      <vt:lpstr>Neue Haas Grotesk Text Pro</vt:lpstr>
      <vt:lpstr>URWPalladioL</vt:lpstr>
      <vt:lpstr>BjornVTI</vt:lpstr>
      <vt:lpstr>PowerPoint Presentation</vt:lpstr>
      <vt:lpstr>Welcome</vt:lpstr>
      <vt:lpstr>Introduction &amp; Agenda</vt:lpstr>
      <vt:lpstr>Significance of Demand Forecasting</vt:lpstr>
      <vt:lpstr>Motivation for Demand Forecast Project</vt:lpstr>
      <vt:lpstr>Objectives &amp; Key Aims</vt:lpstr>
      <vt:lpstr>Literature Review</vt:lpstr>
      <vt:lpstr>Methodology</vt:lpstr>
      <vt:lpstr>Methodology Data Procurement &amp; Review</vt:lpstr>
      <vt:lpstr>Methodology Data Smoothing &amp; Normalization</vt:lpstr>
      <vt:lpstr>Methodology Data Sequence – 90days &amp; Setup</vt:lpstr>
      <vt:lpstr>Methodology LSTM Model Build &amp; Training</vt:lpstr>
      <vt:lpstr>Results &amp; Analysis</vt:lpstr>
      <vt:lpstr>Conclusions &amp; Future Work</vt:lpstr>
      <vt:lpstr>Thank you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Hoehn</dc:creator>
  <cp:lastModifiedBy>Richard Hoehn</cp:lastModifiedBy>
  <cp:revision>80</cp:revision>
  <dcterms:created xsi:type="dcterms:W3CDTF">2023-03-20T19:50:30Z</dcterms:created>
  <dcterms:modified xsi:type="dcterms:W3CDTF">2023-11-30T17:48:53Z</dcterms:modified>
</cp:coreProperties>
</file>