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72b2090fa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72b2090fa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72b2090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72b2090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72b2090f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72b2090f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72b2090f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72b2090f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92f9425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92f9425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72b2090fa_3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72b2090fa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72b2090fa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72b2090fa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72b2090fa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72b2090fa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72b2090fa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72b2090fa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72b2090fa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72b2090fa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72b2090fa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72b2090fa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13"/>
          <p:cNvGrpSpPr/>
          <p:nvPr/>
        </p:nvGrpSpPr>
        <p:grpSpPr>
          <a:xfrm>
            <a:off x="2105247" y="1"/>
            <a:ext cx="7038765" cy="5138761"/>
            <a:chOff x="3388636" y="43347"/>
            <a:chExt cx="5755327" cy="4201767"/>
          </a:xfrm>
        </p:grpSpPr>
        <p:sp>
          <p:nvSpPr>
            <p:cNvPr id="53" name="Google Shape;53;p13"/>
            <p:cNvSpPr/>
            <p:nvPr/>
          </p:nvSpPr>
          <p:spPr>
            <a:xfrm>
              <a:off x="3837147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18268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3119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652821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697672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742522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877076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3837147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518268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63119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652821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697672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742522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877076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3837147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18268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63119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52821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97672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742522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877076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338863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3837147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518268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563119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52821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97672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742522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877076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338863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3837147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4734169" y="4336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518268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631192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528215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697672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7425229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877076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837147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518268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563119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652821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697672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742522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877076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837147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518268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63119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652821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97672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742522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877076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837147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518268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563119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652821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697672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742522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877076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3837147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518268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563119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52821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97672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742522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877076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3837147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518268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563119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652821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697672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742522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877076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13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Google Shape;179;p13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0" name="Google Shape;180;p13"/>
          <p:cNvSpPr txBox="1"/>
          <p:nvPr>
            <p:ph idx="12" type="sldNum"/>
          </p:nvPr>
        </p:nvSpPr>
        <p:spPr>
          <a:xfrm>
            <a:off x="8472458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craigslist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Group 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2" name="Google Shape;192;p15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Diana Choi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Richard Pham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Payton Perchez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Aaron Kwok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Adherences</a:t>
            </a:r>
            <a:endParaRPr/>
          </a:p>
        </p:txBody>
      </p:sp>
      <p:sp>
        <p:nvSpPr>
          <p:cNvPr id="252" name="Google Shape;252;p24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Color of the clickable elements of the site remains the same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website is either white, blue, or purple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>
                <a:solidFill>
                  <a:srgbClr val="FFFFFF"/>
                </a:solidFill>
              </a:rPr>
              <a:t>Grouping helps slightly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the categories are organized even though it doesn’t look pretty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>
                <a:solidFill>
                  <a:srgbClr val="FFFFFF"/>
                </a:solidFill>
              </a:rPr>
              <a:t>The links provide their proper affordances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they navigate the user to a specific page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>
                <a:solidFill>
                  <a:srgbClr val="FFFFFF"/>
                </a:solidFill>
              </a:rPr>
              <a:t>Links provide feedback when hovered over or clicked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>
                <a:solidFill>
                  <a:srgbClr val="FFFFFF"/>
                </a:solidFill>
              </a:rPr>
              <a:t>Reversal of action is possible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Nielsen Heuristics</a:t>
            </a:r>
            <a:endParaRPr/>
          </a:p>
        </p:txBody>
      </p:sp>
      <p:sp>
        <p:nvSpPr>
          <p:cNvPr id="258" name="Google Shape;258;p25"/>
          <p:cNvSpPr txBox="1"/>
          <p:nvPr>
            <p:ph idx="1" type="body"/>
          </p:nvPr>
        </p:nvSpPr>
        <p:spPr>
          <a:xfrm>
            <a:off x="349300" y="1147425"/>
            <a:ext cx="74070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[H-8 </a:t>
            </a:r>
            <a:r>
              <a:rPr b="1" lang="en" u="sng">
                <a:solidFill>
                  <a:schemeClr val="dk1"/>
                </a:solidFill>
              </a:rPr>
              <a:t>Minimalist design</a:t>
            </a:r>
            <a:r>
              <a:rPr lang="en">
                <a:solidFill>
                  <a:schemeClr val="dk1"/>
                </a:solidFill>
              </a:rPr>
              <a:t>] [severity - medium]: The original craigslist website often included too many/duplicate options in their searching interface.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9" name="Google Shape;2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2100" y="1876850"/>
            <a:ext cx="1969725" cy="2779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5"/>
          <p:cNvSpPr txBox="1"/>
          <p:nvPr/>
        </p:nvSpPr>
        <p:spPr>
          <a:xfrm>
            <a:off x="349300" y="1876850"/>
            <a:ext cx="4942800" cy="22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Example: The subcategories are shown as a search option twice in this interface.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We incorporated the posts into the home page to avoid this.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Nielsen Heuristics</a:t>
            </a:r>
            <a:endParaRPr/>
          </a:p>
        </p:txBody>
      </p:sp>
      <p:sp>
        <p:nvSpPr>
          <p:cNvPr id="266" name="Google Shape;266;p26"/>
          <p:cNvSpPr txBox="1"/>
          <p:nvPr>
            <p:ph idx="1" type="body"/>
          </p:nvPr>
        </p:nvSpPr>
        <p:spPr>
          <a:xfrm>
            <a:off x="349300" y="1147425"/>
            <a:ext cx="74070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chemeClr val="dk1"/>
                </a:solidFill>
              </a:rPr>
              <a:t>H-8 </a:t>
            </a:r>
            <a:r>
              <a:rPr b="1" lang="en" u="sng">
                <a:solidFill>
                  <a:schemeClr val="dk1"/>
                </a:solidFill>
              </a:rPr>
              <a:t>Minimalist design</a:t>
            </a:r>
            <a:r>
              <a:rPr lang="en">
                <a:solidFill>
                  <a:schemeClr val="dk1"/>
                </a:solidFill>
              </a:rPr>
              <a:t>] [severity - small]: Additionally, the posts on the original included information that was not needed.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349300" y="1876850"/>
            <a:ext cx="7407000" cy="22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Example: The descriptions of the posts lists information that is already known.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These options were removed since there was no point in having them listed in the first place.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68" name="Google Shape;2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000" y="3342000"/>
            <a:ext cx="7568000" cy="99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craigslist?</a:t>
            </a:r>
            <a:endParaRPr/>
          </a:p>
        </p:txBody>
      </p:sp>
      <p:sp>
        <p:nvSpPr>
          <p:cNvPr id="198" name="Google Shape;198;p16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>
                <a:solidFill>
                  <a:srgbClr val="FFFFFF"/>
                </a:solidFill>
              </a:rPr>
              <a:t>an American classified advertisement website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>
                <a:solidFill>
                  <a:srgbClr val="FFFFFF"/>
                </a:solidFill>
              </a:rPr>
              <a:t>created by Craig Newmark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>
                <a:solidFill>
                  <a:srgbClr val="FFFFFF"/>
                </a:solidFill>
              </a:rPr>
              <a:t>began as an email distribution list about events in SF area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continued to grow as number of subscribers and postings increased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>
                <a:solidFill>
                  <a:srgbClr val="FFFFFF"/>
                </a:solidFill>
              </a:rPr>
              <a:t>website went live in 1996 as craigslist.org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>
                <a:solidFill>
                  <a:srgbClr val="FFFFFF"/>
                </a:solidFill>
              </a:rPr>
              <a:t>Typical users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people looking to sell/buy things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people looking for jobs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frequent users in a community/forum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17"/>
          <p:cNvPicPr preferRelativeResize="0"/>
          <p:nvPr/>
        </p:nvPicPr>
        <p:blipFill rotWithShape="1">
          <a:blip r:embed="rId3">
            <a:alphaModFix/>
          </a:blip>
          <a:srcRect b="5540" l="0" r="0" t="-5540"/>
          <a:stretch/>
        </p:blipFill>
        <p:spPr>
          <a:xfrm>
            <a:off x="14675" y="0"/>
            <a:ext cx="911465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Schneiderman’s 8 Golden Rules</a:t>
            </a:r>
            <a:endParaRPr/>
          </a:p>
        </p:txBody>
      </p:sp>
      <p:sp>
        <p:nvSpPr>
          <p:cNvPr id="211" name="Google Shape;211;p18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en" u="sng">
                <a:solidFill>
                  <a:srgbClr val="FFFFFF"/>
                </a:solidFill>
              </a:rPr>
              <a:t>Consistency</a:t>
            </a:r>
            <a:endParaRPr b="1" u="sng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Naming convention - cl vs craigslist throughout the site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inconsistency in grouping categories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en" u="sng">
                <a:solidFill>
                  <a:srgbClr val="FFFFFF"/>
                </a:solidFill>
              </a:rPr>
              <a:t>Prevent Errors</a:t>
            </a:r>
            <a:endParaRPr b="1" u="sng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Links throughout site are clustered, allowing users to click on wrong link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en" u="sng">
                <a:solidFill>
                  <a:srgbClr val="FFFFFF"/>
                </a:solidFill>
              </a:rPr>
              <a:t>Universal Usability</a:t>
            </a:r>
            <a:endParaRPr b="1" u="sng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First time users overwhelmed by clustered links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No resource on how to navigate site (help menu not clearly visible)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No reward for returning users (no shortcuts)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en" u="sng">
                <a:solidFill>
                  <a:srgbClr val="FFFFFF"/>
                </a:solidFill>
              </a:rPr>
              <a:t>Internal Locus of Control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interface is very cluttered/overwhelming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12" name="Google Shape;2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7750" y="1668025"/>
            <a:ext cx="2796626" cy="15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 Norman’s Principles of Design</a:t>
            </a:r>
            <a:endParaRPr/>
          </a:p>
        </p:txBody>
      </p:sp>
      <p:sp>
        <p:nvSpPr>
          <p:cNvPr id="218" name="Google Shape;218;p19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en" u="sng">
                <a:solidFill>
                  <a:srgbClr val="FFFFFF"/>
                </a:solidFill>
              </a:rPr>
              <a:t>Mapping </a:t>
            </a:r>
            <a:endParaRPr b="1" u="sng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There is no way to easily navigate across categories, there are too many of them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In the new design, we created a series of drop down menus (combo box) to more easily navigate the site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en" u="sng">
                <a:solidFill>
                  <a:srgbClr val="FFFFFF"/>
                </a:solidFill>
              </a:rPr>
              <a:t>Signifier</a:t>
            </a:r>
            <a:r>
              <a:rPr lang="en">
                <a:solidFill>
                  <a:srgbClr val="FFFFFF"/>
                </a:solidFill>
              </a:rPr>
              <a:t> (next slide)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Bad Signifiers</a:t>
            </a:r>
            <a:endParaRPr/>
          </a:p>
        </p:txBody>
      </p:sp>
      <p:sp>
        <p:nvSpPr>
          <p:cNvPr id="224" name="Google Shape;224;p20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5" name="Google Shape;2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875" y="1915275"/>
            <a:ext cx="6552249" cy="13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775" y="1431023"/>
            <a:ext cx="7302797" cy="250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Design</a:t>
            </a:r>
            <a:endParaRPr/>
          </a:p>
        </p:txBody>
      </p:sp>
      <p:sp>
        <p:nvSpPr>
          <p:cNvPr id="238" name="Google Shape;238;p22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>
                <a:solidFill>
                  <a:srgbClr val="FFFFFF"/>
                </a:solidFill>
              </a:rPr>
              <a:t>Proximity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Grouping of items are inconsistent in terms of 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Font size 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Abbreviations 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Number of columns 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Similarities </a:t>
            </a:r>
            <a:endParaRPr sz="16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Categories contain overlapping items from other categories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>
                <a:solidFill>
                  <a:srgbClr val="FFFFFF"/>
                </a:solidFill>
              </a:rPr>
              <a:t>Continuity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Categories are not aligned (no horizontal continuity)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Categories end at different lengths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>
                <a:solidFill>
                  <a:srgbClr val="FFFFFF"/>
                </a:solidFill>
              </a:rPr>
              <a:t>Contrast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Font size between categories and sub-categories too similar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39" name="Google Shape;2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7700" y="1420328"/>
            <a:ext cx="1524609" cy="11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45" name="Google Shape;245;p23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>
                <a:solidFill>
                  <a:srgbClr val="FFFFFF"/>
                </a:solidFill>
              </a:rPr>
              <a:t>Difficult for new users to navigate website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>
                <a:solidFill>
                  <a:srgbClr val="FFFFFF"/>
                </a:solidFill>
              </a:rPr>
              <a:t>Most use search bar, but no emphasis on feature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>
                <a:solidFill>
                  <a:srgbClr val="FFFFFF"/>
                </a:solidFill>
              </a:rPr>
              <a:t>Calendar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events only small part of craigslist, but calendar on front page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46" name="Google Shape;2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2675" y="1147425"/>
            <a:ext cx="1686025" cy="15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