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9929800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302919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4596" y="1"/>
            <a:ext cx="4302919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5763" y="849313"/>
            <a:ext cx="4078287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02919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2925763" y="849313"/>
            <a:ext cx="4078287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f9987853f_0_181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f9987853f_0_181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f9987853f_0_181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f9987853f_0_18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f9987853f_0_18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f9987853f_0_18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9b19f351_0_74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5f9b19f351_0_74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f9b19f351_0_74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ab670006_0_0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fab670006_0_0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fab670006_0_0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b39b726d_0_0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5fb39b726d_0_0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fb39b726d_0_0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be4b090c_0_69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5fbe4b090c_0_69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fbe4b090c_0_69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fa5a86f12_0_20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5fa5a86f12_0_20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fa5a86f12_0_20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fbe4b090c_0_62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5fbe4b090c_0_62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fbe4b090c_0_62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9987853f_0_36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5f9987853f_0_36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f9987853f_0_36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0ce6361e1_0_6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60ce6361e1_0_6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60ce6361e1_0_6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9987853f_0_89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f9987853f_0_89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f9987853f_0_89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9987853f_0_42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5f9987853f_0_42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f9987853f_0_42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0ce6361e1_0_12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0ce6361e1_0_12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0ce6361e1_0_12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fbe4b090c_0_24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fbe4b090c_0_24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fbe4b090c_0_24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2925763" y="849313"/>
            <a:ext cx="4078287" cy="2293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6:notes"/>
          <p:cNvSpPr txBox="1"/>
          <p:nvPr>
            <p:ph idx="1" type="body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:notes"/>
          <p:cNvSpPr txBox="1"/>
          <p:nvPr>
            <p:ph idx="12" type="sldNum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9987853f_0_122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5f9987853f_0_122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f9987853f_0_122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9b19f351_0_48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5f9b19f351_0_48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f9b19f351_0_48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9b19f351_0_6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5f9b19f351_0_6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f9b19f351_0_6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9987853f_0_24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f9987853f_0_24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f9987853f_0_24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9987853f_0_155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5f9987853f_0_155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f9987853f_0_155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9987853f_0_168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f9987853f_0_168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f9987853f_0_168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9987853f_0_6:notes"/>
          <p:cNvSpPr/>
          <p:nvPr>
            <p:ph idx="2" type="sldImg"/>
          </p:nvPr>
        </p:nvSpPr>
        <p:spPr>
          <a:xfrm>
            <a:off x="2925763" y="849313"/>
            <a:ext cx="4078200" cy="229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5f9987853f_0_6:notes"/>
          <p:cNvSpPr txBox="1"/>
          <p:nvPr>
            <p:ph idx="1" type="body"/>
          </p:nvPr>
        </p:nvSpPr>
        <p:spPr>
          <a:xfrm>
            <a:off x="992982" y="3271381"/>
            <a:ext cx="79437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f9987853f_0_6:notes"/>
          <p:cNvSpPr txBox="1"/>
          <p:nvPr>
            <p:ph idx="12" type="sldNum"/>
          </p:nvPr>
        </p:nvSpPr>
        <p:spPr>
          <a:xfrm>
            <a:off x="5624596" y="6456612"/>
            <a:ext cx="4302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458387" y="1736227"/>
            <a:ext cx="9027883" cy="2678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Microsoft YaHei"/>
              <a:buNone/>
              <a:defRPr b="1" sz="3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458387" y="4710009"/>
            <a:ext cx="9027883" cy="1809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rot="10800000">
            <a:off x="1503444" y="4414253"/>
            <a:ext cx="463550" cy="4219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130845" y="4813711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10610" y="5801904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53498" y="5295794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Google Shape;22;p2"/>
          <p:cNvSpPr/>
          <p:nvPr/>
        </p:nvSpPr>
        <p:spPr>
          <a:xfrm rot="-10552123">
            <a:off x="369740" y="5319410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" name="Google Shape;23;p2"/>
          <p:cNvSpPr/>
          <p:nvPr/>
        </p:nvSpPr>
        <p:spPr>
          <a:xfrm rot="-10552123">
            <a:off x="685608" y="4979169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64455" y="2751618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" name="Google Shape;25;p2"/>
          <p:cNvSpPr/>
          <p:nvPr/>
        </p:nvSpPr>
        <p:spPr>
          <a:xfrm rot="10800000">
            <a:off x="1407257" y="3152076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486270" y="687746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110913" y="229929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06570" y="6124662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" name="Google Shape;29;p2"/>
          <p:cNvSpPr/>
          <p:nvPr/>
        </p:nvSpPr>
        <p:spPr>
          <a:xfrm rot="382501">
            <a:off x="716157" y="1394957"/>
            <a:ext cx="1956861" cy="613108"/>
          </a:xfrm>
          <a:custGeom>
            <a:rect b="b" l="l" r="r" t="t"/>
            <a:pathLst>
              <a:path extrusionOk="0" h="162" w="330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382501">
            <a:off x="230642" y="596507"/>
            <a:ext cx="3262085" cy="904116"/>
          </a:xfrm>
          <a:custGeom>
            <a:rect b="b" l="l" r="r" t="t"/>
            <a:pathLst>
              <a:path extrusionOk="0" h="239" w="550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382501">
            <a:off x="61575" y="-109390"/>
            <a:ext cx="6210058" cy="1762218"/>
          </a:xfrm>
          <a:custGeom>
            <a:rect b="b" l="l" r="r" t="t"/>
            <a:pathLst>
              <a:path extrusionOk="0" h="466" w="1047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382501">
            <a:off x="174274" y="-956523"/>
            <a:ext cx="5866681" cy="1504788"/>
          </a:xfrm>
          <a:custGeom>
            <a:rect b="b" l="l" r="r" t="t"/>
            <a:pathLst>
              <a:path extrusionOk="0" h="398" w="989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08870" y="3430557"/>
            <a:ext cx="1298387" cy="1279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" name="Google Shape;34;p2"/>
          <p:cNvSpPr/>
          <p:nvPr/>
        </p:nvSpPr>
        <p:spPr>
          <a:xfrm rot="10800000">
            <a:off x="1473383" y="2088005"/>
            <a:ext cx="670737" cy="6371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58063" y="6277058"/>
            <a:ext cx="242888" cy="2428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" name="Google Shape;36;p2"/>
          <p:cNvSpPr/>
          <p:nvPr/>
        </p:nvSpPr>
        <p:spPr>
          <a:xfrm rot="-10552123">
            <a:off x="474039" y="6596582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6112041" y="391974"/>
            <a:ext cx="5440879" cy="59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  <a:defRPr b="1" i="0" sz="4400" u="none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840754" y="1370208"/>
            <a:ext cx="10515600" cy="48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B7513"/>
              </a:buClr>
              <a:buSzPts val="2000"/>
              <a:buChar char="•"/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"/>
          <p:cNvSpPr/>
          <p:nvPr/>
        </p:nvSpPr>
        <p:spPr>
          <a:xfrm rot="382501">
            <a:off x="-229437" y="921127"/>
            <a:ext cx="1359440" cy="498017"/>
          </a:xfrm>
          <a:custGeom>
            <a:rect b="b" l="l" r="r" t="t"/>
            <a:pathLst>
              <a:path extrusionOk="0" h="162" w="330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 rot="382501">
            <a:off x="-518392" y="231440"/>
            <a:ext cx="2266186" cy="734399"/>
          </a:xfrm>
          <a:custGeom>
            <a:rect b="b" l="l" r="r" t="t"/>
            <a:pathLst>
              <a:path extrusionOk="0" h="239" w="550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 rot="382501">
            <a:off x="-676877" y="-371581"/>
            <a:ext cx="4314156" cy="1431420"/>
          </a:xfrm>
          <a:custGeom>
            <a:rect b="b" l="l" r="r" t="t"/>
            <a:pathLst>
              <a:path extrusionOk="0" h="466" w="1047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 rot="382501">
            <a:off x="-277352" y="-920779"/>
            <a:ext cx="4075610" cy="1222314"/>
          </a:xfrm>
          <a:custGeom>
            <a:rect b="b" l="l" r="r" t="t"/>
            <a:pathLst>
              <a:path extrusionOk="0" h="398" w="989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 rot="382501">
            <a:off x="8263330" y="6646840"/>
            <a:ext cx="3441065" cy="642670"/>
          </a:xfrm>
          <a:custGeom>
            <a:rect b="b" l="l" r="r" t="t"/>
            <a:pathLst>
              <a:path extrusionOk="0" h="238" w="716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 rot="382501">
            <a:off x="8991121" y="6410127"/>
            <a:ext cx="4260211" cy="1084168"/>
          </a:xfrm>
          <a:custGeom>
            <a:rect b="b" l="l" r="r" t="t"/>
            <a:pathLst>
              <a:path extrusionOk="0" h="298" w="849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480862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3"/>
          <p:cNvCxnSpPr/>
          <p:nvPr/>
        </p:nvCxnSpPr>
        <p:spPr>
          <a:xfrm>
            <a:off x="5816223" y="1032437"/>
            <a:ext cx="2490249" cy="0"/>
          </a:xfrm>
          <a:prstGeom prst="straightConnector1">
            <a:avLst/>
          </a:prstGeom>
          <a:noFill/>
          <a:ln cap="flat" cmpd="sng" w="38100">
            <a:solidFill>
              <a:srgbClr val="C8C2A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1226" y="5466522"/>
            <a:ext cx="1026868" cy="78525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/>
          <p:nvPr/>
        </p:nvSpPr>
        <p:spPr>
          <a:xfrm rot="382501">
            <a:off x="10010825" y="6290372"/>
            <a:ext cx="3190809" cy="663355"/>
          </a:xfrm>
          <a:custGeom>
            <a:rect b="b" l="l" r="r" t="t"/>
            <a:pathLst>
              <a:path extrusionOk="0" h="145" w="520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3"/>
          <p:cNvCxnSpPr/>
          <p:nvPr/>
        </p:nvCxnSpPr>
        <p:spPr>
          <a:xfrm>
            <a:off x="10644410" y="1032437"/>
            <a:ext cx="1203315" cy="0"/>
          </a:xfrm>
          <a:prstGeom prst="straightConnector1">
            <a:avLst/>
          </a:prstGeom>
          <a:noFill/>
          <a:ln cap="flat" cmpd="sng" w="38100">
            <a:solidFill>
              <a:srgbClr val="EB75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3"/>
          <p:cNvCxnSpPr/>
          <p:nvPr/>
        </p:nvCxnSpPr>
        <p:spPr>
          <a:xfrm>
            <a:off x="8304044" y="1032437"/>
            <a:ext cx="1142879" cy="0"/>
          </a:xfrm>
          <a:prstGeom prst="straightConnector1">
            <a:avLst/>
          </a:prstGeom>
          <a:noFill/>
          <a:ln cap="flat" cmpd="sng" w="38100">
            <a:solidFill>
              <a:srgbClr val="FFC53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3"/>
          <p:cNvCxnSpPr/>
          <p:nvPr/>
        </p:nvCxnSpPr>
        <p:spPr>
          <a:xfrm>
            <a:off x="9444369" y="1032437"/>
            <a:ext cx="1203079" cy="0"/>
          </a:xfrm>
          <a:prstGeom prst="straightConnector1">
            <a:avLst/>
          </a:prstGeom>
          <a:noFill/>
          <a:ln cap="flat" cmpd="sng" w="38100">
            <a:solidFill>
              <a:srgbClr val="FFC5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>
  <p:cSld name="只有標題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480862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 rot="382501">
            <a:off x="-229437" y="921127"/>
            <a:ext cx="1359440" cy="498017"/>
          </a:xfrm>
          <a:custGeom>
            <a:rect b="b" l="l" r="r" t="t"/>
            <a:pathLst>
              <a:path extrusionOk="0" h="162" w="330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 rot="382501">
            <a:off x="-518392" y="231440"/>
            <a:ext cx="2266186" cy="734399"/>
          </a:xfrm>
          <a:custGeom>
            <a:rect b="b" l="l" r="r" t="t"/>
            <a:pathLst>
              <a:path extrusionOk="0" h="239" w="550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 rot="382501">
            <a:off x="-676877" y="-371581"/>
            <a:ext cx="4314156" cy="1431420"/>
          </a:xfrm>
          <a:custGeom>
            <a:rect b="b" l="l" r="r" t="t"/>
            <a:pathLst>
              <a:path extrusionOk="0" h="466" w="1047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 rot="382501">
            <a:off x="-277352" y="-920779"/>
            <a:ext cx="4075610" cy="1222314"/>
          </a:xfrm>
          <a:custGeom>
            <a:rect b="b" l="l" r="r" t="t"/>
            <a:pathLst>
              <a:path extrusionOk="0" h="398" w="989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 rot="382501">
            <a:off x="8263330" y="6646840"/>
            <a:ext cx="3441065" cy="642670"/>
          </a:xfrm>
          <a:custGeom>
            <a:rect b="b" l="l" r="r" t="t"/>
            <a:pathLst>
              <a:path extrusionOk="0" h="238" w="716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 rot="382501">
            <a:off x="8991121" y="6410127"/>
            <a:ext cx="4260211" cy="1084168"/>
          </a:xfrm>
          <a:custGeom>
            <a:rect b="b" l="l" r="r" t="t"/>
            <a:pathLst>
              <a:path extrusionOk="0" h="298" w="849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 rot="382501">
            <a:off x="10010825" y="6290372"/>
            <a:ext cx="3190809" cy="663355"/>
          </a:xfrm>
          <a:custGeom>
            <a:rect b="b" l="l" r="r" t="t"/>
            <a:pathLst>
              <a:path extrusionOk="0" h="145" w="520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1226" y="5466522"/>
            <a:ext cx="1026868" cy="78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1926771" y="1565426"/>
            <a:ext cx="10070666" cy="22085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</a:pPr>
            <a:r>
              <a:rPr lang="en-US" sz="4400">
                <a:solidFill>
                  <a:schemeClr val="dk1"/>
                </a:solidFill>
              </a:rPr>
              <a:t>DNET Server Redesign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2887581" y="4766861"/>
            <a:ext cx="8149046" cy="217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800"/>
              <a:t>Speaker : Richard Wang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Login</a:t>
            </a:r>
            <a:endParaRPr sz="2400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25" y="1071602"/>
            <a:ext cx="9650717" cy="55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840755" y="1370208"/>
            <a:ext cx="102717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7513"/>
              </a:buClr>
              <a:buSzPts val="3000"/>
              <a:buChar char="•"/>
            </a:pPr>
            <a:r>
              <a:rPr lang="en-US" sz="3000">
                <a:solidFill>
                  <a:srgbClr val="EB7513"/>
                </a:solidFill>
              </a:rPr>
              <a:t>choose org to join</a:t>
            </a:r>
            <a:endParaRPr sz="3000">
              <a:solidFill>
                <a:srgbClr val="EB7513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13"/>
              </a:buClr>
              <a:buSzPts val="3000"/>
              <a:buChar char="•"/>
            </a:pPr>
            <a:r>
              <a:rPr lang="en-US" sz="3000">
                <a:solidFill>
                  <a:srgbClr val="EB7513"/>
                </a:solidFill>
              </a:rPr>
              <a:t>fill in attribute form</a:t>
            </a:r>
            <a:br>
              <a:rPr lang="en-US" sz="3000">
                <a:solidFill>
                  <a:srgbClr val="EB7513"/>
                </a:solidFill>
              </a:rPr>
            </a:br>
            <a:endParaRPr sz="3000">
              <a:solidFill>
                <a:srgbClr val="EB7513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13"/>
              </a:buClr>
              <a:buSzPts val="3000"/>
              <a:buChar char="•"/>
            </a:pPr>
            <a:r>
              <a:rPr lang="en-US" sz="3000">
                <a:solidFill>
                  <a:srgbClr val="EB7513"/>
                </a:solidFill>
              </a:rPr>
              <a:t>choose org have joined</a:t>
            </a:r>
            <a:endParaRPr sz="3000">
              <a:solidFill>
                <a:srgbClr val="EB7513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13"/>
              </a:buClr>
              <a:buSzPts val="3000"/>
              <a:buChar char="•"/>
            </a:pPr>
            <a:r>
              <a:rPr lang="en-US" sz="3000">
                <a:solidFill>
                  <a:srgbClr val="EB7513"/>
                </a:solidFill>
              </a:rPr>
              <a:t>show user attribute of the org</a:t>
            </a:r>
            <a:endParaRPr sz="3000">
              <a:solidFill>
                <a:srgbClr val="EB7513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13"/>
              </a:buClr>
              <a:buSzPts val="3000"/>
              <a:buChar char="•"/>
            </a:pPr>
            <a:r>
              <a:rPr lang="en-US" sz="3000">
                <a:solidFill>
                  <a:srgbClr val="EB7513"/>
                </a:solidFill>
              </a:rPr>
              <a:t>download key and parameter file</a:t>
            </a:r>
            <a:endParaRPr sz="3000">
              <a:solidFill>
                <a:srgbClr val="EB7513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513"/>
              </a:buClr>
              <a:buSzPts val="3000"/>
              <a:buChar char="•"/>
            </a:pPr>
            <a:r>
              <a:rPr lang="en-US" sz="3000">
                <a:solidFill>
                  <a:srgbClr val="EB7513"/>
                </a:solidFill>
              </a:rPr>
              <a:t>modify user attribute </a:t>
            </a:r>
            <a:r>
              <a:rPr lang="en-US" sz="3000">
                <a:solidFill>
                  <a:srgbClr val="EB7513"/>
                </a:solidFill>
              </a:rPr>
              <a:t>of the org</a:t>
            </a:r>
            <a:endParaRPr sz="3000">
              <a:solidFill>
                <a:srgbClr val="EB75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User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User </a:t>
            </a:r>
            <a:endParaRPr sz="2400"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0" y="1365774"/>
            <a:ext cx="10533873" cy="4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User </a:t>
            </a:r>
            <a:endParaRPr sz="2400"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689"/>
            <a:ext cx="11887200" cy="422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User </a:t>
            </a:r>
            <a:endParaRPr sz="2400"/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364"/>
            <a:ext cx="11887202" cy="383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User </a:t>
            </a:r>
            <a:endParaRPr sz="240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000" y="1071552"/>
            <a:ext cx="6620050" cy="5597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User </a:t>
            </a:r>
            <a:endParaRPr sz="2400"/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775" y="1556202"/>
            <a:ext cx="89344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User </a:t>
            </a:r>
            <a:endParaRPr sz="2400"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75" y="1216925"/>
            <a:ext cx="8654425" cy="46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1058450" y="1350700"/>
            <a:ext cx="65718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•"/>
            </a:pPr>
            <a:r>
              <a:rPr lang="en-US" sz="3000">
                <a:solidFill>
                  <a:schemeClr val="accent4"/>
                </a:solidFill>
              </a:rPr>
              <a:t>show self and edit attribute</a:t>
            </a:r>
            <a:br>
              <a:rPr lang="en-US" sz="3000">
                <a:solidFill>
                  <a:schemeClr val="accent4"/>
                </a:solidFill>
              </a:rPr>
            </a:br>
            <a:endParaRPr sz="3000">
              <a:solidFill>
                <a:schemeClr val="accent4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•"/>
            </a:pPr>
            <a:r>
              <a:rPr lang="en-US" sz="3000">
                <a:solidFill>
                  <a:schemeClr val="accent4"/>
                </a:solidFill>
              </a:rPr>
              <a:t>show this org user list </a:t>
            </a:r>
            <a:endParaRPr sz="3000">
              <a:solidFill>
                <a:schemeClr val="accent4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•"/>
            </a:pPr>
            <a:r>
              <a:rPr lang="en-US" sz="3000">
                <a:solidFill>
                  <a:schemeClr val="accent4"/>
                </a:solidFill>
              </a:rPr>
              <a:t>show user attribute</a:t>
            </a:r>
            <a:endParaRPr sz="3000">
              <a:solidFill>
                <a:schemeClr val="accent4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•"/>
            </a:pPr>
            <a:r>
              <a:rPr lang="en-US" sz="3000">
                <a:solidFill>
                  <a:schemeClr val="accent4"/>
                </a:solidFill>
              </a:rPr>
              <a:t>modify user attribute</a:t>
            </a:r>
            <a:endParaRPr sz="3000">
              <a:solidFill>
                <a:schemeClr val="accent4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•"/>
            </a:pPr>
            <a:r>
              <a:rPr lang="en-US" sz="3000">
                <a:solidFill>
                  <a:schemeClr val="accent4"/>
                </a:solidFill>
              </a:rPr>
              <a:t>remove user</a:t>
            </a:r>
            <a:endParaRPr sz="3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7513"/>
              </a:solidFill>
            </a:endParaRPr>
          </a:p>
        </p:txBody>
      </p:sp>
      <p:sp>
        <p:nvSpPr>
          <p:cNvPr id="285" name="Google Shape;285;p30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Org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Org</a:t>
            </a:r>
            <a:endParaRPr sz="2400"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188" y="1414676"/>
            <a:ext cx="10037623" cy="4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3953200" y="0"/>
            <a:ext cx="75837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Apply MVC Model</a:t>
            </a:r>
            <a:endParaRPr sz="2400"/>
          </a:p>
        </p:txBody>
      </p:sp>
      <p:sp>
        <p:nvSpPr>
          <p:cNvPr id="128" name="Google Shape;128;p14"/>
          <p:cNvSpPr/>
          <p:nvPr/>
        </p:nvSpPr>
        <p:spPr>
          <a:xfrm>
            <a:off x="4618425" y="1718663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View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html/css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4618425" y="3859550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Controller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javascript</a:t>
            </a:r>
            <a:endParaRPr sz="2400">
              <a:solidFill>
                <a:srgbClr val="7F7F7F"/>
              </a:solidFill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8761150" y="3859550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model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php</a:t>
            </a:r>
            <a:endParaRPr>
              <a:solidFill>
                <a:srgbClr val="7F7F7F"/>
              </a:solidFill>
            </a:endParaRPr>
          </a:p>
        </p:txBody>
      </p:sp>
      <p:cxnSp>
        <p:nvCxnSpPr>
          <p:cNvPr id="131" name="Google Shape;131;p14"/>
          <p:cNvCxnSpPr>
            <a:stCxn id="128" idx="2"/>
            <a:endCxn id="129" idx="0"/>
          </p:cNvCxnSpPr>
          <p:nvPr/>
        </p:nvCxnSpPr>
        <p:spPr>
          <a:xfrm>
            <a:off x="5610225" y="2758763"/>
            <a:ext cx="0" cy="11007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2" name="Google Shape;132;p14"/>
          <p:cNvSpPr txBox="1"/>
          <p:nvPr/>
        </p:nvSpPr>
        <p:spPr>
          <a:xfrm>
            <a:off x="5672750" y="3004814"/>
            <a:ext cx="1088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4"/>
          <p:cNvCxnSpPr>
            <a:stCxn id="129" idx="1"/>
            <a:endCxn id="134" idx="3"/>
          </p:cNvCxnSpPr>
          <p:nvPr/>
        </p:nvCxnSpPr>
        <p:spPr>
          <a:xfrm rot="10800000">
            <a:off x="2943225" y="4379600"/>
            <a:ext cx="16752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" name="Google Shape;135;p14"/>
          <p:cNvSpPr txBox="1"/>
          <p:nvPr/>
        </p:nvSpPr>
        <p:spPr>
          <a:xfrm>
            <a:off x="3236675" y="4225976"/>
            <a:ext cx="1088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4"/>
          <p:cNvCxnSpPr/>
          <p:nvPr/>
        </p:nvCxnSpPr>
        <p:spPr>
          <a:xfrm rot="10800000">
            <a:off x="6602025" y="4225975"/>
            <a:ext cx="21591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7" name="Google Shape;137;p14"/>
          <p:cNvSpPr txBox="1"/>
          <p:nvPr/>
        </p:nvSpPr>
        <p:spPr>
          <a:xfrm rot="1209">
            <a:off x="6895379" y="3672343"/>
            <a:ext cx="1705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959725" y="3859538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User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138" name="Google Shape;138;p14"/>
          <p:cNvCxnSpPr>
            <a:stCxn id="134" idx="3"/>
            <a:endCxn id="128" idx="1"/>
          </p:cNvCxnSpPr>
          <p:nvPr/>
        </p:nvCxnSpPr>
        <p:spPr>
          <a:xfrm flipH="1" rot="10800000">
            <a:off x="2943325" y="2238788"/>
            <a:ext cx="1675200" cy="21408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" name="Google Shape;139;p14"/>
          <p:cNvSpPr txBox="1"/>
          <p:nvPr/>
        </p:nvSpPr>
        <p:spPr>
          <a:xfrm>
            <a:off x="2801275" y="2637826"/>
            <a:ext cx="1088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4"/>
          <p:cNvCxnSpPr/>
          <p:nvPr/>
        </p:nvCxnSpPr>
        <p:spPr>
          <a:xfrm>
            <a:off x="6602025" y="4530325"/>
            <a:ext cx="21045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1" name="Google Shape;141;p14"/>
          <p:cNvSpPr txBox="1"/>
          <p:nvPr/>
        </p:nvSpPr>
        <p:spPr>
          <a:xfrm rot="-605">
            <a:off x="7073734" y="4530486"/>
            <a:ext cx="170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1058450" y="1350700"/>
            <a:ext cx="6571800" cy="5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show all user list</a:t>
            </a:r>
            <a:endParaRPr sz="3000">
              <a:solidFill>
                <a:srgbClr val="76AFAF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show user attribute</a:t>
            </a:r>
            <a:endParaRPr sz="3000">
              <a:solidFill>
                <a:srgbClr val="76AFAF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modify user attribute</a:t>
            </a:r>
            <a:endParaRPr sz="3000">
              <a:solidFill>
                <a:srgbClr val="76AFAF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remove user attribute</a:t>
            </a:r>
            <a:br>
              <a:rPr lang="en-US" sz="3000">
                <a:solidFill>
                  <a:srgbClr val="76AFAF"/>
                </a:solidFill>
              </a:rPr>
            </a:br>
            <a:endParaRPr sz="3000">
              <a:solidFill>
                <a:srgbClr val="76AFA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show all org list</a:t>
            </a:r>
            <a:endParaRPr sz="3000">
              <a:solidFill>
                <a:srgbClr val="76AFAF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show org attribute</a:t>
            </a:r>
            <a:endParaRPr sz="3000">
              <a:solidFill>
                <a:srgbClr val="76AFAF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modify org attribute</a:t>
            </a:r>
            <a:endParaRPr sz="3000">
              <a:solidFill>
                <a:srgbClr val="76AFAF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FAF"/>
              </a:buClr>
              <a:buSzPts val="3000"/>
              <a:buChar char="•"/>
            </a:pPr>
            <a:r>
              <a:rPr lang="en-US" sz="3000">
                <a:solidFill>
                  <a:srgbClr val="76AFAF"/>
                </a:solidFill>
              </a:rPr>
              <a:t>remove org attribute</a:t>
            </a:r>
            <a:endParaRPr sz="3000">
              <a:solidFill>
                <a:srgbClr val="76AFAF"/>
              </a:solidFill>
            </a:endParaRPr>
          </a:p>
        </p:txBody>
      </p:sp>
      <p:sp>
        <p:nvSpPr>
          <p:cNvPr id="299" name="Google Shape;299;p32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Admin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Admin</a:t>
            </a:r>
            <a:endParaRPr sz="2400"/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375" y="1496600"/>
            <a:ext cx="9759776" cy="43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7778850" y="3429000"/>
            <a:ext cx="3414900" cy="293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7513"/>
                </a:solidFill>
              </a:rPr>
              <a:t>admin</a:t>
            </a:r>
            <a:endParaRPr sz="1800">
              <a:solidFill>
                <a:srgbClr val="EB7513"/>
              </a:solidFill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4240800" y="3429000"/>
            <a:ext cx="3337800" cy="293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7513"/>
                </a:solidFill>
              </a:rPr>
              <a:t>org</a:t>
            </a:r>
            <a:endParaRPr sz="1800">
              <a:solidFill>
                <a:srgbClr val="EB7513"/>
              </a:solidFill>
            </a:endParaRPr>
          </a:p>
        </p:txBody>
      </p:sp>
      <p:sp>
        <p:nvSpPr>
          <p:cNvPr id="314" name="Google Shape;314;p34"/>
          <p:cNvSpPr txBox="1"/>
          <p:nvPr>
            <p:ph type="title"/>
          </p:nvPr>
        </p:nvSpPr>
        <p:spPr>
          <a:xfrm>
            <a:off x="5307000" y="160475"/>
            <a:ext cx="6301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System structure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t/>
            </a:r>
            <a:endParaRPr sz="2400"/>
          </a:p>
        </p:txBody>
      </p:sp>
      <p:sp>
        <p:nvSpPr>
          <p:cNvPr id="315" name="Google Shape;315;p34"/>
          <p:cNvSpPr/>
          <p:nvPr/>
        </p:nvSpPr>
        <p:spPr>
          <a:xfrm>
            <a:off x="5307000" y="1903625"/>
            <a:ext cx="892200" cy="52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7513"/>
                </a:solidFill>
              </a:rPr>
              <a:t>login</a:t>
            </a:r>
            <a:endParaRPr sz="1800">
              <a:solidFill>
                <a:srgbClr val="EB7513"/>
              </a:solidFill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5025750" y="1116050"/>
            <a:ext cx="1454700" cy="52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7513"/>
                </a:solidFill>
              </a:rPr>
              <a:t>register</a:t>
            </a:r>
            <a:endParaRPr sz="1800">
              <a:solidFill>
                <a:srgbClr val="EB7513"/>
              </a:solidFill>
            </a:endParaRPr>
          </a:p>
        </p:txBody>
      </p:sp>
      <p:cxnSp>
        <p:nvCxnSpPr>
          <p:cNvPr id="317" name="Google Shape;317;p34"/>
          <p:cNvCxnSpPr>
            <a:stCxn id="315" idx="0"/>
            <a:endCxn id="316" idx="2"/>
          </p:cNvCxnSpPr>
          <p:nvPr/>
        </p:nvCxnSpPr>
        <p:spPr>
          <a:xfrm rot="10800000">
            <a:off x="5753100" y="1642025"/>
            <a:ext cx="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34"/>
          <p:cNvSpPr/>
          <p:nvPr/>
        </p:nvSpPr>
        <p:spPr>
          <a:xfrm>
            <a:off x="761400" y="3429000"/>
            <a:ext cx="3150300" cy="293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7513"/>
                </a:solidFill>
              </a:rPr>
              <a:t>user</a:t>
            </a:r>
            <a:endParaRPr sz="1800">
              <a:solidFill>
                <a:srgbClr val="EB7513"/>
              </a:solidFill>
            </a:endParaRPr>
          </a:p>
        </p:txBody>
      </p:sp>
      <p:cxnSp>
        <p:nvCxnSpPr>
          <p:cNvPr id="319" name="Google Shape;319;p34"/>
          <p:cNvCxnSpPr>
            <a:stCxn id="315" idx="2"/>
            <a:endCxn id="320" idx="0"/>
          </p:cNvCxnSpPr>
          <p:nvPr/>
        </p:nvCxnSpPr>
        <p:spPr>
          <a:xfrm rot="5400000">
            <a:off x="2860350" y="1117775"/>
            <a:ext cx="1581000" cy="4204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4"/>
          <p:cNvCxnSpPr>
            <a:stCxn id="315" idx="2"/>
            <a:endCxn id="322" idx="0"/>
          </p:cNvCxnSpPr>
          <p:nvPr/>
        </p:nvCxnSpPr>
        <p:spPr>
          <a:xfrm flipH="1" rot="-5400000">
            <a:off x="6358500" y="1824125"/>
            <a:ext cx="1581000" cy="2791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4"/>
          <p:cNvCxnSpPr>
            <a:stCxn id="315" idx="2"/>
            <a:endCxn id="324" idx="0"/>
          </p:cNvCxnSpPr>
          <p:nvPr/>
        </p:nvCxnSpPr>
        <p:spPr>
          <a:xfrm rot="5400000">
            <a:off x="4554150" y="2811575"/>
            <a:ext cx="1581000" cy="816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4"/>
          <p:cNvSpPr/>
          <p:nvPr/>
        </p:nvSpPr>
        <p:spPr>
          <a:xfrm>
            <a:off x="931050" y="4010596"/>
            <a:ext cx="1235100" cy="207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7513"/>
                </a:solidFill>
              </a:rPr>
              <a:t>manage</a:t>
            </a:r>
            <a:endParaRPr sz="1800">
              <a:solidFill>
                <a:srgbClr val="EB75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75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show join org list,</a:t>
            </a:r>
            <a:endParaRPr>
              <a:solidFill>
                <a:srgbClr val="EB75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show and edit its attributes</a:t>
            </a:r>
            <a:endParaRPr>
              <a:solidFill>
                <a:srgbClr val="EB7513"/>
              </a:solidFill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2585925" y="4010596"/>
            <a:ext cx="1235100" cy="207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B7513"/>
                </a:solidFill>
              </a:rPr>
              <a:t>join</a:t>
            </a:r>
            <a:endParaRPr sz="1800">
              <a:solidFill>
                <a:srgbClr val="EB75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75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show not</a:t>
            </a:r>
            <a:endParaRPr>
              <a:solidFill>
                <a:srgbClr val="EB75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join orgs,</a:t>
            </a:r>
            <a:endParaRPr>
              <a:solidFill>
                <a:srgbClr val="EB75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send join request</a:t>
            </a:r>
            <a:endParaRPr sz="1800">
              <a:solidFill>
                <a:srgbClr val="EB7513"/>
              </a:solidFill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4318600" y="4010596"/>
            <a:ext cx="1235100" cy="207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manage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show and add and edit attr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of itself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6199200" y="4010596"/>
            <a:ext cx="1235100" cy="207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users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show user of the org and edit user attr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9812475" y="4010596"/>
            <a:ext cx="1235100" cy="207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AFAF"/>
                </a:solidFill>
              </a:rPr>
              <a:t>users</a:t>
            </a:r>
            <a:endParaRPr sz="1800">
              <a:solidFill>
                <a:srgbClr val="76AFA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AFA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6AFAF"/>
                </a:solidFill>
              </a:rPr>
              <a:t>show all users and edit each user’s attr and info</a:t>
            </a:r>
            <a:endParaRPr>
              <a:solidFill>
                <a:srgbClr val="76AFAF"/>
              </a:solidFill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7927400" y="4010596"/>
            <a:ext cx="1235100" cy="207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AFAF"/>
                </a:solidFill>
              </a:rPr>
              <a:t>orgs</a:t>
            </a:r>
            <a:endParaRPr sz="1800">
              <a:solidFill>
                <a:srgbClr val="76AFA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AFA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6AFAF"/>
                </a:solidFill>
              </a:rPr>
              <a:t>show all orgs and edit each org’s attr and info</a:t>
            </a:r>
            <a:endParaRPr sz="1800">
              <a:solidFill>
                <a:srgbClr val="76AFAF"/>
              </a:solidFill>
            </a:endParaRPr>
          </a:p>
        </p:txBody>
      </p:sp>
      <p:cxnSp>
        <p:nvCxnSpPr>
          <p:cNvPr id="328" name="Google Shape;328;p34"/>
          <p:cNvCxnSpPr>
            <a:stCxn id="320" idx="3"/>
            <a:endCxn id="325" idx="1"/>
          </p:cNvCxnSpPr>
          <p:nvPr/>
        </p:nvCxnSpPr>
        <p:spPr>
          <a:xfrm>
            <a:off x="2166150" y="5048296"/>
            <a:ext cx="4197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9" name="Google Shape;329;p34"/>
          <p:cNvCxnSpPr>
            <a:stCxn id="324" idx="3"/>
            <a:endCxn id="326" idx="1"/>
          </p:cNvCxnSpPr>
          <p:nvPr/>
        </p:nvCxnSpPr>
        <p:spPr>
          <a:xfrm>
            <a:off x="5553700" y="5048296"/>
            <a:ext cx="645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0" name="Google Shape;330;p34"/>
          <p:cNvCxnSpPr>
            <a:stCxn id="322" idx="3"/>
            <a:endCxn id="327" idx="1"/>
          </p:cNvCxnSpPr>
          <p:nvPr/>
        </p:nvCxnSpPr>
        <p:spPr>
          <a:xfrm>
            <a:off x="9162500" y="5048296"/>
            <a:ext cx="6501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/>
        </p:nvSpPr>
        <p:spPr>
          <a:xfrm>
            <a:off x="2974110" y="2780145"/>
            <a:ext cx="6502400" cy="183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ANY QUESTIONS?</a:t>
            </a:r>
            <a:endParaRPr b="1" sz="36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953200" y="0"/>
            <a:ext cx="75837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MVC flow - login</a:t>
            </a:r>
            <a:endParaRPr sz="2400"/>
          </a:p>
        </p:txBody>
      </p:sp>
      <p:sp>
        <p:nvSpPr>
          <p:cNvPr id="148" name="Google Shape;148;p15"/>
          <p:cNvSpPr/>
          <p:nvPr/>
        </p:nvSpPr>
        <p:spPr>
          <a:xfrm>
            <a:off x="4618425" y="1718663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View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html/css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618425" y="3859550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Controller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javascript</a:t>
            </a:r>
            <a:endParaRPr sz="2400">
              <a:solidFill>
                <a:srgbClr val="7F7F7F"/>
              </a:solidFill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8882100" y="3859550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model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php</a:t>
            </a:r>
            <a:endParaRPr>
              <a:solidFill>
                <a:srgbClr val="7F7F7F"/>
              </a:solidFill>
            </a:endParaRPr>
          </a:p>
        </p:txBody>
      </p:sp>
      <p:cxnSp>
        <p:nvCxnSpPr>
          <p:cNvPr id="151" name="Google Shape;151;p15"/>
          <p:cNvCxnSpPr>
            <a:stCxn id="148" idx="2"/>
            <a:endCxn id="149" idx="0"/>
          </p:cNvCxnSpPr>
          <p:nvPr/>
        </p:nvCxnSpPr>
        <p:spPr>
          <a:xfrm>
            <a:off x="5610225" y="2758763"/>
            <a:ext cx="0" cy="11007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5694900" y="2858925"/>
            <a:ext cx="4354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5.update view to after login page 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5"/>
          <p:cNvCxnSpPr>
            <a:stCxn id="149" idx="1"/>
            <a:endCxn id="154" idx="3"/>
          </p:cNvCxnSpPr>
          <p:nvPr/>
        </p:nvCxnSpPr>
        <p:spPr>
          <a:xfrm rot="10800000">
            <a:off x="2943225" y="4379600"/>
            <a:ext cx="16752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5" name="Google Shape;155;p15"/>
          <p:cNvSpPr txBox="1"/>
          <p:nvPr/>
        </p:nvSpPr>
        <p:spPr>
          <a:xfrm>
            <a:off x="2943325" y="4651900"/>
            <a:ext cx="2266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1.press login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botton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5"/>
          <p:cNvCxnSpPr/>
          <p:nvPr/>
        </p:nvCxnSpPr>
        <p:spPr>
          <a:xfrm rot="10800000">
            <a:off x="6574725" y="3923600"/>
            <a:ext cx="21591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" name="Google Shape;157;p15"/>
          <p:cNvSpPr txBox="1"/>
          <p:nvPr/>
        </p:nvSpPr>
        <p:spPr>
          <a:xfrm rot="1243">
            <a:off x="6500800" y="3367925"/>
            <a:ext cx="2488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2.login request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959725" y="3859538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User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158" name="Google Shape;158;p15"/>
          <p:cNvCxnSpPr>
            <a:stCxn id="148" idx="1"/>
            <a:endCxn id="154" idx="3"/>
          </p:cNvCxnSpPr>
          <p:nvPr/>
        </p:nvCxnSpPr>
        <p:spPr>
          <a:xfrm flipH="1">
            <a:off x="2943225" y="2238713"/>
            <a:ext cx="1675200" cy="21408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 txBox="1"/>
          <p:nvPr/>
        </p:nvSpPr>
        <p:spPr>
          <a:xfrm>
            <a:off x="2147750" y="2523000"/>
            <a:ext cx="25719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6.display after login page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5"/>
          <p:cNvCxnSpPr/>
          <p:nvPr/>
        </p:nvCxnSpPr>
        <p:spPr>
          <a:xfrm>
            <a:off x="6629338" y="4464275"/>
            <a:ext cx="2234400" cy="231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" name="Google Shape;161;p15"/>
          <p:cNvSpPr txBox="1"/>
          <p:nvPr/>
        </p:nvSpPr>
        <p:spPr>
          <a:xfrm rot="-401">
            <a:off x="6540100" y="3859700"/>
            <a:ext cx="2571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pass/error msg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5"/>
          <p:cNvCxnSpPr/>
          <p:nvPr/>
        </p:nvCxnSpPr>
        <p:spPr>
          <a:xfrm rot="10800000">
            <a:off x="6539975" y="5071600"/>
            <a:ext cx="2348100" cy="84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3" name="Google Shape;163;p15"/>
          <p:cNvSpPr txBox="1"/>
          <p:nvPr/>
        </p:nvSpPr>
        <p:spPr>
          <a:xfrm rot="-414">
            <a:off x="6581800" y="4520776"/>
            <a:ext cx="2488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4.if pass get html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3953200" y="0"/>
            <a:ext cx="75837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Apply MVC Model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parallel development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231257" y="3195143"/>
            <a:ext cx="6193500" cy="1096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controller</a:t>
            </a:r>
            <a:endParaRPr sz="2400">
              <a:solidFill>
                <a:srgbClr val="7F7F7F"/>
              </a:solidFill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106375" y="1913575"/>
            <a:ext cx="4594200" cy="1096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view</a:t>
            </a:r>
            <a:endParaRPr sz="2400">
              <a:solidFill>
                <a:srgbClr val="7F7F7F"/>
              </a:solidFill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174104" y="4476711"/>
            <a:ext cx="7142100" cy="1096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modal</a:t>
            </a:r>
            <a:endParaRPr sz="24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953200" y="0"/>
            <a:ext cx="75837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Advantage of </a:t>
            </a:r>
            <a:r>
              <a:rPr lang="en-US"/>
              <a:t>MVC</a:t>
            </a:r>
            <a:endParaRPr sz="2400"/>
          </a:p>
        </p:txBody>
      </p:sp>
      <p:sp>
        <p:nvSpPr>
          <p:cNvPr id="179" name="Google Shape;179;p17"/>
          <p:cNvSpPr/>
          <p:nvPr/>
        </p:nvSpPr>
        <p:spPr>
          <a:xfrm>
            <a:off x="4618425" y="1718663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View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android app layout</a:t>
            </a:r>
            <a:endParaRPr>
              <a:solidFill>
                <a:srgbClr val="EB7513"/>
              </a:solidFill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618425" y="3859550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Controller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android app</a:t>
            </a:r>
            <a:endParaRPr>
              <a:solidFill>
                <a:srgbClr val="EB75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B7513"/>
                </a:solidFill>
              </a:rPr>
              <a:t>java code</a:t>
            </a:r>
            <a:endParaRPr sz="2400">
              <a:solidFill>
                <a:srgbClr val="EB7513"/>
              </a:solidFill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8882100" y="3859550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model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php</a:t>
            </a:r>
            <a:endParaRPr>
              <a:solidFill>
                <a:srgbClr val="7F7F7F"/>
              </a:solidFill>
            </a:endParaRPr>
          </a:p>
        </p:txBody>
      </p:sp>
      <p:cxnSp>
        <p:nvCxnSpPr>
          <p:cNvPr id="182" name="Google Shape;182;p17"/>
          <p:cNvCxnSpPr>
            <a:stCxn id="179" idx="2"/>
            <a:endCxn id="180" idx="0"/>
          </p:cNvCxnSpPr>
          <p:nvPr/>
        </p:nvCxnSpPr>
        <p:spPr>
          <a:xfrm>
            <a:off x="5610225" y="2758763"/>
            <a:ext cx="0" cy="11007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3" name="Google Shape;183;p17"/>
          <p:cNvSpPr txBox="1"/>
          <p:nvPr/>
        </p:nvSpPr>
        <p:spPr>
          <a:xfrm>
            <a:off x="5694900" y="2858925"/>
            <a:ext cx="4354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5.update view to after login page 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7"/>
          <p:cNvCxnSpPr>
            <a:stCxn id="180" idx="1"/>
            <a:endCxn id="185" idx="3"/>
          </p:cNvCxnSpPr>
          <p:nvPr/>
        </p:nvCxnSpPr>
        <p:spPr>
          <a:xfrm rot="10800000">
            <a:off x="2943225" y="4379600"/>
            <a:ext cx="16752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6" name="Google Shape;186;p17"/>
          <p:cNvSpPr txBox="1"/>
          <p:nvPr/>
        </p:nvSpPr>
        <p:spPr>
          <a:xfrm>
            <a:off x="2943325" y="4651900"/>
            <a:ext cx="22662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1.press login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botton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 rot="10800000">
            <a:off x="6574725" y="3923600"/>
            <a:ext cx="21591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8" name="Google Shape;188;p17"/>
          <p:cNvSpPr txBox="1"/>
          <p:nvPr/>
        </p:nvSpPr>
        <p:spPr>
          <a:xfrm rot="1243">
            <a:off x="6500800" y="3367925"/>
            <a:ext cx="2488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2.login request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959725" y="3859538"/>
            <a:ext cx="1983600" cy="104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</a:rPr>
              <a:t>User</a:t>
            </a:r>
            <a:endParaRPr sz="2400">
              <a:solidFill>
                <a:srgbClr val="7F7F7F"/>
              </a:solidFill>
            </a:endParaRPr>
          </a:p>
        </p:txBody>
      </p:sp>
      <p:cxnSp>
        <p:nvCxnSpPr>
          <p:cNvPr id="189" name="Google Shape;189;p17"/>
          <p:cNvCxnSpPr>
            <a:stCxn id="179" idx="1"/>
            <a:endCxn id="185" idx="3"/>
          </p:cNvCxnSpPr>
          <p:nvPr/>
        </p:nvCxnSpPr>
        <p:spPr>
          <a:xfrm flipH="1">
            <a:off x="2943225" y="2238713"/>
            <a:ext cx="1675200" cy="21408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7"/>
          <p:cNvSpPr txBox="1"/>
          <p:nvPr/>
        </p:nvSpPr>
        <p:spPr>
          <a:xfrm>
            <a:off x="2147750" y="2523000"/>
            <a:ext cx="25719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6.display after login page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7"/>
          <p:cNvCxnSpPr/>
          <p:nvPr/>
        </p:nvCxnSpPr>
        <p:spPr>
          <a:xfrm>
            <a:off x="6629338" y="4464275"/>
            <a:ext cx="2234400" cy="231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17"/>
          <p:cNvSpPr txBox="1"/>
          <p:nvPr/>
        </p:nvSpPr>
        <p:spPr>
          <a:xfrm rot="-401">
            <a:off x="6540100" y="3859700"/>
            <a:ext cx="2571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3.pass/error msg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7"/>
          <p:cNvCxnSpPr/>
          <p:nvPr/>
        </p:nvCxnSpPr>
        <p:spPr>
          <a:xfrm rot="10800000">
            <a:off x="6539975" y="5071600"/>
            <a:ext cx="2348100" cy="84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4" name="Google Shape;194;p17"/>
          <p:cNvSpPr txBox="1"/>
          <p:nvPr/>
        </p:nvSpPr>
        <p:spPr>
          <a:xfrm rot="-414">
            <a:off x="6581800" y="4520776"/>
            <a:ext cx="2488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4.if pass get html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840755" y="1370208"/>
            <a:ext cx="102717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•"/>
            </a:pPr>
            <a:r>
              <a:rPr lang="en-US" sz="3000">
                <a:solidFill>
                  <a:schemeClr val="accent2"/>
                </a:solidFill>
              </a:rPr>
              <a:t>user register</a:t>
            </a:r>
            <a:endParaRPr sz="3000">
              <a:solidFill>
                <a:schemeClr val="accent2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•"/>
            </a:pPr>
            <a:r>
              <a:rPr lang="en-US" sz="3000">
                <a:solidFill>
                  <a:schemeClr val="accent2"/>
                </a:solidFill>
              </a:rPr>
              <a:t>username / e-mail  input</a:t>
            </a:r>
            <a:endParaRPr sz="3000">
              <a:solidFill>
                <a:schemeClr val="accent2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•"/>
            </a:pPr>
            <a:r>
              <a:rPr lang="en-US" sz="3000">
                <a:solidFill>
                  <a:schemeClr val="accent2"/>
                </a:solidFill>
              </a:rPr>
              <a:t>send password to user email</a:t>
            </a:r>
            <a:endParaRPr sz="30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•"/>
            </a:pPr>
            <a:r>
              <a:rPr lang="en-US" sz="3000">
                <a:solidFill>
                  <a:schemeClr val="accent2"/>
                </a:solidFill>
              </a:rPr>
              <a:t>orgnization register</a:t>
            </a:r>
            <a:endParaRPr sz="3000">
              <a:solidFill>
                <a:schemeClr val="accent2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•"/>
            </a:pPr>
            <a:r>
              <a:rPr lang="en-US" sz="3000">
                <a:solidFill>
                  <a:schemeClr val="accent2"/>
                </a:solidFill>
              </a:rPr>
              <a:t>username/email/orgname/address input</a:t>
            </a:r>
            <a:endParaRPr sz="3000">
              <a:solidFill>
                <a:schemeClr val="accent2"/>
              </a:solidFill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•"/>
            </a:pPr>
            <a:r>
              <a:rPr lang="en-US" sz="3000">
                <a:solidFill>
                  <a:schemeClr val="accent2"/>
                </a:solidFill>
              </a:rPr>
              <a:t>send password to org email</a:t>
            </a:r>
            <a:endParaRPr sz="3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Register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Register</a:t>
            </a:r>
            <a:endParaRPr sz="2400"/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75" y="1240952"/>
            <a:ext cx="11887199" cy="540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Register</a:t>
            </a:r>
            <a:endParaRPr sz="2400"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00" y="1058325"/>
            <a:ext cx="9615726" cy="56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40755" y="1370208"/>
            <a:ext cx="102717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sz="3000">
                <a:solidFill>
                  <a:srgbClr val="7F7F7F"/>
                </a:solidFill>
              </a:rPr>
              <a:t>user login</a:t>
            </a:r>
            <a:endParaRPr sz="3000"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•"/>
            </a:pPr>
            <a:r>
              <a:rPr lang="en-US" sz="3000">
                <a:solidFill>
                  <a:schemeClr val="accent2"/>
                </a:solidFill>
              </a:rPr>
              <a:t>org login</a:t>
            </a:r>
            <a:endParaRPr sz="30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sz="3000">
                <a:solidFill>
                  <a:srgbClr val="7F7F7F"/>
                </a:solidFill>
              </a:rPr>
              <a:t>admin login</a:t>
            </a:r>
            <a:endParaRPr sz="30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>
            <p:ph type="title"/>
          </p:nvPr>
        </p:nvSpPr>
        <p:spPr>
          <a:xfrm>
            <a:off x="6096000" y="2"/>
            <a:ext cx="544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/>
              <a:t>Features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Microsoft YaHei"/>
              <a:buNone/>
            </a:pPr>
            <a:r>
              <a:rPr lang="en-US" sz="2400"/>
              <a:t>Login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ICC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