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01"/>
  </p:normalViewPr>
  <p:slideViewPr>
    <p:cSldViewPr snapToGrid="0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none" spc="13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7/4/23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24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2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6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2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7/4/23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5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7/4/23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37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7/4/23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5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7/4/23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9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7/4/23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1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7/4/23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7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all" spc="5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5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5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3600" b="1" kern="1200" spc="9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2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 spc="5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2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 spc="5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2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 spc="5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2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 spc="5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2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 spc="5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67026F-3612-9AEA-12F0-300DDEF3684D}"/>
              </a:ext>
            </a:extLst>
          </p:cNvPr>
          <p:cNvSpPr txBox="1"/>
          <p:nvPr/>
        </p:nvSpPr>
        <p:spPr>
          <a:xfrm>
            <a:off x="1761281" y="1863524"/>
            <a:ext cx="8669438" cy="2478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ore-KR" sz="3600" b="1" dirty="0"/>
              <a:t>Spring </a:t>
            </a:r>
            <a:r>
              <a:rPr kumimoji="1" lang="en-US" altLang="ko-Kore-KR" sz="3600" b="1" dirty="0" err="1"/>
              <a:t>Colud</a:t>
            </a:r>
            <a:r>
              <a:rPr kumimoji="1" lang="ko-Kore-KR" altLang="en-US" sz="3600" b="1" dirty="0"/>
              <a:t>로</a:t>
            </a:r>
            <a:r>
              <a:rPr kumimoji="1" lang="ko-KR" altLang="en-US" sz="3600" b="1" dirty="0"/>
              <a:t> </a:t>
            </a:r>
            <a:endParaRPr kumimoji="1" lang="en-US" altLang="ko-KR" sz="3600" b="1" dirty="0"/>
          </a:p>
          <a:p>
            <a:pPr algn="ctr">
              <a:lnSpc>
                <a:spcPct val="150000"/>
              </a:lnSpc>
            </a:pPr>
            <a:r>
              <a:rPr kumimoji="1" lang="ko-KR" altLang="en-US" sz="3600" b="1" dirty="0"/>
              <a:t>마이크로 서비스 애플리케이션 </a:t>
            </a:r>
            <a:endParaRPr kumimoji="1" lang="en-US" altLang="ko-KR" sz="3600" b="1" dirty="0"/>
          </a:p>
          <a:p>
            <a:pPr algn="ctr">
              <a:lnSpc>
                <a:spcPct val="150000"/>
              </a:lnSpc>
            </a:pPr>
            <a:r>
              <a:rPr kumimoji="1" lang="ko-KR" altLang="en-US" sz="3600" b="1" dirty="0"/>
              <a:t>구축하기</a:t>
            </a:r>
            <a:endParaRPr kumimoji="1" lang="ko-Kore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4891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67026F-3612-9AEA-12F0-300DDEF3684D}"/>
              </a:ext>
            </a:extLst>
          </p:cNvPr>
          <p:cNvSpPr txBox="1"/>
          <p:nvPr/>
        </p:nvSpPr>
        <p:spPr>
          <a:xfrm>
            <a:off x="279721" y="266218"/>
            <a:ext cx="3551499" cy="8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ore-KR" sz="3600" b="1" dirty="0"/>
              <a:t>Spring </a:t>
            </a:r>
            <a:r>
              <a:rPr kumimoji="1" lang="en-US" altLang="ko-Kore-KR" sz="3600" b="1" dirty="0" err="1"/>
              <a:t>Colud</a:t>
            </a:r>
            <a:r>
              <a:rPr kumimoji="1" lang="en-US" altLang="ko-KR" sz="3600" b="1" dirty="0"/>
              <a:t>?</a:t>
            </a:r>
            <a:endParaRPr kumimoji="1" lang="ko-Kore-KR" alt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0D15-63A6-FA47-3D8A-9F6DE00E04E5}"/>
              </a:ext>
            </a:extLst>
          </p:cNvPr>
          <p:cNvSpPr txBox="1"/>
          <p:nvPr/>
        </p:nvSpPr>
        <p:spPr>
          <a:xfrm>
            <a:off x="2777925" y="1543887"/>
            <a:ext cx="8877782" cy="116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rgbClr val="666666"/>
                </a:solidFill>
                <a:effectLst/>
                <a:latin typeface="Noto Sans KR"/>
              </a:rPr>
              <a:t>스프링 프레임워크 기반의 클라우드 네이티브 애플리케이션을 개발하기 위한 프로젝트입니다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Noto Sans KR"/>
              </a:rPr>
              <a:t>. </a:t>
            </a:r>
            <a:br>
              <a:rPr lang="ko-KR" altLang="en-US" sz="1600" dirty="0"/>
            </a:br>
            <a:r>
              <a:rPr lang="ko-KR" altLang="en-US" sz="1600" b="0" i="0" dirty="0">
                <a:solidFill>
                  <a:srgbClr val="666666"/>
                </a:solidFill>
                <a:effectLst/>
                <a:latin typeface="Noto Sans KR"/>
              </a:rPr>
              <a:t>스프링 클라우드는 분산 시스템에서 필요한 다양한 기능들을 </a:t>
            </a:r>
            <a:r>
              <a:rPr lang="ko-KR" altLang="en-US" sz="1600" b="0" i="0" dirty="0" err="1">
                <a:solidFill>
                  <a:srgbClr val="666666"/>
                </a:solidFill>
                <a:effectLst/>
                <a:latin typeface="Noto Sans KR"/>
              </a:rPr>
              <a:t>추상화하여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Noto Sans KR"/>
              </a:rPr>
              <a:t> 제공하고 있으며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Noto Sans KR"/>
              </a:rPr>
              <a:t>, </a:t>
            </a:r>
            <a:r>
              <a:rPr lang="ko-KR" altLang="en-US" sz="1600" b="0" i="0" dirty="0" err="1">
                <a:solidFill>
                  <a:srgbClr val="666666"/>
                </a:solidFill>
                <a:effectLst/>
                <a:latin typeface="Noto Sans KR"/>
              </a:rPr>
              <a:t>마이크로서비스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Noto Sans KR"/>
              </a:rPr>
              <a:t> 아키텍처를 구현할 때 유용하게 사용됩니다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  <a:endParaRPr kumimoji="1" lang="ko-Kore-KR" altLang="en-US" sz="16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DB720D-4DD2-7549-A01A-3590093E9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37" y="2360136"/>
            <a:ext cx="1619491" cy="106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221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67026F-3612-9AEA-12F0-300DDEF3684D}"/>
              </a:ext>
            </a:extLst>
          </p:cNvPr>
          <p:cNvSpPr txBox="1"/>
          <p:nvPr/>
        </p:nvSpPr>
        <p:spPr>
          <a:xfrm>
            <a:off x="0" y="-27136"/>
            <a:ext cx="5935884" cy="8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ore-KR" sz="3600" b="1" dirty="0"/>
              <a:t>Spring </a:t>
            </a:r>
            <a:r>
              <a:rPr kumimoji="1" lang="en-US" altLang="ko-Kore-KR" sz="3600" b="1" dirty="0" err="1"/>
              <a:t>Colud</a:t>
            </a:r>
            <a:r>
              <a:rPr kumimoji="1" lang="ko-KR" altLang="en-US" sz="3600" b="1" dirty="0"/>
              <a:t> </a:t>
            </a:r>
            <a:r>
              <a:rPr kumimoji="1" lang="en-US" altLang="ko-KR" sz="3600" b="1" dirty="0"/>
              <a:t>Netflix Eureka</a:t>
            </a:r>
            <a:endParaRPr kumimoji="1" lang="ko-Kore-KR" altLang="en-US" sz="3600" b="1" dirty="0"/>
          </a:p>
        </p:txBody>
      </p:sp>
      <p:pic>
        <p:nvPicPr>
          <p:cNvPr id="2050" name="Picture 2" descr="@spring-cloud">
            <a:extLst>
              <a:ext uri="{FF2B5EF4-FFF2-40B4-BE49-F238E27FC236}">
                <a16:creationId xmlns:a16="http://schemas.microsoft.com/office/drawing/2014/main" id="{89AE7ABF-D156-038B-BB7D-4E51E76F1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162" y="2153393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데스크탑">
            <a:extLst>
              <a:ext uri="{FF2B5EF4-FFF2-40B4-BE49-F238E27FC236}">
                <a16:creationId xmlns:a16="http://schemas.microsoft.com/office/drawing/2014/main" id="{4EC5FAEB-AA8A-3C85-F983-80E21686B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11" y="2831256"/>
            <a:ext cx="1184275" cy="118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정육면체 3">
            <a:extLst>
              <a:ext uri="{FF2B5EF4-FFF2-40B4-BE49-F238E27FC236}">
                <a16:creationId xmlns:a16="http://schemas.microsoft.com/office/drawing/2014/main" id="{1D4DC265-D1DD-CF31-762D-ACCE0B0C804E}"/>
              </a:ext>
            </a:extLst>
          </p:cNvPr>
          <p:cNvSpPr/>
          <p:nvPr/>
        </p:nvSpPr>
        <p:spPr>
          <a:xfrm>
            <a:off x="9856737" y="1329455"/>
            <a:ext cx="1779307" cy="983849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Service</a:t>
            </a:r>
          </a:p>
          <a:p>
            <a:pPr algn="ctr"/>
            <a:r>
              <a:rPr kumimoji="1" lang="en-US" altLang="ko-Kore-KR" dirty="0"/>
              <a:t>Instance A</a:t>
            </a:r>
            <a:endParaRPr kumimoji="1" lang="ko-Kore-KR" altLang="en-US" dirty="0"/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8DF952AF-29B6-804D-8E30-874BF0CE9435}"/>
              </a:ext>
            </a:extLst>
          </p:cNvPr>
          <p:cNvSpPr/>
          <p:nvPr/>
        </p:nvSpPr>
        <p:spPr>
          <a:xfrm>
            <a:off x="9856737" y="2788392"/>
            <a:ext cx="1779307" cy="983849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Service</a:t>
            </a:r>
          </a:p>
          <a:p>
            <a:pPr algn="ctr"/>
            <a:r>
              <a:rPr kumimoji="1" lang="en-US" altLang="ko-Kore-KR" dirty="0"/>
              <a:t>Instance B</a:t>
            </a:r>
            <a:endParaRPr kumimoji="1" lang="ko-Kore-KR" altLang="en-US" dirty="0"/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68DA8D18-2774-935C-77F4-047D5D41F1B1}"/>
              </a:ext>
            </a:extLst>
          </p:cNvPr>
          <p:cNvSpPr/>
          <p:nvPr/>
        </p:nvSpPr>
        <p:spPr>
          <a:xfrm>
            <a:off x="9856737" y="4101930"/>
            <a:ext cx="1779307" cy="983849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Service</a:t>
            </a:r>
          </a:p>
          <a:p>
            <a:pPr algn="ctr"/>
            <a:r>
              <a:rPr kumimoji="1" lang="en-US" altLang="ko-Kore-KR" dirty="0"/>
              <a:t>Instance C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DD1A19F-A924-5FAF-C9BF-FD906E2A1DAC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843280" y="1944361"/>
            <a:ext cx="2013457" cy="925618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3BAA6C-AD8B-96AF-0F4B-DE422C413BA1}"/>
              </a:ext>
            </a:extLst>
          </p:cNvPr>
          <p:cNvCxnSpPr>
            <a:cxnSpLocks/>
            <a:stCxn id="5" idx="2"/>
            <a:endCxn id="2050" idx="3"/>
          </p:cNvCxnSpPr>
          <p:nvPr/>
        </p:nvCxnSpPr>
        <p:spPr>
          <a:xfrm flipH="1">
            <a:off x="8052162" y="3403298"/>
            <a:ext cx="1804575" cy="20095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B20DC13-31B3-8C32-BADA-1D5E40662BE7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7982715" y="3956712"/>
            <a:ext cx="1874022" cy="760124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5CECE4C9-B756-0A66-3150-275BD8DBEF4C}"/>
              </a:ext>
            </a:extLst>
          </p:cNvPr>
          <p:cNvSpPr/>
          <p:nvPr/>
        </p:nvSpPr>
        <p:spPr>
          <a:xfrm>
            <a:off x="3005520" y="1747776"/>
            <a:ext cx="1203767" cy="33380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Load</a:t>
            </a:r>
          </a:p>
          <a:p>
            <a:pPr algn="ctr"/>
            <a:r>
              <a:rPr kumimoji="1" lang="en-US" altLang="ko-Kore-KR" dirty="0"/>
              <a:t>Balancer</a:t>
            </a:r>
            <a:endParaRPr kumimoji="1" lang="ko-Kore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14785B7-1B9B-9041-5452-5F1F76F13592}"/>
              </a:ext>
            </a:extLst>
          </p:cNvPr>
          <p:cNvCxnSpPr>
            <a:cxnSpLocks/>
            <a:stCxn id="2050" idx="1"/>
            <a:endCxn id="17" idx="3"/>
          </p:cNvCxnSpPr>
          <p:nvPr/>
        </p:nvCxnSpPr>
        <p:spPr>
          <a:xfrm flipH="1" flipV="1">
            <a:off x="4209287" y="3416778"/>
            <a:ext cx="1302875" cy="6615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06254E7-7FD9-B0F0-D13E-40B4890BE371}"/>
              </a:ext>
            </a:extLst>
          </p:cNvPr>
          <p:cNvCxnSpPr>
            <a:cxnSpLocks/>
            <a:stCxn id="17" idx="1"/>
            <a:endCxn id="2052" idx="3"/>
          </p:cNvCxnSpPr>
          <p:nvPr/>
        </p:nvCxnSpPr>
        <p:spPr>
          <a:xfrm flipH="1">
            <a:off x="1364586" y="3416778"/>
            <a:ext cx="1640934" cy="6616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2749F01-F3C0-7DA1-DCB0-5B8CA1AD53DB}"/>
              </a:ext>
            </a:extLst>
          </p:cNvPr>
          <p:cNvSpPr txBox="1"/>
          <p:nvPr/>
        </p:nvSpPr>
        <p:spPr>
          <a:xfrm>
            <a:off x="2071627" y="5348135"/>
            <a:ext cx="30715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/>
              <a:t>API Gateway</a:t>
            </a:r>
          </a:p>
          <a:p>
            <a:pPr algn="ctr"/>
            <a:r>
              <a:rPr kumimoji="1" lang="en-US" altLang="ko-Kore-KR" dirty="0"/>
              <a:t>(Spring Cloud Gateway)</a:t>
            </a:r>
            <a:endParaRPr kumimoji="1" lang="ko-Kore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32FAB9-5B62-09A7-9734-E11EFB93B6AF}"/>
              </a:ext>
            </a:extLst>
          </p:cNvPr>
          <p:cNvSpPr txBox="1"/>
          <p:nvPr/>
        </p:nvSpPr>
        <p:spPr>
          <a:xfrm>
            <a:off x="5850221" y="4409188"/>
            <a:ext cx="1985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/>
              <a:t>Service Discovery</a:t>
            </a:r>
          </a:p>
          <a:p>
            <a:pPr algn="ctr"/>
            <a:r>
              <a:rPr kumimoji="1" lang="en-US" altLang="ko-Kore-KR" dirty="0"/>
              <a:t>(Eureka)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6563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67026F-3612-9AEA-12F0-300DDEF3684D}"/>
              </a:ext>
            </a:extLst>
          </p:cNvPr>
          <p:cNvSpPr txBox="1"/>
          <p:nvPr/>
        </p:nvSpPr>
        <p:spPr>
          <a:xfrm>
            <a:off x="0" y="0"/>
            <a:ext cx="5935884" cy="8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3600" b="1" dirty="0"/>
              <a:t>API Gateway</a:t>
            </a:r>
            <a:endParaRPr kumimoji="1" lang="ko-Kore-KR" altLang="en-US" sz="3600" b="1" dirty="0"/>
          </a:p>
        </p:txBody>
      </p:sp>
      <p:pic>
        <p:nvPicPr>
          <p:cNvPr id="3074" name="Picture 2" descr="사용자 지정 서비스로 구현된 API 게이트웨이를 보여 주는 다이어그램입니다.">
            <a:extLst>
              <a:ext uri="{FF2B5EF4-FFF2-40B4-BE49-F238E27FC236}">
                <a16:creationId xmlns:a16="http://schemas.microsoft.com/office/drawing/2014/main" id="{9A252D64-6869-A617-B374-9E19D8B6BF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89"/>
          <a:stretch/>
        </p:blipFill>
        <p:spPr bwMode="auto">
          <a:xfrm>
            <a:off x="343745" y="1785937"/>
            <a:ext cx="664706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9BD771-DA32-420A-D826-16D3CE4E2924}"/>
              </a:ext>
            </a:extLst>
          </p:cNvPr>
          <p:cNvSpPr txBox="1"/>
          <p:nvPr/>
        </p:nvSpPr>
        <p:spPr>
          <a:xfrm>
            <a:off x="7676305" y="933924"/>
            <a:ext cx="4171950" cy="4990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b="1" dirty="0"/>
              <a:t>인증 및 권한 부여</a:t>
            </a:r>
            <a:endParaRPr kumimoji="1"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b="1" dirty="0"/>
              <a:t>서비스 검색 통합</a:t>
            </a:r>
            <a:r>
              <a:rPr kumimoji="1" lang="en-US" altLang="ko-KR" b="1" dirty="0"/>
              <a:t>(MSA)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b="1" dirty="0"/>
              <a:t>응답 </a:t>
            </a:r>
            <a:r>
              <a:rPr kumimoji="1" lang="ko-KR" altLang="en-US" b="1" dirty="0" err="1"/>
              <a:t>캐싱</a:t>
            </a:r>
            <a:endParaRPr kumimoji="1"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b="1" dirty="0"/>
              <a:t>정책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회로 차단기 및 </a:t>
            </a:r>
            <a:r>
              <a:rPr kumimoji="1" lang="en-US" altLang="ko-KR" b="1" dirty="0"/>
              <a:t>QoS</a:t>
            </a:r>
            <a:r>
              <a:rPr kumimoji="1" lang="ko-KR" altLang="en-US" b="1" dirty="0"/>
              <a:t>다시 시도</a:t>
            </a:r>
            <a:endParaRPr kumimoji="1"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b="1" dirty="0"/>
              <a:t>속도 제한</a:t>
            </a:r>
            <a:endParaRPr kumimoji="1"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b="1" dirty="0"/>
              <a:t>부하 분산</a:t>
            </a:r>
            <a:endParaRPr kumimoji="1"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b="1" dirty="0"/>
              <a:t>로깅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추적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상관 관계</a:t>
            </a:r>
            <a:endParaRPr kumimoji="1"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b="1" dirty="0"/>
              <a:t>헤더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쿼리 문자열 및 청구 변환</a:t>
            </a:r>
            <a:endParaRPr kumimoji="1"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ore-KR" b="1" dirty="0"/>
              <a:t>IP</a:t>
            </a:r>
            <a:r>
              <a:rPr kumimoji="1" lang="ko-KR" altLang="en-US" b="1" dirty="0"/>
              <a:t>허용 목록에 추가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93822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AD22CC-B096-732A-3113-E9AD9DA2B5F4}"/>
              </a:ext>
            </a:extLst>
          </p:cNvPr>
          <p:cNvSpPr txBox="1"/>
          <p:nvPr/>
        </p:nvSpPr>
        <p:spPr>
          <a:xfrm>
            <a:off x="0" y="0"/>
            <a:ext cx="5935884" cy="8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3600" b="1" dirty="0"/>
              <a:t>API Gateway</a:t>
            </a:r>
            <a:endParaRPr kumimoji="1" lang="ko-Kore-KR" altLang="en-US" sz="3600" b="1" dirty="0"/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84D50547-F4ED-A199-45A3-1ABBEF404059}"/>
              </a:ext>
            </a:extLst>
          </p:cNvPr>
          <p:cNvSpPr/>
          <p:nvPr/>
        </p:nvSpPr>
        <p:spPr>
          <a:xfrm>
            <a:off x="9912155" y="968866"/>
            <a:ext cx="1779307" cy="983849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Service</a:t>
            </a:r>
          </a:p>
          <a:p>
            <a:pPr algn="ctr"/>
            <a:r>
              <a:rPr kumimoji="1" lang="en-US" altLang="ko-Kore-KR" dirty="0"/>
              <a:t>Instance A</a:t>
            </a:r>
            <a:endParaRPr kumimoji="1" lang="ko-Kore-KR" altLang="en-US" dirty="0"/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7377D486-1AD1-B22C-A9FA-292AA5D32AEE}"/>
              </a:ext>
            </a:extLst>
          </p:cNvPr>
          <p:cNvSpPr/>
          <p:nvPr/>
        </p:nvSpPr>
        <p:spPr>
          <a:xfrm>
            <a:off x="9912155" y="2247688"/>
            <a:ext cx="1779307" cy="983849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Service</a:t>
            </a:r>
          </a:p>
          <a:p>
            <a:pPr algn="ctr"/>
            <a:r>
              <a:rPr kumimoji="1" lang="en-US" altLang="ko-Kore-KR" dirty="0"/>
              <a:t>Instance B</a:t>
            </a:r>
            <a:endParaRPr kumimoji="1" lang="ko-Kore-KR" altLang="en-US" dirty="0"/>
          </a:p>
        </p:txBody>
      </p:sp>
      <p:sp>
        <p:nvSpPr>
          <p:cNvPr id="8" name="정육면체 7">
            <a:extLst>
              <a:ext uri="{FF2B5EF4-FFF2-40B4-BE49-F238E27FC236}">
                <a16:creationId xmlns:a16="http://schemas.microsoft.com/office/drawing/2014/main" id="{C4595017-2BE4-6CCA-30D5-0E89549AD2F0}"/>
              </a:ext>
            </a:extLst>
          </p:cNvPr>
          <p:cNvSpPr/>
          <p:nvPr/>
        </p:nvSpPr>
        <p:spPr>
          <a:xfrm>
            <a:off x="9912155" y="3519661"/>
            <a:ext cx="1779307" cy="983849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Service</a:t>
            </a:r>
          </a:p>
          <a:p>
            <a:pPr algn="ctr"/>
            <a:r>
              <a:rPr kumimoji="1" lang="en-US" altLang="ko-Kore-KR" dirty="0"/>
              <a:t>Instance C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BDBBE83-A753-5D75-0873-47B6EE891EB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8627989" y="1583772"/>
            <a:ext cx="1284166" cy="739034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0341AF9-B817-872C-5F40-EAE8EF5EFB78}"/>
              </a:ext>
            </a:extLst>
          </p:cNvPr>
          <p:cNvCxnSpPr>
            <a:cxnSpLocks/>
            <a:stCxn id="7" idx="2"/>
            <a:endCxn id="12" idx="3"/>
          </p:cNvCxnSpPr>
          <p:nvPr/>
        </p:nvCxnSpPr>
        <p:spPr>
          <a:xfrm flipH="1">
            <a:off x="8660709" y="2862594"/>
            <a:ext cx="1251446" cy="298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16846EC-8894-F16D-BD27-E5284981D6D4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8595268" y="3429264"/>
            <a:ext cx="1316887" cy="705303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1DA928E9-2A98-F852-A189-5B3C957C502C}"/>
              </a:ext>
            </a:extLst>
          </p:cNvPr>
          <p:cNvSpPr/>
          <p:nvPr/>
        </p:nvSpPr>
        <p:spPr>
          <a:xfrm>
            <a:off x="7090284" y="2206123"/>
            <a:ext cx="1570425" cy="13135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17" name="Picture 4" descr="데스크탑">
            <a:extLst>
              <a:ext uri="{FF2B5EF4-FFF2-40B4-BE49-F238E27FC236}">
                <a16:creationId xmlns:a16="http://schemas.microsoft.com/office/drawing/2014/main" id="{BCEA687D-7079-B576-6FF3-306B1F030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557" y="2266111"/>
            <a:ext cx="1184275" cy="118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Api Gateway: Criando um Proxy com Netflix Zuul">
            <a:extLst>
              <a:ext uri="{FF2B5EF4-FFF2-40B4-BE49-F238E27FC236}">
                <a16:creationId xmlns:a16="http://schemas.microsoft.com/office/drawing/2014/main" id="{FB1C4CA9-0DB3-CCC4-DBFC-F4EF8621A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725" y="2504010"/>
            <a:ext cx="1439543" cy="83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06CD02CE-DDE9-862C-7BBD-59E8FED51AB5}"/>
              </a:ext>
            </a:extLst>
          </p:cNvPr>
          <p:cNvSpPr/>
          <p:nvPr/>
        </p:nvSpPr>
        <p:spPr>
          <a:xfrm>
            <a:off x="3864111" y="2266112"/>
            <a:ext cx="1285604" cy="712238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Client</a:t>
            </a:r>
          </a:p>
          <a:p>
            <a:pPr algn="ctr"/>
            <a:r>
              <a:rPr kumimoji="1" lang="en-US" altLang="ko-Kore-KR" b="1" dirty="0">
                <a:solidFill>
                  <a:srgbClr val="FF0000"/>
                </a:solidFill>
              </a:rPr>
              <a:t>(Ribbon)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740E7A1-8808-D57B-C119-38A3AC5D30F1}"/>
              </a:ext>
            </a:extLst>
          </p:cNvPr>
          <p:cNvCxnSpPr>
            <a:cxnSpLocks/>
            <a:stCxn id="12" idx="1"/>
            <a:endCxn id="17" idx="3"/>
          </p:cNvCxnSpPr>
          <p:nvPr/>
        </p:nvCxnSpPr>
        <p:spPr>
          <a:xfrm flipH="1" flipV="1">
            <a:off x="6299832" y="2858249"/>
            <a:ext cx="790452" cy="4643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정육면체 25">
            <a:extLst>
              <a:ext uri="{FF2B5EF4-FFF2-40B4-BE49-F238E27FC236}">
                <a16:creationId xmlns:a16="http://schemas.microsoft.com/office/drawing/2014/main" id="{36281814-6EFF-FE4C-36BE-11AF17A68C84}"/>
              </a:ext>
            </a:extLst>
          </p:cNvPr>
          <p:cNvSpPr/>
          <p:nvPr/>
        </p:nvSpPr>
        <p:spPr>
          <a:xfrm>
            <a:off x="644638" y="968866"/>
            <a:ext cx="1779307" cy="983849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Service</a:t>
            </a:r>
          </a:p>
          <a:p>
            <a:pPr algn="ctr"/>
            <a:r>
              <a:rPr kumimoji="1" lang="en-US" altLang="ko-Kore-KR" dirty="0"/>
              <a:t>Instance A</a:t>
            </a:r>
            <a:endParaRPr kumimoji="1" lang="ko-Kore-KR" altLang="en-US" dirty="0"/>
          </a:p>
        </p:txBody>
      </p:sp>
      <p:sp>
        <p:nvSpPr>
          <p:cNvPr id="27" name="정육면체 26">
            <a:extLst>
              <a:ext uri="{FF2B5EF4-FFF2-40B4-BE49-F238E27FC236}">
                <a16:creationId xmlns:a16="http://schemas.microsoft.com/office/drawing/2014/main" id="{5F38BCB1-878E-7701-BCCD-D04496FCDBA8}"/>
              </a:ext>
            </a:extLst>
          </p:cNvPr>
          <p:cNvSpPr/>
          <p:nvPr/>
        </p:nvSpPr>
        <p:spPr>
          <a:xfrm>
            <a:off x="644638" y="2247688"/>
            <a:ext cx="1779307" cy="983849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Service</a:t>
            </a:r>
          </a:p>
          <a:p>
            <a:pPr algn="ctr"/>
            <a:r>
              <a:rPr kumimoji="1" lang="en-US" altLang="ko-Kore-KR" dirty="0"/>
              <a:t>Instance B</a:t>
            </a:r>
            <a:endParaRPr kumimoji="1" lang="ko-Kore-KR" altLang="en-US" dirty="0"/>
          </a:p>
        </p:txBody>
      </p:sp>
      <p:sp>
        <p:nvSpPr>
          <p:cNvPr id="28" name="정육면체 27">
            <a:extLst>
              <a:ext uri="{FF2B5EF4-FFF2-40B4-BE49-F238E27FC236}">
                <a16:creationId xmlns:a16="http://schemas.microsoft.com/office/drawing/2014/main" id="{408D5F87-1378-A25E-42F4-681C8BC69B62}"/>
              </a:ext>
            </a:extLst>
          </p:cNvPr>
          <p:cNvSpPr/>
          <p:nvPr/>
        </p:nvSpPr>
        <p:spPr>
          <a:xfrm>
            <a:off x="644638" y="3519661"/>
            <a:ext cx="1779307" cy="983849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Service</a:t>
            </a:r>
          </a:p>
          <a:p>
            <a:pPr algn="ctr"/>
            <a:r>
              <a:rPr kumimoji="1" lang="en-US" altLang="ko-Kore-KR" dirty="0"/>
              <a:t>Instance C</a:t>
            </a:r>
            <a:endParaRPr kumimoji="1" lang="ko-Kore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7301F2A-7CA3-929A-1754-DCEB7082666F}"/>
              </a:ext>
            </a:extLst>
          </p:cNvPr>
          <p:cNvCxnSpPr>
            <a:cxnSpLocks/>
            <a:endCxn id="26" idx="5"/>
          </p:cNvCxnSpPr>
          <p:nvPr/>
        </p:nvCxnSpPr>
        <p:spPr>
          <a:xfrm flipH="1" flipV="1">
            <a:off x="2423945" y="1337809"/>
            <a:ext cx="1440166" cy="1042765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18B45C1-D17B-3936-B25B-A4938040101C}"/>
              </a:ext>
            </a:extLst>
          </p:cNvPr>
          <p:cNvCxnSpPr>
            <a:cxnSpLocks/>
            <a:stCxn id="19" idx="1"/>
            <a:endCxn id="27" idx="5"/>
          </p:cNvCxnSpPr>
          <p:nvPr/>
        </p:nvCxnSpPr>
        <p:spPr>
          <a:xfrm flipH="1" flipV="1">
            <a:off x="2423945" y="2616631"/>
            <a:ext cx="1440166" cy="560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7358A06-B445-9564-3CCF-AFFA467B416C}"/>
              </a:ext>
            </a:extLst>
          </p:cNvPr>
          <p:cNvCxnSpPr>
            <a:cxnSpLocks/>
            <a:endCxn id="28" idx="5"/>
          </p:cNvCxnSpPr>
          <p:nvPr/>
        </p:nvCxnSpPr>
        <p:spPr>
          <a:xfrm flipH="1">
            <a:off x="2423945" y="2852610"/>
            <a:ext cx="1500103" cy="1035994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AE7D062-4436-7753-1D12-C9108B63C6FA}"/>
              </a:ext>
            </a:extLst>
          </p:cNvPr>
          <p:cNvSpPr txBox="1"/>
          <p:nvPr/>
        </p:nvSpPr>
        <p:spPr>
          <a:xfrm>
            <a:off x="644638" y="4871930"/>
            <a:ext cx="1104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Netflix Ribbon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Client-side Load Balancer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서비스 이름으로 호출 </a:t>
            </a:r>
            <a:r>
              <a:rPr kumimoji="1" lang="en-US" altLang="ko-KR" dirty="0"/>
              <a:t>/ </a:t>
            </a:r>
            <a:r>
              <a:rPr kumimoji="1" lang="ko-KR" altLang="en-US" dirty="0"/>
              <a:t>비동기화 호환이 잘 되지 않음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Netflix </a:t>
            </a:r>
            <a:r>
              <a:rPr kumimoji="1" lang="en-US" altLang="ko-Kore-KR" dirty="0" err="1"/>
              <a:t>Zuul</a:t>
            </a:r>
            <a:endParaRPr kumimoji="1" lang="en-US" altLang="ko-Kore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Routing / </a:t>
            </a:r>
            <a:r>
              <a:rPr kumimoji="1" lang="en-US" altLang="ko-Kore-KR" dirty="0" err="1"/>
              <a:t>api</a:t>
            </a:r>
            <a:r>
              <a:rPr kumimoji="1" lang="en-US" altLang="ko-Kore-KR" dirty="0"/>
              <a:t> gateway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역활을</a:t>
            </a:r>
            <a:r>
              <a:rPr kumimoji="1" lang="ko-KR" altLang="en-US" dirty="0"/>
              <a:t> 수행</a:t>
            </a: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Ribbon</a:t>
            </a:r>
            <a:r>
              <a:rPr kumimoji="1" lang="ko-KR" altLang="en-US" dirty="0"/>
              <a:t>과 </a:t>
            </a:r>
            <a:r>
              <a:rPr kumimoji="1" lang="en-US" altLang="ko-KR" dirty="0" err="1"/>
              <a:t>Zuul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Spring Boot 2.4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Maintenance</a:t>
            </a:r>
            <a:r>
              <a:rPr kumimoji="1" lang="ko-KR" altLang="en-US" dirty="0"/>
              <a:t>상태로 더 이상 사용하지 않음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dirty="0"/>
              <a:t>현재</a:t>
            </a:r>
            <a:r>
              <a:rPr kumimoji="1" lang="ko-KR" altLang="en-US" dirty="0"/>
              <a:t> </a:t>
            </a:r>
            <a:r>
              <a:rPr kumimoji="1" lang="en-US" altLang="ko-KR" dirty="0"/>
              <a:t>Spring Cloud </a:t>
            </a:r>
            <a:r>
              <a:rPr kumimoji="1" lang="en-US" altLang="ko-KR" dirty="0" err="1"/>
              <a:t>Loadbalancer</a:t>
            </a:r>
            <a:r>
              <a:rPr kumimoji="1" lang="en-US" altLang="ko-KR" dirty="0"/>
              <a:t> / Spring Cloud Gateway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대체 사용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2172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AD22CC-B096-732A-3113-E9AD9DA2B5F4}"/>
              </a:ext>
            </a:extLst>
          </p:cNvPr>
          <p:cNvSpPr txBox="1"/>
          <p:nvPr/>
        </p:nvSpPr>
        <p:spPr>
          <a:xfrm>
            <a:off x="0" y="0"/>
            <a:ext cx="5935884" cy="8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3600" b="1" dirty="0"/>
              <a:t>Spring Cloud Gateway</a:t>
            </a:r>
            <a:endParaRPr kumimoji="1" lang="ko-Kore-KR" altLang="en-US" sz="3600" b="1" dirty="0"/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84D50547-F4ED-A199-45A3-1ABBEF404059}"/>
              </a:ext>
            </a:extLst>
          </p:cNvPr>
          <p:cNvSpPr/>
          <p:nvPr/>
        </p:nvSpPr>
        <p:spPr>
          <a:xfrm>
            <a:off x="8740557" y="816249"/>
            <a:ext cx="1779307" cy="983849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Service</a:t>
            </a:r>
          </a:p>
          <a:p>
            <a:pPr algn="ctr"/>
            <a:r>
              <a:rPr kumimoji="1" lang="en-US" altLang="ko-Kore-KR" dirty="0"/>
              <a:t>Instance A</a:t>
            </a:r>
            <a:endParaRPr kumimoji="1" lang="ko-Kore-KR" altLang="en-US" dirty="0"/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7377D486-1AD1-B22C-A9FA-292AA5D32AEE}"/>
              </a:ext>
            </a:extLst>
          </p:cNvPr>
          <p:cNvSpPr/>
          <p:nvPr/>
        </p:nvSpPr>
        <p:spPr>
          <a:xfrm>
            <a:off x="8740557" y="2095071"/>
            <a:ext cx="1779307" cy="983849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Service</a:t>
            </a:r>
          </a:p>
          <a:p>
            <a:pPr algn="ctr"/>
            <a:r>
              <a:rPr kumimoji="1" lang="en-US" altLang="ko-Kore-KR" dirty="0"/>
              <a:t>Instance B</a:t>
            </a:r>
            <a:endParaRPr kumimoji="1" lang="ko-Kore-KR" altLang="en-US" dirty="0"/>
          </a:p>
        </p:txBody>
      </p:sp>
      <p:sp>
        <p:nvSpPr>
          <p:cNvPr id="8" name="정육면체 7">
            <a:extLst>
              <a:ext uri="{FF2B5EF4-FFF2-40B4-BE49-F238E27FC236}">
                <a16:creationId xmlns:a16="http://schemas.microsoft.com/office/drawing/2014/main" id="{C4595017-2BE4-6CCA-30D5-0E89549AD2F0}"/>
              </a:ext>
            </a:extLst>
          </p:cNvPr>
          <p:cNvSpPr/>
          <p:nvPr/>
        </p:nvSpPr>
        <p:spPr>
          <a:xfrm>
            <a:off x="8740557" y="3367044"/>
            <a:ext cx="1779307" cy="983849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Service</a:t>
            </a:r>
          </a:p>
          <a:p>
            <a:pPr algn="ctr"/>
            <a:r>
              <a:rPr kumimoji="1" lang="en-US" altLang="ko-Kore-KR" dirty="0"/>
              <a:t>Instance C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BDBBE83-A753-5D75-0873-47B6EE891EB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675887" y="1431155"/>
            <a:ext cx="2064670" cy="657067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0341AF9-B817-872C-5F40-EAE8EF5EFB78}"/>
              </a:ext>
            </a:extLst>
          </p:cNvPr>
          <p:cNvCxnSpPr>
            <a:cxnSpLocks/>
            <a:stCxn id="7" idx="2"/>
            <a:endCxn id="12" idx="3"/>
          </p:cNvCxnSpPr>
          <p:nvPr/>
        </p:nvCxnSpPr>
        <p:spPr>
          <a:xfrm flipH="1" flipV="1">
            <a:off x="6786827" y="2697758"/>
            <a:ext cx="1953730" cy="12219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16846EC-8894-F16D-BD27-E5284981D6D4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675887" y="3302114"/>
            <a:ext cx="2064670" cy="679836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1DA928E9-2A98-F852-A189-5B3C957C502C}"/>
              </a:ext>
            </a:extLst>
          </p:cNvPr>
          <p:cNvSpPr/>
          <p:nvPr/>
        </p:nvSpPr>
        <p:spPr>
          <a:xfrm>
            <a:off x="5216402" y="2040989"/>
            <a:ext cx="1570425" cy="13135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17" name="Picture 4" descr="데스크탑">
            <a:extLst>
              <a:ext uri="{FF2B5EF4-FFF2-40B4-BE49-F238E27FC236}">
                <a16:creationId xmlns:a16="http://schemas.microsoft.com/office/drawing/2014/main" id="{BCEA687D-7079-B576-6FF3-306B1F030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570" y="2117839"/>
            <a:ext cx="1184275" cy="118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740E7A1-8808-D57B-C119-38A3AC5D30F1}"/>
              </a:ext>
            </a:extLst>
          </p:cNvPr>
          <p:cNvCxnSpPr>
            <a:cxnSpLocks/>
            <a:stCxn id="12" idx="1"/>
            <a:endCxn id="17" idx="3"/>
          </p:cNvCxnSpPr>
          <p:nvPr/>
        </p:nvCxnSpPr>
        <p:spPr>
          <a:xfrm flipH="1">
            <a:off x="3737845" y="2697758"/>
            <a:ext cx="1478557" cy="12219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AE7D062-4436-7753-1D12-C9108B63C6FA}"/>
              </a:ext>
            </a:extLst>
          </p:cNvPr>
          <p:cNvSpPr txBox="1"/>
          <p:nvPr/>
        </p:nvSpPr>
        <p:spPr>
          <a:xfrm>
            <a:off x="644638" y="4871930"/>
            <a:ext cx="1104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Spring Cloud Gateway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Spring Cloud Gateway(SCG)</a:t>
            </a:r>
            <a:r>
              <a:rPr kumimoji="1" lang="ko-KR" altLang="en-US" dirty="0"/>
              <a:t>란 </a:t>
            </a:r>
            <a:r>
              <a:rPr kumimoji="1" lang="en-US" altLang="ko-Kore-KR" dirty="0"/>
              <a:t>MSA </a:t>
            </a:r>
            <a:r>
              <a:rPr kumimoji="1" lang="ko-KR" altLang="en-US" dirty="0"/>
              <a:t>환경에서 사용하는 </a:t>
            </a:r>
            <a:r>
              <a:rPr kumimoji="1" lang="en-US" altLang="ko-Kore-KR" dirty="0"/>
              <a:t>API Gateway</a:t>
            </a:r>
            <a:r>
              <a:rPr kumimoji="1" lang="ko-KR" altLang="en-US" dirty="0"/>
              <a:t>중 하나로 </a:t>
            </a:r>
            <a:r>
              <a:rPr kumimoji="1" lang="en-US" altLang="ko-Kore-KR" dirty="0"/>
              <a:t>Spring5, Spring Boot2, Project Reactor</a:t>
            </a:r>
            <a:r>
              <a:rPr kumimoji="1" lang="ko-KR" altLang="en-US" dirty="0"/>
              <a:t>로 구축된</a:t>
            </a:r>
            <a:r>
              <a:rPr kumimoji="1" lang="en-US" altLang="ko-Kore-KR" dirty="0"/>
              <a:t>Spring </a:t>
            </a:r>
            <a:r>
              <a:rPr kumimoji="1" lang="ko-KR" altLang="en-US" dirty="0"/>
              <a:t>환경의 </a:t>
            </a:r>
            <a:r>
              <a:rPr kumimoji="1" lang="en-US" altLang="ko-Kore-KR" dirty="0"/>
              <a:t>API Gateway</a:t>
            </a:r>
            <a:r>
              <a:rPr kumimoji="1" lang="ko-KR" altLang="en-US" dirty="0"/>
              <a:t>다</a:t>
            </a:r>
            <a:r>
              <a:rPr kumimoji="1" lang="en-US" altLang="ko-KR" dirty="0"/>
              <a:t>. </a:t>
            </a:r>
            <a:r>
              <a:rPr kumimoji="1" lang="en-US" altLang="ko-Kore-KR" dirty="0"/>
              <a:t>Spring Cloud Gateway</a:t>
            </a:r>
            <a:r>
              <a:rPr kumimoji="1" lang="ko-KR" altLang="en-US" dirty="0"/>
              <a:t>는 </a:t>
            </a:r>
            <a:r>
              <a:rPr kumimoji="1" lang="en-US" altLang="ko-Kore-KR" dirty="0"/>
              <a:t>API </a:t>
            </a:r>
            <a:r>
              <a:rPr kumimoji="1" lang="ko-KR" altLang="en-US" dirty="0"/>
              <a:t>라우팅 및 보안</a:t>
            </a:r>
            <a:r>
              <a:rPr kumimoji="1" lang="en-US" altLang="ko-KR" dirty="0"/>
              <a:t>, </a:t>
            </a:r>
            <a:r>
              <a:rPr kumimoji="1" lang="ko-KR" altLang="en-US" dirty="0"/>
              <a:t>모니터링</a:t>
            </a:r>
            <a:r>
              <a:rPr kumimoji="1" lang="en-US" altLang="ko-KR" dirty="0"/>
              <a:t>/</a:t>
            </a:r>
            <a:r>
              <a:rPr kumimoji="1" lang="ko-KR" altLang="en-US" dirty="0" err="1"/>
              <a:t>메트릭</a:t>
            </a:r>
            <a:r>
              <a:rPr kumimoji="1" lang="ko-KR" altLang="en-US" dirty="0"/>
              <a:t> 등의 기능을 간단하고 효과적인 방법으로 제공한다</a:t>
            </a:r>
            <a:r>
              <a:rPr kumimoji="1" lang="en-US" altLang="ko-KR" dirty="0"/>
              <a:t>.</a:t>
            </a:r>
            <a:endParaRPr kumimoji="1" lang="en-US" altLang="ko-Kore-KR" dirty="0"/>
          </a:p>
        </p:txBody>
      </p:sp>
      <p:pic>
        <p:nvPicPr>
          <p:cNvPr id="2" name="Picture 2" descr="@spring-cloud">
            <a:extLst>
              <a:ext uri="{FF2B5EF4-FFF2-40B4-BE49-F238E27FC236}">
                <a16:creationId xmlns:a16="http://schemas.microsoft.com/office/drawing/2014/main" id="{6E1D12F3-CC8A-D33B-C76F-0395CD137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862" y="1957304"/>
            <a:ext cx="1359025" cy="135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4280EC-61DD-1AEE-438B-DA31771D08BB}"/>
              </a:ext>
            </a:extLst>
          </p:cNvPr>
          <p:cNvSpPr txBox="1"/>
          <p:nvPr/>
        </p:nvSpPr>
        <p:spPr>
          <a:xfrm>
            <a:off x="4766201" y="3474566"/>
            <a:ext cx="2460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/>
              <a:t>Spring Cloud Gateway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76769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AD22CC-B096-732A-3113-E9AD9DA2B5F4}"/>
              </a:ext>
            </a:extLst>
          </p:cNvPr>
          <p:cNvSpPr txBox="1"/>
          <p:nvPr/>
        </p:nvSpPr>
        <p:spPr>
          <a:xfrm>
            <a:off x="0" y="0"/>
            <a:ext cx="5935884" cy="8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3600" b="1" dirty="0"/>
              <a:t>Spring Cloud Gateway</a:t>
            </a:r>
            <a:endParaRPr kumimoji="1" lang="ko-Kore-KR" altLang="en-US" sz="3600" b="1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ABE2A88-FA12-495C-D7A6-67B61A52A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603252"/>
              </p:ext>
            </p:extLst>
          </p:nvPr>
        </p:nvGraphicFramePr>
        <p:xfrm>
          <a:off x="627577" y="1540268"/>
          <a:ext cx="10936845" cy="4960716"/>
        </p:xfrm>
        <a:graphic>
          <a:graphicData uri="http://schemas.openxmlformats.org/drawingml/2006/table">
            <a:tbl>
              <a:tblPr/>
              <a:tblGrid>
                <a:gridCol w="1479695">
                  <a:extLst>
                    <a:ext uri="{9D8B030D-6E8A-4147-A177-3AD203B41FA5}">
                      <a16:colId xmlns:a16="http://schemas.microsoft.com/office/drawing/2014/main" val="906938938"/>
                    </a:ext>
                  </a:extLst>
                </a:gridCol>
                <a:gridCol w="2567835">
                  <a:extLst>
                    <a:ext uri="{9D8B030D-6E8A-4147-A177-3AD203B41FA5}">
                      <a16:colId xmlns:a16="http://schemas.microsoft.com/office/drawing/2014/main" val="1493776755"/>
                    </a:ext>
                  </a:extLst>
                </a:gridCol>
                <a:gridCol w="3106455">
                  <a:extLst>
                    <a:ext uri="{9D8B030D-6E8A-4147-A177-3AD203B41FA5}">
                      <a16:colId xmlns:a16="http://schemas.microsoft.com/office/drawing/2014/main" val="2556905240"/>
                    </a:ext>
                  </a:extLst>
                </a:gridCol>
                <a:gridCol w="3782860">
                  <a:extLst>
                    <a:ext uri="{9D8B030D-6E8A-4147-A177-3AD203B41FA5}">
                      <a16:colId xmlns:a16="http://schemas.microsoft.com/office/drawing/2014/main" val="2030223767"/>
                    </a:ext>
                  </a:extLst>
                </a:gridCol>
              </a:tblGrid>
              <a:tr h="15605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solidFill>
                            <a:srgbClr val="FFFFFF"/>
                          </a:solidFill>
                          <a:effectLst/>
                        </a:rPr>
                        <a:t>구분</a:t>
                      </a:r>
                      <a:endParaRPr lang="en" sz="16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0138" marR="30138" marT="30138" marB="30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b="1" dirty="0">
                          <a:solidFill>
                            <a:srgbClr val="FFFFFF"/>
                          </a:solidFill>
                          <a:effectLst/>
                        </a:rPr>
                        <a:t>Kong</a:t>
                      </a:r>
                    </a:p>
                  </a:txBody>
                  <a:tcPr marL="30138" marR="30138" marT="30138" marB="30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b="1" dirty="0" err="1">
                          <a:solidFill>
                            <a:srgbClr val="FFFFFF"/>
                          </a:solidFill>
                          <a:effectLst/>
                        </a:rPr>
                        <a:t>Zuul</a:t>
                      </a:r>
                      <a:r>
                        <a:rPr lang="en" sz="1600" b="1" dirty="0">
                          <a:solidFill>
                            <a:srgbClr val="FFFFFF"/>
                          </a:solidFill>
                          <a:effectLst/>
                        </a:rPr>
                        <a:t> API Gateway</a:t>
                      </a:r>
                    </a:p>
                  </a:txBody>
                  <a:tcPr marL="30138" marR="30138" marT="30138" marB="30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b="1" dirty="0">
                          <a:solidFill>
                            <a:srgbClr val="FFFFFF"/>
                          </a:solidFill>
                          <a:effectLst/>
                        </a:rPr>
                        <a:t>Spring Cloud Gateway</a:t>
                      </a:r>
                    </a:p>
                  </a:txBody>
                  <a:tcPr marL="30138" marR="30138" marT="30138" marB="30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043527"/>
                  </a:ext>
                </a:extLst>
              </a:tr>
              <a:tr h="205730">
                <a:tc>
                  <a:txBody>
                    <a:bodyPr/>
                    <a:lstStyle/>
                    <a:p>
                      <a:r>
                        <a:rPr lang="en" sz="1400" dirty="0">
                          <a:effectLst/>
                        </a:rPr>
                        <a:t>Database </a:t>
                      </a:r>
                      <a:r>
                        <a:rPr lang="ko-KR" altLang="en-US" sz="1400" dirty="0">
                          <a:effectLst/>
                        </a:rPr>
                        <a:t>지원</a:t>
                      </a:r>
                    </a:p>
                  </a:txBody>
                  <a:tcPr marL="30138" marR="30138" marT="30138" marB="30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 dirty="0">
                          <a:effectLst/>
                        </a:rPr>
                        <a:t>Postgres, Cassandra</a:t>
                      </a:r>
                    </a:p>
                  </a:txBody>
                  <a:tcPr marL="30138" marR="30138" marT="30138" marB="30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400" dirty="0">
                          <a:effectLst/>
                        </a:rPr>
                        <a:t>MySQL, </a:t>
                      </a:r>
                      <a:r>
                        <a:rPr lang="en" sz="1400" dirty="0" err="1">
                          <a:effectLst/>
                        </a:rPr>
                        <a:t>Cassnadra</a:t>
                      </a:r>
                      <a:r>
                        <a:rPr lang="en" sz="1400" dirty="0">
                          <a:effectLst/>
                        </a:rPr>
                        <a:t>, Elastic Search</a:t>
                      </a:r>
                    </a:p>
                  </a:txBody>
                  <a:tcPr marL="30138" marR="30138" marT="30138" marB="30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</a:rPr>
                        <a:t>제약 없음</a:t>
                      </a:r>
                    </a:p>
                  </a:txBody>
                  <a:tcPr marL="30138" marR="30138" marT="30138" marB="30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278377"/>
                  </a:ext>
                </a:extLst>
              </a:tr>
              <a:tr h="140417"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구현기술</a:t>
                      </a:r>
                    </a:p>
                  </a:txBody>
                  <a:tcPr marL="30138" marR="30138" marT="30138" marB="30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>
                          <a:effectLst/>
                        </a:rPr>
                        <a:t>Nginx, Lua</a:t>
                      </a:r>
                    </a:p>
                  </a:txBody>
                  <a:tcPr marL="30138" marR="30138" marT="30138" marB="30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 dirty="0">
                          <a:effectLst/>
                        </a:rPr>
                        <a:t>Java</a:t>
                      </a:r>
                    </a:p>
                  </a:txBody>
                  <a:tcPr marL="30138" marR="30138" marT="30138" marB="30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 dirty="0">
                          <a:effectLst/>
                        </a:rPr>
                        <a:t>Java</a:t>
                      </a:r>
                    </a:p>
                  </a:txBody>
                  <a:tcPr marL="30138" marR="30138" marT="30138" marB="30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895143"/>
                  </a:ext>
                </a:extLst>
              </a:tr>
              <a:tr h="140417">
                <a:tc>
                  <a:txBody>
                    <a:bodyPr/>
                    <a:lstStyle/>
                    <a:p>
                      <a:r>
                        <a:rPr lang="en" sz="1400">
                          <a:effectLst/>
                        </a:rPr>
                        <a:t>Redhat7</a:t>
                      </a:r>
                    </a:p>
                  </a:txBody>
                  <a:tcPr marL="30138" marR="30138" marT="30138" marB="30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지원</a:t>
                      </a:r>
                    </a:p>
                  </a:txBody>
                  <a:tcPr marL="30138" marR="30138" marT="30138" marB="30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</a:rPr>
                        <a:t>지원</a:t>
                      </a:r>
                    </a:p>
                  </a:txBody>
                  <a:tcPr marL="30138" marR="30138" marT="30138" marB="30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</a:rPr>
                        <a:t>지원</a:t>
                      </a:r>
                    </a:p>
                  </a:txBody>
                  <a:tcPr marL="30138" marR="30138" marT="30138" marB="30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905374"/>
                  </a:ext>
                </a:extLst>
              </a:tr>
              <a:tr h="140417"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쿠버네티스</a:t>
                      </a:r>
                    </a:p>
                  </a:txBody>
                  <a:tcPr marL="30138" marR="30138" marT="30138" marB="30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활용 가능</a:t>
                      </a:r>
                    </a:p>
                  </a:txBody>
                  <a:tcPr marL="30138" marR="30138" marT="30138" marB="30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</a:rPr>
                        <a:t>활용 가능</a:t>
                      </a:r>
                    </a:p>
                  </a:txBody>
                  <a:tcPr marL="30138" marR="30138" marT="30138" marB="30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</a:rPr>
                        <a:t>활용 가능</a:t>
                      </a:r>
                    </a:p>
                  </a:txBody>
                  <a:tcPr marL="30138" marR="30138" marT="30138" marB="30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253002"/>
                  </a:ext>
                </a:extLst>
              </a:tr>
              <a:tr h="249904"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인증 및 보안</a:t>
                      </a:r>
                      <a:br>
                        <a:rPr lang="ko-KR" altLang="en-US" sz="1400">
                          <a:effectLst/>
                        </a:rPr>
                      </a:br>
                      <a:r>
                        <a:rPr lang="en-US" altLang="ko-KR" sz="1400">
                          <a:effectLst/>
                        </a:rPr>
                        <a:t>(</a:t>
                      </a:r>
                      <a:r>
                        <a:rPr lang="en" sz="1400">
                          <a:effectLst/>
                        </a:rPr>
                        <a:t>Oauth2.0, jwt) </a:t>
                      </a:r>
                    </a:p>
                  </a:txBody>
                  <a:tcPr marL="30138" marR="30138" marT="30138" marB="30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활용 가능</a:t>
                      </a:r>
                    </a:p>
                  </a:txBody>
                  <a:tcPr marL="30138" marR="30138" marT="30138" marB="30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활용 가능</a:t>
                      </a:r>
                    </a:p>
                  </a:txBody>
                  <a:tcPr marL="30138" marR="30138" marT="30138" marB="30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</a:rPr>
                        <a:t>활용 가능</a:t>
                      </a:r>
                    </a:p>
                  </a:txBody>
                  <a:tcPr marL="30138" marR="30138" marT="30138" marB="30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158579"/>
                  </a:ext>
                </a:extLst>
              </a:tr>
              <a:tr h="140417"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로드 밸런싱</a:t>
                      </a:r>
                    </a:p>
                  </a:txBody>
                  <a:tcPr marL="30138" marR="30138" marT="30138" marB="30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지원</a:t>
                      </a:r>
                    </a:p>
                  </a:txBody>
                  <a:tcPr marL="30138" marR="30138" marT="30138" marB="30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지원</a:t>
                      </a:r>
                    </a:p>
                  </a:txBody>
                  <a:tcPr marL="30138" marR="30138" marT="30138" marB="30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</a:rPr>
                        <a:t>지원</a:t>
                      </a:r>
                    </a:p>
                  </a:txBody>
                  <a:tcPr marL="30138" marR="30138" marT="30138" marB="30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119342"/>
                  </a:ext>
                </a:extLst>
              </a:tr>
              <a:tr h="140417"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모니터링 및 로깅</a:t>
                      </a:r>
                    </a:p>
                  </a:txBody>
                  <a:tcPr marL="30138" marR="30138" marT="30138" marB="30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지원</a:t>
                      </a:r>
                    </a:p>
                  </a:txBody>
                  <a:tcPr marL="30138" marR="30138" marT="30138" marB="30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지원</a:t>
                      </a:r>
                    </a:p>
                  </a:txBody>
                  <a:tcPr marL="30138" marR="30138" marT="30138" marB="30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</a:rPr>
                        <a:t>지원</a:t>
                      </a:r>
                    </a:p>
                  </a:txBody>
                  <a:tcPr marL="30138" marR="30138" marT="30138" marB="30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087606"/>
                  </a:ext>
                </a:extLst>
              </a:tr>
              <a:tr h="147869"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플러그인</a:t>
                      </a:r>
                    </a:p>
                  </a:txBody>
                  <a:tcPr marL="30138" marR="30138" marT="30138" marB="30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>
                          <a:effectLst/>
                        </a:rPr>
                        <a:t>O (</a:t>
                      </a:r>
                      <a:r>
                        <a:rPr lang="ko-KR" altLang="en-US" sz="1400">
                          <a:effectLst/>
                        </a:rPr>
                        <a:t>다양한 플러그인 지원</a:t>
                      </a:r>
                      <a:r>
                        <a:rPr lang="en-US" altLang="ko-KR" sz="1400">
                          <a:effectLst/>
                        </a:rPr>
                        <a:t>)</a:t>
                      </a:r>
                    </a:p>
                  </a:txBody>
                  <a:tcPr marL="30138" marR="30138" marT="30138" marB="30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>
                          <a:effectLst/>
                        </a:rPr>
                        <a:t>X (</a:t>
                      </a:r>
                      <a:r>
                        <a:rPr lang="ko-KR" altLang="en-US" sz="1400">
                          <a:effectLst/>
                        </a:rPr>
                        <a:t>필요한 기능마다 구현</a:t>
                      </a:r>
                      <a:r>
                        <a:rPr lang="en-US" altLang="ko-KR" sz="1400">
                          <a:effectLst/>
                        </a:rPr>
                        <a:t>)</a:t>
                      </a:r>
                    </a:p>
                  </a:txBody>
                  <a:tcPr marL="30138" marR="30138" marT="30138" marB="30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 dirty="0">
                          <a:effectLst/>
                        </a:rPr>
                        <a:t>O (</a:t>
                      </a:r>
                      <a:r>
                        <a:rPr lang="ko-KR" altLang="en-US" sz="1400" dirty="0">
                          <a:effectLst/>
                        </a:rPr>
                        <a:t>다양한 플러그인 지원</a:t>
                      </a:r>
                      <a:r>
                        <a:rPr lang="en-US" altLang="ko-KR" sz="1400" dirty="0">
                          <a:effectLst/>
                        </a:rPr>
                        <a:t>)</a:t>
                      </a:r>
                    </a:p>
                  </a:txBody>
                  <a:tcPr marL="30138" marR="30138" marT="30138" marB="30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556946"/>
                  </a:ext>
                </a:extLst>
              </a:tr>
              <a:tr h="140417"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개발자 포털</a:t>
                      </a:r>
                      <a:r>
                        <a:rPr lang="en-US" altLang="ko-KR" sz="1400">
                          <a:effectLst/>
                        </a:rPr>
                        <a:t>(</a:t>
                      </a:r>
                      <a:r>
                        <a:rPr lang="en" sz="1400">
                          <a:effectLst/>
                        </a:rPr>
                        <a:t>UI)</a:t>
                      </a:r>
                    </a:p>
                  </a:txBody>
                  <a:tcPr marL="30138" marR="30138" marT="30138" marB="30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>
                          <a:effectLst/>
                        </a:rPr>
                        <a:t>O</a:t>
                      </a:r>
                    </a:p>
                  </a:txBody>
                  <a:tcPr marL="30138" marR="30138" marT="30138" marB="30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400">
                          <a:effectLst/>
                        </a:rPr>
                        <a:t>X</a:t>
                      </a:r>
                    </a:p>
                  </a:txBody>
                  <a:tcPr marL="30138" marR="30138" marT="30138" marB="30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400" dirty="0">
                          <a:effectLst/>
                        </a:rPr>
                        <a:t>O</a:t>
                      </a:r>
                    </a:p>
                  </a:txBody>
                  <a:tcPr marL="30138" marR="30138" marT="30138" marB="30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606654"/>
                  </a:ext>
                </a:extLst>
              </a:tr>
              <a:tr h="1016309"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시사점</a:t>
                      </a:r>
                    </a:p>
                  </a:txBody>
                  <a:tcPr marL="30138" marR="30138" marT="30138" marB="30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1" u="sng">
                          <a:effectLst/>
                        </a:rPr>
                        <a:t>장점</a:t>
                      </a:r>
                      <a:br>
                        <a:rPr lang="ko-KR" altLang="en-US" sz="1400">
                          <a:effectLst/>
                        </a:rPr>
                      </a:br>
                      <a:r>
                        <a:rPr lang="en-US" altLang="ko-KR" sz="1400">
                          <a:effectLst/>
                        </a:rPr>
                        <a:t>- </a:t>
                      </a:r>
                      <a:r>
                        <a:rPr lang="ko-KR" altLang="en-US" sz="1400">
                          <a:effectLst/>
                        </a:rPr>
                        <a:t>설치</a:t>
                      </a:r>
                      <a:r>
                        <a:rPr lang="en-US" altLang="ko-KR" sz="1400">
                          <a:effectLst/>
                        </a:rPr>
                        <a:t>, </a:t>
                      </a:r>
                      <a:r>
                        <a:rPr lang="ko-KR" altLang="en-US" sz="1400">
                          <a:effectLst/>
                        </a:rPr>
                        <a:t>환경 구성이 용이</a:t>
                      </a:r>
                      <a:br>
                        <a:rPr lang="ko-KR" altLang="en-US" sz="1400">
                          <a:effectLst/>
                        </a:rPr>
                      </a:br>
                      <a:r>
                        <a:rPr lang="en-US" altLang="ko-KR" sz="1400">
                          <a:effectLst/>
                        </a:rPr>
                        <a:t>- </a:t>
                      </a:r>
                      <a:r>
                        <a:rPr lang="en" sz="1400">
                          <a:effectLst/>
                        </a:rPr>
                        <a:t>Nginx </a:t>
                      </a:r>
                      <a:r>
                        <a:rPr lang="ko-KR" altLang="en-US" sz="1400">
                          <a:effectLst/>
                        </a:rPr>
                        <a:t>기반으로 성능 우수</a:t>
                      </a:r>
                      <a:br>
                        <a:rPr lang="ko-KR" altLang="en-US" sz="1400">
                          <a:effectLst/>
                        </a:rPr>
                      </a:br>
                      <a:r>
                        <a:rPr lang="en-US" altLang="ko-KR" sz="1400">
                          <a:effectLst/>
                        </a:rPr>
                        <a:t>- </a:t>
                      </a:r>
                      <a:r>
                        <a:rPr lang="en" sz="1400">
                          <a:effectLst/>
                        </a:rPr>
                        <a:t>Admin UI </a:t>
                      </a:r>
                      <a:r>
                        <a:rPr lang="ko-KR" altLang="en-US" sz="1400">
                          <a:effectLst/>
                        </a:rPr>
                        <a:t>지원</a:t>
                      </a:r>
                      <a:br>
                        <a:rPr lang="ko-KR" altLang="en-US" sz="1400">
                          <a:effectLst/>
                        </a:rPr>
                      </a:br>
                      <a:br>
                        <a:rPr lang="ko-KR" altLang="en-US" sz="1400">
                          <a:effectLst/>
                        </a:rPr>
                      </a:br>
                      <a:r>
                        <a:rPr lang="ko-KR" altLang="en-US" sz="1400" b="1" u="sng">
                          <a:effectLst/>
                        </a:rPr>
                        <a:t>단점</a:t>
                      </a:r>
                      <a:br>
                        <a:rPr lang="ko-KR" altLang="en-US" sz="1400">
                          <a:effectLst/>
                        </a:rPr>
                      </a:br>
                      <a:r>
                        <a:rPr lang="en-US" altLang="ko-KR" sz="1400">
                          <a:effectLst/>
                        </a:rPr>
                        <a:t>- </a:t>
                      </a:r>
                      <a:r>
                        <a:rPr lang="ko-KR" altLang="en-US" sz="1400">
                          <a:effectLst/>
                        </a:rPr>
                        <a:t>커스텀 플러그인의 래퍼런스</a:t>
                      </a:r>
                      <a:r>
                        <a:rPr lang="en-US" altLang="ko-KR" sz="1400">
                          <a:effectLst/>
                        </a:rPr>
                        <a:t>, </a:t>
                      </a:r>
                      <a:r>
                        <a:rPr lang="ko-KR" altLang="en-US" sz="1400">
                          <a:effectLst/>
                        </a:rPr>
                        <a:t>안정된 라이브러리 수가 적음</a:t>
                      </a:r>
                      <a:br>
                        <a:rPr lang="ko-KR" altLang="en-US" sz="1400">
                          <a:effectLst/>
                        </a:rPr>
                      </a:br>
                      <a:r>
                        <a:rPr lang="en-US" altLang="ko-KR" sz="1400">
                          <a:effectLst/>
                        </a:rPr>
                        <a:t>- </a:t>
                      </a:r>
                      <a:r>
                        <a:rPr lang="ko-KR" altLang="en-US" sz="1400">
                          <a:effectLst/>
                        </a:rPr>
                        <a:t>생태계가 작음</a:t>
                      </a:r>
                    </a:p>
                  </a:txBody>
                  <a:tcPr marL="30138" marR="30138" marT="30138" marB="30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1" u="sng">
                          <a:effectLst/>
                        </a:rPr>
                        <a:t>장점</a:t>
                      </a:r>
                      <a:br>
                        <a:rPr lang="ko-KR" altLang="en-US" sz="1400">
                          <a:effectLst/>
                        </a:rPr>
                      </a:br>
                      <a:r>
                        <a:rPr lang="en-US" altLang="ko-KR" sz="1400">
                          <a:effectLst/>
                        </a:rPr>
                        <a:t>- </a:t>
                      </a:r>
                      <a:r>
                        <a:rPr lang="ko-KR" altLang="en-US" sz="1400">
                          <a:effectLst/>
                        </a:rPr>
                        <a:t>많은 서비스에서 검증됨</a:t>
                      </a:r>
                      <a:br>
                        <a:rPr lang="ko-KR" altLang="en-US" sz="1400">
                          <a:effectLst/>
                        </a:rPr>
                      </a:br>
                      <a:r>
                        <a:rPr lang="en-US" altLang="ko-KR" sz="1400">
                          <a:effectLst/>
                        </a:rPr>
                        <a:t>- </a:t>
                      </a:r>
                      <a:r>
                        <a:rPr lang="en" sz="1400">
                          <a:effectLst/>
                        </a:rPr>
                        <a:t>Ver 2: None-Blocking IO (</a:t>
                      </a:r>
                      <a:r>
                        <a:rPr lang="ko-KR" altLang="en-US" sz="1400">
                          <a:effectLst/>
                        </a:rPr>
                        <a:t>성능우수</a:t>
                      </a:r>
                      <a:r>
                        <a:rPr lang="en-US" altLang="ko-KR" sz="1400">
                          <a:effectLst/>
                        </a:rPr>
                        <a:t>)</a:t>
                      </a:r>
                      <a:br>
                        <a:rPr lang="en-US" altLang="ko-KR" sz="1400">
                          <a:effectLst/>
                        </a:rPr>
                      </a:br>
                      <a:br>
                        <a:rPr lang="en-US" altLang="ko-KR" sz="1400">
                          <a:effectLst/>
                        </a:rPr>
                      </a:br>
                      <a:r>
                        <a:rPr lang="ko-KR" altLang="en-US" sz="1400" b="1" u="sng">
                          <a:effectLst/>
                        </a:rPr>
                        <a:t>단점</a:t>
                      </a:r>
                      <a:br>
                        <a:rPr lang="ko-KR" altLang="en-US" sz="1400">
                          <a:effectLst/>
                        </a:rPr>
                      </a:br>
                      <a:r>
                        <a:rPr lang="en-US" altLang="ko-KR" sz="1400">
                          <a:effectLst/>
                        </a:rPr>
                        <a:t>- </a:t>
                      </a:r>
                      <a:r>
                        <a:rPr lang="en" sz="1400">
                          <a:effectLst/>
                        </a:rPr>
                        <a:t>Ver 1: Blocking IO</a:t>
                      </a:r>
                      <a:br>
                        <a:rPr lang="en" sz="1400">
                          <a:effectLst/>
                        </a:rPr>
                      </a:br>
                      <a:r>
                        <a:rPr lang="en" sz="1400">
                          <a:effectLst/>
                        </a:rPr>
                        <a:t>- </a:t>
                      </a:r>
                      <a:r>
                        <a:rPr lang="ko-KR" altLang="en-US" sz="1400">
                          <a:effectLst/>
                        </a:rPr>
                        <a:t>공식적인 기능 추가 중단</a:t>
                      </a:r>
                    </a:p>
                  </a:txBody>
                  <a:tcPr marL="30138" marR="30138" marT="30138" marB="30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1" u="sng" dirty="0">
                          <a:effectLst/>
                        </a:rPr>
                        <a:t>장점</a:t>
                      </a:r>
                      <a:br>
                        <a:rPr lang="ko-KR" altLang="en-US" sz="1400" dirty="0">
                          <a:effectLst/>
                        </a:rPr>
                      </a:br>
                      <a:r>
                        <a:rPr lang="en-US" altLang="ko-KR" sz="1400" b="1" dirty="0">
                          <a:solidFill>
                            <a:srgbClr val="EE2323"/>
                          </a:solidFill>
                          <a:effectLst/>
                        </a:rPr>
                        <a:t>- </a:t>
                      </a:r>
                      <a:r>
                        <a:rPr lang="en" sz="1400" b="1" dirty="0">
                          <a:solidFill>
                            <a:srgbClr val="EE2323"/>
                          </a:solidFill>
                          <a:effectLst/>
                        </a:rPr>
                        <a:t>Spring Cloud </a:t>
                      </a:r>
                      <a:r>
                        <a:rPr lang="ko-KR" altLang="en-US" sz="1400" b="1" dirty="0">
                          <a:solidFill>
                            <a:srgbClr val="EE2323"/>
                          </a:solidFill>
                          <a:effectLst/>
                        </a:rPr>
                        <a:t>생태계 </a:t>
                      </a:r>
                      <a:r>
                        <a:rPr lang="en-US" altLang="ko-KR" sz="1400" b="1" dirty="0">
                          <a:solidFill>
                            <a:srgbClr val="EE2323"/>
                          </a:solidFill>
                          <a:effectLst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rgbClr val="EE2323"/>
                          </a:solidFill>
                          <a:effectLst/>
                        </a:rPr>
                        <a:t>최신 </a:t>
                      </a:r>
                      <a:r>
                        <a:rPr lang="en" sz="1400" b="1" dirty="0">
                          <a:solidFill>
                            <a:srgbClr val="EE2323"/>
                          </a:solidFill>
                          <a:effectLst/>
                        </a:rPr>
                        <a:t>Trend </a:t>
                      </a:r>
                      <a:r>
                        <a:rPr lang="ko-KR" altLang="en-US" sz="1400" b="1" dirty="0">
                          <a:solidFill>
                            <a:srgbClr val="EE2323"/>
                          </a:solidFill>
                          <a:effectLst/>
                        </a:rPr>
                        <a:t>적용</a:t>
                      </a:r>
                      <a:r>
                        <a:rPr lang="en-US" altLang="ko-KR" sz="1400" b="1" dirty="0">
                          <a:solidFill>
                            <a:srgbClr val="EE2323"/>
                          </a:solidFill>
                          <a:effectLst/>
                        </a:rPr>
                        <a:t>)</a:t>
                      </a:r>
                      <a:br>
                        <a:rPr lang="ko-KR" altLang="en-US" sz="1400" dirty="0">
                          <a:effectLst/>
                        </a:rPr>
                      </a:br>
                      <a:r>
                        <a:rPr lang="en-US" altLang="ko-KR" sz="1400" b="1" dirty="0">
                          <a:solidFill>
                            <a:srgbClr val="EE2323"/>
                          </a:solidFill>
                          <a:effectLst/>
                        </a:rPr>
                        <a:t>- </a:t>
                      </a:r>
                      <a:r>
                        <a:rPr lang="en" sz="1400" b="1" dirty="0">
                          <a:solidFill>
                            <a:srgbClr val="EE2323"/>
                          </a:solidFill>
                          <a:effectLst/>
                        </a:rPr>
                        <a:t>OOTB</a:t>
                      </a:r>
                      <a:r>
                        <a:rPr lang="ko-KR" altLang="en-US" sz="1400" b="1" dirty="0">
                          <a:solidFill>
                            <a:srgbClr val="EE2323"/>
                          </a:solidFill>
                          <a:effectLst/>
                        </a:rPr>
                        <a:t>에서 이미 많은 </a:t>
                      </a:r>
                      <a:r>
                        <a:rPr lang="en" sz="1400" b="1" dirty="0">
                          <a:solidFill>
                            <a:srgbClr val="EE2323"/>
                          </a:solidFill>
                          <a:effectLst/>
                        </a:rPr>
                        <a:t>Predicate, Filter</a:t>
                      </a:r>
                      <a:r>
                        <a:rPr lang="ko-KR" altLang="en-US" sz="1400" b="1" dirty="0" err="1">
                          <a:solidFill>
                            <a:srgbClr val="EE2323"/>
                          </a:solidFill>
                          <a:effectLst/>
                        </a:rPr>
                        <a:t>를</a:t>
                      </a:r>
                      <a:r>
                        <a:rPr lang="ko-KR" altLang="en-US" sz="1400" b="1" dirty="0">
                          <a:solidFill>
                            <a:srgbClr val="EE2323"/>
                          </a:solidFill>
                          <a:effectLst/>
                        </a:rPr>
                        <a:t> 지원</a:t>
                      </a:r>
                      <a:br>
                        <a:rPr lang="ko-KR" altLang="en-US" sz="1400" dirty="0">
                          <a:effectLst/>
                        </a:rPr>
                      </a:br>
                      <a:r>
                        <a:rPr lang="en-US" altLang="ko-KR" sz="1400" dirty="0">
                          <a:effectLst/>
                        </a:rPr>
                        <a:t>- </a:t>
                      </a:r>
                      <a:r>
                        <a:rPr lang="en" sz="1400" dirty="0">
                          <a:effectLst/>
                        </a:rPr>
                        <a:t>None-Blocking IO(</a:t>
                      </a:r>
                      <a:r>
                        <a:rPr lang="ko-KR" altLang="en-US" sz="1400" dirty="0">
                          <a:effectLst/>
                        </a:rPr>
                        <a:t>성능우수</a:t>
                      </a:r>
                      <a:r>
                        <a:rPr lang="en-US" altLang="ko-KR" sz="1400" dirty="0">
                          <a:effectLst/>
                        </a:rPr>
                        <a:t>)</a:t>
                      </a:r>
                      <a:br>
                        <a:rPr lang="en-US" altLang="ko-KR" sz="1400" dirty="0">
                          <a:effectLst/>
                        </a:rPr>
                      </a:br>
                      <a:br>
                        <a:rPr lang="en-US" altLang="ko-KR" sz="1400" dirty="0">
                          <a:effectLst/>
                        </a:rPr>
                      </a:br>
                      <a:r>
                        <a:rPr lang="ko-KR" altLang="en-US" sz="1400" b="1" u="sng" dirty="0">
                          <a:effectLst/>
                        </a:rPr>
                        <a:t>단점</a:t>
                      </a:r>
                      <a:br>
                        <a:rPr lang="ko-KR" altLang="en-US" sz="1400" dirty="0">
                          <a:effectLst/>
                        </a:rPr>
                      </a:br>
                      <a:r>
                        <a:rPr lang="en-US" altLang="ko-KR" sz="1400" dirty="0">
                          <a:effectLst/>
                        </a:rPr>
                        <a:t>- </a:t>
                      </a:r>
                      <a:r>
                        <a:rPr lang="en" sz="1400" dirty="0">
                          <a:effectLst/>
                        </a:rPr>
                        <a:t>Java </a:t>
                      </a:r>
                      <a:r>
                        <a:rPr lang="ko-KR" altLang="en-US" sz="1400" dirty="0">
                          <a:effectLst/>
                        </a:rPr>
                        <a:t>환경이 아닌 경우 지원 라이브러리 확인 필요</a:t>
                      </a:r>
                    </a:p>
                  </a:txBody>
                  <a:tcPr marL="30138" marR="30138" marT="30138" marB="30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4584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C9F5F19-E60E-A718-B8A7-26EA503415AB}"/>
              </a:ext>
            </a:extLst>
          </p:cNvPr>
          <p:cNvSpPr txBox="1"/>
          <p:nvPr/>
        </p:nvSpPr>
        <p:spPr>
          <a:xfrm>
            <a:off x="491647" y="993592"/>
            <a:ext cx="6194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effectLst/>
                <a:latin typeface="Noto Sans KR"/>
              </a:rPr>
              <a:t>오픈소스 </a:t>
            </a:r>
            <a:r>
              <a:rPr lang="en" altLang="ko-Kore-KR" b="1" i="0" dirty="0">
                <a:effectLst/>
                <a:latin typeface="Noto Sans KR"/>
              </a:rPr>
              <a:t>G/W </a:t>
            </a:r>
            <a:r>
              <a:rPr lang="ko-KR" altLang="en-US" b="1" i="0" dirty="0">
                <a:effectLst/>
                <a:latin typeface="Noto Sans KR"/>
              </a:rPr>
              <a:t>비교</a:t>
            </a:r>
            <a:endParaRPr lang="ko-KR" altLang="en-US" b="0" i="0" dirty="0"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156954982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Goudy and Gill Sans">
      <a:majorFont>
        <a:latin typeface="Malgun Gothic Semilight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457</Words>
  <Application>Microsoft Macintosh PowerPoint</Application>
  <PresentationFormat>와이드스크린</PresentationFormat>
  <Paragraphs>105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Malgun Gothic Semilight</vt:lpstr>
      <vt:lpstr>Noto Sans KR</vt:lpstr>
      <vt:lpstr>Arial</vt:lpstr>
      <vt:lpstr>ClassicFrameVTI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MT5509</dc:creator>
  <cp:lastModifiedBy>MT5509</cp:lastModifiedBy>
  <cp:revision>1</cp:revision>
  <dcterms:created xsi:type="dcterms:W3CDTF">2023-07-04T11:38:46Z</dcterms:created>
  <dcterms:modified xsi:type="dcterms:W3CDTF">2023-07-04T14:04:59Z</dcterms:modified>
</cp:coreProperties>
</file>