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hyperlink" Target="https://simplemaps.com/data/world-cities" TargetMode="External"/><Relationship Id="rId1" Type="http://schemas.openxmlformats.org/officeDocument/2006/relationships/hyperlink" Target="https://en.wikipedia.org/wiki/List_of_largest_cities"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simplemaps.com/data/world-cities" TargetMode="External"/><Relationship Id="rId1" Type="http://schemas.openxmlformats.org/officeDocument/2006/relationships/hyperlink" Target="https://en.wikipedia.org/wiki/List_of_largest_citie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43A42-20F3-42D4-B897-7380B34B0DF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327F57A-E14D-4673-92F3-C4191F029F11}">
      <dgm:prSet/>
      <dgm:spPr/>
      <dgm:t>
        <a:bodyPr/>
        <a:lstStyle/>
        <a:p>
          <a:r>
            <a:rPr lang="en-US"/>
            <a:t>A list of big cities in the world. We get the list from this link which contains 220+ biggest cities with largest population.</a:t>
          </a:r>
          <a:br>
            <a:rPr lang="en-US"/>
          </a:br>
          <a:r>
            <a:rPr lang="en-US">
              <a:hlinkClick xmlns:r="http://schemas.openxmlformats.org/officeDocument/2006/relationships" r:id="rId1"/>
            </a:rPr>
            <a:t>https://en.wikipedia.org/wiki/List_of_largest_cities</a:t>
          </a:r>
          <a:endParaRPr lang="en-US"/>
        </a:p>
      </dgm:t>
    </dgm:pt>
    <dgm:pt modelId="{397184DB-E617-4872-9D91-34650891719A}" type="parTrans" cxnId="{E7A5D82C-931A-4A8F-A8E9-5265E74417E6}">
      <dgm:prSet/>
      <dgm:spPr/>
      <dgm:t>
        <a:bodyPr/>
        <a:lstStyle/>
        <a:p>
          <a:endParaRPr lang="en-US"/>
        </a:p>
      </dgm:t>
    </dgm:pt>
    <dgm:pt modelId="{B99748ED-105A-4030-95E5-C8AE45FED88B}" type="sibTrans" cxnId="{E7A5D82C-931A-4A8F-A8E9-5265E74417E6}">
      <dgm:prSet/>
      <dgm:spPr/>
      <dgm:t>
        <a:bodyPr/>
        <a:lstStyle/>
        <a:p>
          <a:endParaRPr lang="en-US"/>
        </a:p>
      </dgm:t>
    </dgm:pt>
    <dgm:pt modelId="{C63AE7C0-1CFD-4A08-B403-283E1E67217A}">
      <dgm:prSet/>
      <dgm:spPr/>
      <dgm:t>
        <a:bodyPr/>
        <a:lstStyle/>
        <a:p>
          <a:r>
            <a:rPr lang="en-US"/>
            <a:t>Latitude and longitude of cities in the world. we get the information from this link:</a:t>
          </a:r>
          <a:br>
            <a:rPr lang="en-US"/>
          </a:br>
          <a:r>
            <a:rPr lang="en-US">
              <a:hlinkClick xmlns:r="http://schemas.openxmlformats.org/officeDocument/2006/relationships" r:id="rId2"/>
            </a:rPr>
            <a:t>https://simplemaps.com/data/world-cities</a:t>
          </a:r>
          <a:r>
            <a:rPr lang="en-US"/>
            <a:t> In the list, it contains the city name, latitude and longitude, country, population, time zone, ranking etc. Based on the object of this, we only the latitude and longitude of those cities.</a:t>
          </a:r>
        </a:p>
      </dgm:t>
    </dgm:pt>
    <dgm:pt modelId="{F8D37905-91CD-4AD4-A877-B2A3DFFCCB89}" type="parTrans" cxnId="{B2884270-D499-4D12-8A28-69582DB757CB}">
      <dgm:prSet/>
      <dgm:spPr/>
      <dgm:t>
        <a:bodyPr/>
        <a:lstStyle/>
        <a:p>
          <a:endParaRPr lang="en-US"/>
        </a:p>
      </dgm:t>
    </dgm:pt>
    <dgm:pt modelId="{0E779272-9848-41B1-BF84-A44C9E9CF620}" type="sibTrans" cxnId="{B2884270-D499-4D12-8A28-69582DB757CB}">
      <dgm:prSet/>
      <dgm:spPr/>
      <dgm:t>
        <a:bodyPr/>
        <a:lstStyle/>
        <a:p>
          <a:endParaRPr lang="en-US"/>
        </a:p>
      </dgm:t>
    </dgm:pt>
    <dgm:pt modelId="{39827897-8371-4B25-80B4-6A161B17407F}">
      <dgm:prSet/>
      <dgm:spPr/>
      <dgm:t>
        <a:bodyPr/>
        <a:lstStyle/>
        <a:p>
          <a:r>
            <a:rPr lang="en-US"/>
            <a:t>Foursquare location data</a:t>
          </a:r>
          <a:br>
            <a:rPr lang="en-US"/>
          </a:br>
          <a:r>
            <a:rPr lang="en-US"/>
            <a:t>We will use the "explore" api to get top places in each city , and then use the categories of those top places as the features, and apply the k-means algorithm to cluster those cities into groups. In the Foursquare "explore" api, we will use the radius 30km (300000m) as the parameter, since this are will almost cover the main area of the city.</a:t>
          </a:r>
        </a:p>
      </dgm:t>
    </dgm:pt>
    <dgm:pt modelId="{2891C179-F9EF-4F67-B2EF-74C06E90F04F}" type="parTrans" cxnId="{3CB441D1-ADDE-4BA0-92F5-421147692A12}">
      <dgm:prSet/>
      <dgm:spPr/>
      <dgm:t>
        <a:bodyPr/>
        <a:lstStyle/>
        <a:p>
          <a:endParaRPr lang="en-US"/>
        </a:p>
      </dgm:t>
    </dgm:pt>
    <dgm:pt modelId="{6C7459FF-40B9-49A2-8D64-7985BEB60C83}" type="sibTrans" cxnId="{3CB441D1-ADDE-4BA0-92F5-421147692A12}">
      <dgm:prSet/>
      <dgm:spPr/>
      <dgm:t>
        <a:bodyPr/>
        <a:lstStyle/>
        <a:p>
          <a:endParaRPr lang="en-US"/>
        </a:p>
      </dgm:t>
    </dgm:pt>
    <dgm:pt modelId="{872A4E0D-B41D-2548-9261-1662C590CF9E}" type="pres">
      <dgm:prSet presAssocID="{C4F43A42-20F3-42D4-B897-7380B34B0DF0}" presName="linear" presStyleCnt="0">
        <dgm:presLayoutVars>
          <dgm:animLvl val="lvl"/>
          <dgm:resizeHandles val="exact"/>
        </dgm:presLayoutVars>
      </dgm:prSet>
      <dgm:spPr/>
    </dgm:pt>
    <dgm:pt modelId="{24965814-AD1A-814F-AB4E-3A388AE6C097}" type="pres">
      <dgm:prSet presAssocID="{9327F57A-E14D-4673-92F3-C4191F029F11}" presName="parentText" presStyleLbl="node1" presStyleIdx="0" presStyleCnt="3">
        <dgm:presLayoutVars>
          <dgm:chMax val="0"/>
          <dgm:bulletEnabled val="1"/>
        </dgm:presLayoutVars>
      </dgm:prSet>
      <dgm:spPr/>
    </dgm:pt>
    <dgm:pt modelId="{11647CC8-B995-3F4C-A3DA-E192AA75AC4B}" type="pres">
      <dgm:prSet presAssocID="{B99748ED-105A-4030-95E5-C8AE45FED88B}" presName="spacer" presStyleCnt="0"/>
      <dgm:spPr/>
    </dgm:pt>
    <dgm:pt modelId="{CA487AA4-4EAC-F74D-A3F6-A43FADCE01D8}" type="pres">
      <dgm:prSet presAssocID="{C63AE7C0-1CFD-4A08-B403-283E1E67217A}" presName="parentText" presStyleLbl="node1" presStyleIdx="1" presStyleCnt="3">
        <dgm:presLayoutVars>
          <dgm:chMax val="0"/>
          <dgm:bulletEnabled val="1"/>
        </dgm:presLayoutVars>
      </dgm:prSet>
      <dgm:spPr/>
    </dgm:pt>
    <dgm:pt modelId="{06281B3B-E008-714C-97AE-238C2A31A6BA}" type="pres">
      <dgm:prSet presAssocID="{0E779272-9848-41B1-BF84-A44C9E9CF620}" presName="spacer" presStyleCnt="0"/>
      <dgm:spPr/>
    </dgm:pt>
    <dgm:pt modelId="{26CE8182-39D8-B748-B6E5-D7C9E11936C2}" type="pres">
      <dgm:prSet presAssocID="{39827897-8371-4B25-80B4-6A161B17407F}" presName="parentText" presStyleLbl="node1" presStyleIdx="2" presStyleCnt="3">
        <dgm:presLayoutVars>
          <dgm:chMax val="0"/>
          <dgm:bulletEnabled val="1"/>
        </dgm:presLayoutVars>
      </dgm:prSet>
      <dgm:spPr/>
    </dgm:pt>
  </dgm:ptLst>
  <dgm:cxnLst>
    <dgm:cxn modelId="{10201E27-70F8-7D40-9D8A-C4F4EE413725}" type="presOf" srcId="{C63AE7C0-1CFD-4A08-B403-283E1E67217A}" destId="{CA487AA4-4EAC-F74D-A3F6-A43FADCE01D8}" srcOrd="0" destOrd="0" presId="urn:microsoft.com/office/officeart/2005/8/layout/vList2"/>
    <dgm:cxn modelId="{E7A5D82C-931A-4A8F-A8E9-5265E74417E6}" srcId="{C4F43A42-20F3-42D4-B897-7380B34B0DF0}" destId="{9327F57A-E14D-4673-92F3-C4191F029F11}" srcOrd="0" destOrd="0" parTransId="{397184DB-E617-4872-9D91-34650891719A}" sibTransId="{B99748ED-105A-4030-95E5-C8AE45FED88B}"/>
    <dgm:cxn modelId="{B2884270-D499-4D12-8A28-69582DB757CB}" srcId="{C4F43A42-20F3-42D4-B897-7380B34B0DF0}" destId="{C63AE7C0-1CFD-4A08-B403-283E1E67217A}" srcOrd="1" destOrd="0" parTransId="{F8D37905-91CD-4AD4-A877-B2A3DFFCCB89}" sibTransId="{0E779272-9848-41B1-BF84-A44C9E9CF620}"/>
    <dgm:cxn modelId="{9F6BD573-8924-BB43-93D3-0BB7AD9E1A0A}" type="presOf" srcId="{9327F57A-E14D-4673-92F3-C4191F029F11}" destId="{24965814-AD1A-814F-AB4E-3A388AE6C097}" srcOrd="0" destOrd="0" presId="urn:microsoft.com/office/officeart/2005/8/layout/vList2"/>
    <dgm:cxn modelId="{F34E509D-4F6E-E944-A6B3-E53E031FDDE4}" type="presOf" srcId="{39827897-8371-4B25-80B4-6A161B17407F}" destId="{26CE8182-39D8-B748-B6E5-D7C9E11936C2}" srcOrd="0" destOrd="0" presId="urn:microsoft.com/office/officeart/2005/8/layout/vList2"/>
    <dgm:cxn modelId="{6E6BF8A3-792B-0D4F-91DD-B8FC1EAEEFC7}" type="presOf" srcId="{C4F43A42-20F3-42D4-B897-7380B34B0DF0}" destId="{872A4E0D-B41D-2548-9261-1662C590CF9E}" srcOrd="0" destOrd="0" presId="urn:microsoft.com/office/officeart/2005/8/layout/vList2"/>
    <dgm:cxn modelId="{3CB441D1-ADDE-4BA0-92F5-421147692A12}" srcId="{C4F43A42-20F3-42D4-B897-7380B34B0DF0}" destId="{39827897-8371-4B25-80B4-6A161B17407F}" srcOrd="2" destOrd="0" parTransId="{2891C179-F9EF-4F67-B2EF-74C06E90F04F}" sibTransId="{6C7459FF-40B9-49A2-8D64-7985BEB60C83}"/>
    <dgm:cxn modelId="{3D621BE9-435D-F746-A506-5D57FB689A76}" type="presParOf" srcId="{872A4E0D-B41D-2548-9261-1662C590CF9E}" destId="{24965814-AD1A-814F-AB4E-3A388AE6C097}" srcOrd="0" destOrd="0" presId="urn:microsoft.com/office/officeart/2005/8/layout/vList2"/>
    <dgm:cxn modelId="{7BBA2AB5-1CB5-7D41-BE35-432A2A502042}" type="presParOf" srcId="{872A4E0D-B41D-2548-9261-1662C590CF9E}" destId="{11647CC8-B995-3F4C-A3DA-E192AA75AC4B}" srcOrd="1" destOrd="0" presId="urn:microsoft.com/office/officeart/2005/8/layout/vList2"/>
    <dgm:cxn modelId="{AC4EDE95-ED86-744A-8D1E-290BD585118E}" type="presParOf" srcId="{872A4E0D-B41D-2548-9261-1662C590CF9E}" destId="{CA487AA4-4EAC-F74D-A3F6-A43FADCE01D8}" srcOrd="2" destOrd="0" presId="urn:microsoft.com/office/officeart/2005/8/layout/vList2"/>
    <dgm:cxn modelId="{8CE1FA50-31E3-2343-B7E4-75028A61FE5E}" type="presParOf" srcId="{872A4E0D-B41D-2548-9261-1662C590CF9E}" destId="{06281B3B-E008-714C-97AE-238C2A31A6BA}" srcOrd="3" destOrd="0" presId="urn:microsoft.com/office/officeart/2005/8/layout/vList2"/>
    <dgm:cxn modelId="{9B738C5E-9744-814A-A715-3BEE7259B367}" type="presParOf" srcId="{872A4E0D-B41D-2548-9261-1662C590CF9E}" destId="{26CE8182-39D8-B748-B6E5-D7C9E11936C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65814-AD1A-814F-AB4E-3A388AE6C097}">
      <dsp:nvSpPr>
        <dsp:cNvPr id="0" name=""/>
        <dsp:cNvSpPr/>
      </dsp:nvSpPr>
      <dsp:spPr>
        <a:xfrm>
          <a:off x="0" y="308363"/>
          <a:ext cx="6513603" cy="17235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list of big cities in the world. We get the list from this link which contains 220+ biggest cities with largest population.</a:t>
          </a:r>
          <a:br>
            <a:rPr lang="en-US" sz="1700" kern="1200"/>
          </a:br>
          <a:r>
            <a:rPr lang="en-US" sz="1700" kern="1200">
              <a:hlinkClick xmlns:r="http://schemas.openxmlformats.org/officeDocument/2006/relationships" r:id="rId1"/>
            </a:rPr>
            <a:t>https://en.wikipedia.org/wiki/List_of_largest_cities</a:t>
          </a:r>
          <a:endParaRPr lang="en-US" sz="1700" kern="1200"/>
        </a:p>
      </dsp:txBody>
      <dsp:txXfrm>
        <a:off x="84139" y="392502"/>
        <a:ext cx="6345325" cy="1555314"/>
      </dsp:txXfrm>
    </dsp:sp>
    <dsp:sp modelId="{CA487AA4-4EAC-F74D-A3F6-A43FADCE01D8}">
      <dsp:nvSpPr>
        <dsp:cNvPr id="0" name=""/>
        <dsp:cNvSpPr/>
      </dsp:nvSpPr>
      <dsp:spPr>
        <a:xfrm>
          <a:off x="0" y="2080916"/>
          <a:ext cx="6513603" cy="172359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Latitude and longitude of cities in the world. we get the information from this link:</a:t>
          </a:r>
          <a:br>
            <a:rPr lang="en-US" sz="1700" kern="1200"/>
          </a:br>
          <a:r>
            <a:rPr lang="en-US" sz="1700" kern="1200">
              <a:hlinkClick xmlns:r="http://schemas.openxmlformats.org/officeDocument/2006/relationships" r:id="rId2"/>
            </a:rPr>
            <a:t>https://simplemaps.com/data/world-cities</a:t>
          </a:r>
          <a:r>
            <a:rPr lang="en-US" sz="1700" kern="1200"/>
            <a:t> In the list, it contains the city name, latitude and longitude, country, population, time zone, ranking etc. Based on the object of this, we only the latitude and longitude of those cities.</a:t>
          </a:r>
        </a:p>
      </dsp:txBody>
      <dsp:txXfrm>
        <a:off x="84139" y="2165055"/>
        <a:ext cx="6345325" cy="1555314"/>
      </dsp:txXfrm>
    </dsp:sp>
    <dsp:sp modelId="{26CE8182-39D8-B748-B6E5-D7C9E11936C2}">
      <dsp:nvSpPr>
        <dsp:cNvPr id="0" name=""/>
        <dsp:cNvSpPr/>
      </dsp:nvSpPr>
      <dsp:spPr>
        <a:xfrm>
          <a:off x="0" y="3853469"/>
          <a:ext cx="6513603" cy="172359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Foursquare location data</a:t>
          </a:r>
          <a:br>
            <a:rPr lang="en-US" sz="1700" kern="1200"/>
          </a:br>
          <a:r>
            <a:rPr lang="en-US" sz="1700" kern="1200"/>
            <a:t>We will use the "explore" api to get top places in each city , and then use the categories of those top places as the features, and apply the k-means algorithm to cluster those cities into groups. In the Foursquare "explore" api, we will use the radius 30km (300000m) as the parameter, since this are will almost cover the main area of the city.</a:t>
          </a:r>
        </a:p>
      </dsp:txBody>
      <dsp:txXfrm>
        <a:off x="84139" y="3937608"/>
        <a:ext cx="6345325" cy="15553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5140-7D16-B54D-BDBF-9961F42201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7C94C4-23FC-1F4B-B498-7CF14BEB9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552EF-61E5-9241-BBC2-AA68644D46D6}"/>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5" name="Footer Placeholder 4">
            <a:extLst>
              <a:ext uri="{FF2B5EF4-FFF2-40B4-BE49-F238E27FC236}">
                <a16:creationId xmlns:a16="http://schemas.microsoft.com/office/drawing/2014/main" id="{3C4D8580-D00C-2C4C-9A4B-3E24B6ABE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45B35-B297-3C4A-AB08-18541B7B5B43}"/>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204790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ECDC-5088-984A-A02A-FE664A13C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9D16B9-5298-9A4A-9D84-A171E518F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A093B-15F5-F140-AFCC-511A3E07D234}"/>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5" name="Footer Placeholder 4">
            <a:extLst>
              <a:ext uri="{FF2B5EF4-FFF2-40B4-BE49-F238E27FC236}">
                <a16:creationId xmlns:a16="http://schemas.microsoft.com/office/drawing/2014/main" id="{E0AC23AD-2CB5-1E47-91D4-0BBA9F1D7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32C34-A1D9-6743-B6E6-43BD75CF7380}"/>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420758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EFCF6-6BB5-DD44-B377-957D3B1E7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227E37-85D5-0946-A088-517412EAC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0F2F6-0129-384C-A2D7-8EDBF64E0034}"/>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5" name="Footer Placeholder 4">
            <a:extLst>
              <a:ext uri="{FF2B5EF4-FFF2-40B4-BE49-F238E27FC236}">
                <a16:creationId xmlns:a16="http://schemas.microsoft.com/office/drawing/2014/main" id="{A14EE641-AA89-A847-8324-52EE15043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91E0E-3254-E84C-85A7-5FB5D5CF0628}"/>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258813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AC9A-A654-B54C-ADD0-3819393B8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A647E-9215-A94F-86FC-7060207827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3BE49-1C86-584A-A920-6F2E8901CBAE}"/>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5" name="Footer Placeholder 4">
            <a:extLst>
              <a:ext uri="{FF2B5EF4-FFF2-40B4-BE49-F238E27FC236}">
                <a16:creationId xmlns:a16="http://schemas.microsoft.com/office/drawing/2014/main" id="{C60048EC-8659-A84C-B560-041EFDBA4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3FBE6-B419-564E-9B1C-72B604E41983}"/>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64141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A6C9-D968-5A4B-9402-75759C03E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BF72EF-0016-984A-8E45-0A75F7ECC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2CD7D-8249-AD45-A87C-252236EE9DB9}"/>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5" name="Footer Placeholder 4">
            <a:extLst>
              <a:ext uri="{FF2B5EF4-FFF2-40B4-BE49-F238E27FC236}">
                <a16:creationId xmlns:a16="http://schemas.microsoft.com/office/drawing/2014/main" id="{03DF8B22-0328-2C4B-9F01-7ED44123F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B087E-4339-6A45-B541-E17E27151BE4}"/>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158010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60D9-8CE1-D141-94D5-2C8ABBAC4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4BB9E5-DEB4-564E-8C2C-3B9E86F61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C3FD00-F422-2846-A2B5-DFBE0A0F2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046CE-D0E8-D24D-9DB9-A0BDD43B474A}"/>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6" name="Footer Placeholder 5">
            <a:extLst>
              <a:ext uri="{FF2B5EF4-FFF2-40B4-BE49-F238E27FC236}">
                <a16:creationId xmlns:a16="http://schemas.microsoft.com/office/drawing/2014/main" id="{12DFE4EF-091D-3E4C-AE6D-1FEC375CB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5A658-52EE-E64B-BDA6-7D8B40572710}"/>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416313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C5E0-D8D3-4E4D-B0B1-F601478FEF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E18F1-D02E-2B4F-B58F-F9176F4EA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12FF5-BD44-DF47-80EF-23259DE3F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EC86C9-2724-0443-8BD6-145295A9B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BE5AC-FCD5-8042-AD64-A238127A3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D35435-C1FF-3A45-A1D3-3229569A3A4F}"/>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8" name="Footer Placeholder 7">
            <a:extLst>
              <a:ext uri="{FF2B5EF4-FFF2-40B4-BE49-F238E27FC236}">
                <a16:creationId xmlns:a16="http://schemas.microsoft.com/office/drawing/2014/main" id="{60F98F21-D9C6-AD4D-A961-4F11628239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9A34E-8E61-CF40-9CD6-D726D84C27F1}"/>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417529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B423-50F9-C843-B49E-A915C5411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B3108F-CAF5-8043-958E-D4562BB93FF3}"/>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4" name="Footer Placeholder 3">
            <a:extLst>
              <a:ext uri="{FF2B5EF4-FFF2-40B4-BE49-F238E27FC236}">
                <a16:creationId xmlns:a16="http://schemas.microsoft.com/office/drawing/2014/main" id="{B0181784-FD40-8D40-BE41-013BB33AF9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E5332F-BE1F-1D4B-AE19-D0E9126F372A}"/>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196598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A4BC0-51D4-704E-B470-9856F2AB3065}"/>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3" name="Footer Placeholder 2">
            <a:extLst>
              <a:ext uri="{FF2B5EF4-FFF2-40B4-BE49-F238E27FC236}">
                <a16:creationId xmlns:a16="http://schemas.microsoft.com/office/drawing/2014/main" id="{8D6009F6-AAF8-AF4D-9364-FC77434438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C47C8-9190-D040-96B6-4F034CC1AE29}"/>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310650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A937-6693-D241-84D5-7997B08DF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63A4B-2C2B-A040-AC5F-A9C4FB32B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15A392-894D-9A4C-864D-60DA635C0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44DA1-9CED-6E41-B887-72B47A9F18C2}"/>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6" name="Footer Placeholder 5">
            <a:extLst>
              <a:ext uri="{FF2B5EF4-FFF2-40B4-BE49-F238E27FC236}">
                <a16:creationId xmlns:a16="http://schemas.microsoft.com/office/drawing/2014/main" id="{81CCDD8D-CE5E-E047-BAB3-96AC1E898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F3E49-F431-B344-8935-7765E7C8BB62}"/>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380112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A978-A67B-9D42-8A0A-BF5F20306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CCDB4F-FFDD-C047-AC20-176829F94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9FE1B4-4A22-3244-9DF7-A17F10AAC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D5D59-515B-D44B-8104-0E2BC61B335C}"/>
              </a:ext>
            </a:extLst>
          </p:cNvPr>
          <p:cNvSpPr>
            <a:spLocks noGrp="1"/>
          </p:cNvSpPr>
          <p:nvPr>
            <p:ph type="dt" sz="half" idx="10"/>
          </p:nvPr>
        </p:nvSpPr>
        <p:spPr/>
        <p:txBody>
          <a:bodyPr/>
          <a:lstStyle/>
          <a:p>
            <a:fld id="{DA014993-7908-C24B-9014-AEBDC4D0CDC2}" type="datetimeFigureOut">
              <a:rPr lang="en-US" smtClean="0"/>
              <a:t>9/8/19</a:t>
            </a:fld>
            <a:endParaRPr lang="en-US"/>
          </a:p>
        </p:txBody>
      </p:sp>
      <p:sp>
        <p:nvSpPr>
          <p:cNvPr id="6" name="Footer Placeholder 5">
            <a:extLst>
              <a:ext uri="{FF2B5EF4-FFF2-40B4-BE49-F238E27FC236}">
                <a16:creationId xmlns:a16="http://schemas.microsoft.com/office/drawing/2014/main" id="{9F122925-5232-2649-B51C-FAA8F444A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30A86-56F0-C44C-9475-6D329B235BA8}"/>
              </a:ext>
            </a:extLst>
          </p:cNvPr>
          <p:cNvSpPr>
            <a:spLocks noGrp="1"/>
          </p:cNvSpPr>
          <p:nvPr>
            <p:ph type="sldNum" sz="quarter" idx="12"/>
          </p:nvPr>
        </p:nvSpPr>
        <p:spPr/>
        <p:txBody>
          <a:bodyPr/>
          <a:lstStyle/>
          <a:p>
            <a:fld id="{4070BF4B-3CBE-1E44-B2FB-B2379495D9EB}" type="slidenum">
              <a:rPr lang="en-US" smtClean="0"/>
              <a:t>‹#›</a:t>
            </a:fld>
            <a:endParaRPr lang="en-US"/>
          </a:p>
        </p:txBody>
      </p:sp>
    </p:spTree>
    <p:extLst>
      <p:ext uri="{BB962C8B-B14F-4D97-AF65-F5344CB8AC3E}">
        <p14:creationId xmlns:p14="http://schemas.microsoft.com/office/powerpoint/2010/main" val="217492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7EB52-A76E-094B-A7BA-8AE43AC69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69105F-1FF8-B546-8FB5-763BE23C4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966E6-AEB5-104A-BB20-A9E0CE099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14993-7908-C24B-9014-AEBDC4D0CDC2}" type="datetimeFigureOut">
              <a:rPr lang="en-US" smtClean="0"/>
              <a:t>9/8/19</a:t>
            </a:fld>
            <a:endParaRPr lang="en-US"/>
          </a:p>
        </p:txBody>
      </p:sp>
      <p:sp>
        <p:nvSpPr>
          <p:cNvPr id="5" name="Footer Placeholder 4">
            <a:extLst>
              <a:ext uri="{FF2B5EF4-FFF2-40B4-BE49-F238E27FC236}">
                <a16:creationId xmlns:a16="http://schemas.microsoft.com/office/drawing/2014/main" id="{754660CD-BF9D-B84A-B279-CE427FC7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D1E3F1-94BD-6D48-8A8F-6F9F481CF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0BF4B-3CBE-1E44-B2FB-B2379495D9EB}" type="slidenum">
              <a:rPr lang="en-US" smtClean="0"/>
              <a:t>‹#›</a:t>
            </a:fld>
            <a:endParaRPr lang="en-US"/>
          </a:p>
        </p:txBody>
      </p:sp>
    </p:spTree>
    <p:extLst>
      <p:ext uri="{BB962C8B-B14F-4D97-AF65-F5344CB8AC3E}">
        <p14:creationId xmlns:p14="http://schemas.microsoft.com/office/powerpoint/2010/main" val="82745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38CE-850E-0D47-ABB2-0BEF9DE01552}"/>
              </a:ext>
            </a:extLst>
          </p:cNvPr>
          <p:cNvSpPr>
            <a:spLocks noGrp="1"/>
          </p:cNvSpPr>
          <p:nvPr>
            <p:ph type="title"/>
          </p:nvPr>
        </p:nvSpPr>
        <p:spPr>
          <a:xfrm>
            <a:off x="1136428" y="627564"/>
            <a:ext cx="7474172" cy="1325563"/>
          </a:xfrm>
        </p:spPr>
        <p:txBody>
          <a:bodyPr>
            <a:normAutofit/>
          </a:bodyPr>
          <a:lstStyle/>
          <a:p>
            <a:r>
              <a:rPr lang="en-US" b="1" dirty="0"/>
              <a:t>Business Problem</a:t>
            </a:r>
            <a:br>
              <a:rPr lang="en-US" b="1" dirty="0"/>
            </a:br>
            <a:endParaRPr lang="en-US" dirty="0"/>
          </a:p>
        </p:txBody>
      </p:sp>
      <p:sp>
        <p:nvSpPr>
          <p:cNvPr id="3" name="Content Placeholder 2">
            <a:extLst>
              <a:ext uri="{FF2B5EF4-FFF2-40B4-BE49-F238E27FC236}">
                <a16:creationId xmlns:a16="http://schemas.microsoft.com/office/drawing/2014/main" id="{71F2B05A-07F5-8A41-80B3-DF49CD8E61BA}"/>
              </a:ext>
            </a:extLst>
          </p:cNvPr>
          <p:cNvSpPr>
            <a:spLocks noGrp="1"/>
          </p:cNvSpPr>
          <p:nvPr>
            <p:ph idx="1"/>
          </p:nvPr>
        </p:nvSpPr>
        <p:spPr>
          <a:xfrm>
            <a:off x="1136429" y="2278173"/>
            <a:ext cx="6467867" cy="3450613"/>
          </a:xfrm>
        </p:spPr>
        <p:txBody>
          <a:bodyPr anchor="ctr">
            <a:normAutofit/>
          </a:bodyPr>
          <a:lstStyle/>
          <a:p>
            <a:r>
              <a:rPr lang="en-US" sz="2000"/>
              <a:t>There are thousands of cities around the world. They are very diverse in terms of culture, economy etc. For a tourism company, to group all those popular cities into several cluster is very important. With this information, it will help client to choose the right cities to visit, especially for those tourist who want to experience different cultures.</a:t>
            </a:r>
          </a:p>
          <a:p>
            <a:r>
              <a:rPr lang="en-US" sz="2000"/>
              <a:t>In this project, we will choose those biggest cities in the world (based on population) , use Foursquare API to retrieve the top popular sites in those cities and then clustering them into several clusters..</a:t>
            </a:r>
          </a:p>
          <a:p>
            <a:endParaRPr lang="en-US" sz="20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North America">
            <a:extLst>
              <a:ext uri="{FF2B5EF4-FFF2-40B4-BE49-F238E27FC236}">
                <a16:creationId xmlns:a16="http://schemas.microsoft.com/office/drawing/2014/main" id="{F89D6352-7C2B-43B5-9CF4-43A18D2AB8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164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C7401D-9F18-3E40-8F1C-6FB39E8DD8E1}"/>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Used</a:t>
            </a:r>
          </a:p>
        </p:txBody>
      </p:sp>
      <p:graphicFrame>
        <p:nvGraphicFramePr>
          <p:cNvPr id="5" name="Content Placeholder 2">
            <a:extLst>
              <a:ext uri="{FF2B5EF4-FFF2-40B4-BE49-F238E27FC236}">
                <a16:creationId xmlns:a16="http://schemas.microsoft.com/office/drawing/2014/main" id="{2DDFC31E-4E24-445A-86D6-C64C9CD1980C}"/>
              </a:ext>
            </a:extLst>
          </p:cNvPr>
          <p:cNvGraphicFramePr>
            <a:graphicFrameLocks noGrp="1"/>
          </p:cNvGraphicFramePr>
          <p:nvPr>
            <p:ph idx="1"/>
            <p:extLst>
              <p:ext uri="{D42A27DB-BD31-4B8C-83A1-F6EECF244321}">
                <p14:modId xmlns:p14="http://schemas.microsoft.com/office/powerpoint/2010/main" val="38080352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72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C14CAB-E06D-2446-84C9-AA591100BE13}"/>
              </a:ext>
            </a:extLst>
          </p:cNvPr>
          <p:cNvSpPr>
            <a:spLocks noGrp="1"/>
          </p:cNvSpPr>
          <p:nvPr>
            <p:ph type="title"/>
          </p:nvPr>
        </p:nvSpPr>
        <p:spPr>
          <a:xfrm>
            <a:off x="4384039" y="365125"/>
            <a:ext cx="7164493" cy="1325563"/>
          </a:xfrm>
        </p:spPr>
        <p:txBody>
          <a:bodyPr>
            <a:normAutofit/>
          </a:bodyPr>
          <a:lstStyle/>
          <a:p>
            <a:r>
              <a:rPr lang="en-US" dirty="0" err="1"/>
              <a:t>Resut</a:t>
            </a:r>
            <a:r>
              <a:rPr lang="en-US" dirty="0"/>
              <a:t> and Findings</a:t>
            </a:r>
          </a:p>
        </p:txBody>
      </p:sp>
      <p:pic>
        <p:nvPicPr>
          <p:cNvPr id="7" name="Graphic 6" descr="News">
            <a:extLst>
              <a:ext uri="{FF2B5EF4-FFF2-40B4-BE49-F238E27FC236}">
                <a16:creationId xmlns:a16="http://schemas.microsoft.com/office/drawing/2014/main" id="{7EDC95F2-E8AA-4D52-B6A7-D86505F5EF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4C9112BE-AAED-354D-A082-B9AF02D637AD}"/>
              </a:ext>
            </a:extLst>
          </p:cNvPr>
          <p:cNvSpPr>
            <a:spLocks noGrp="1"/>
          </p:cNvSpPr>
          <p:nvPr>
            <p:ph idx="1"/>
          </p:nvPr>
        </p:nvSpPr>
        <p:spPr>
          <a:xfrm>
            <a:off x="3906017" y="1690688"/>
            <a:ext cx="7938321" cy="5157787"/>
          </a:xfrm>
        </p:spPr>
        <p:txBody>
          <a:bodyPr>
            <a:normAutofit/>
          </a:bodyPr>
          <a:lstStyle/>
          <a:p>
            <a:r>
              <a:rPr lang="en-US" sz="2000" dirty="0"/>
              <a:t>6 clusters in the end. Below are some interesting finding:</a:t>
            </a:r>
          </a:p>
          <a:p>
            <a:r>
              <a:rPr lang="en-US" sz="2000" dirty="0"/>
              <a:t>Cities in North America and south America are almost in the same cluster. (cluster 3)</a:t>
            </a:r>
          </a:p>
          <a:p>
            <a:r>
              <a:rPr lang="en-US" sz="2000" dirty="0"/>
              <a:t>In Asia, the groups of cities are much more diverse. </a:t>
            </a:r>
          </a:p>
          <a:p>
            <a:pPr lvl="1"/>
            <a:r>
              <a:rPr lang="en-US" sz="2000" dirty="0"/>
              <a:t>Most cities in China are in one cluster (cluster 5)</a:t>
            </a:r>
          </a:p>
          <a:p>
            <a:pPr lvl="1"/>
            <a:r>
              <a:rPr lang="en-US" sz="2000" dirty="0"/>
              <a:t>Japan cities are in another cluster which are the same as America cities. This shows that Japan is more westernized that all other Asia countries. Btw, Shanghai, China is also in the same cluster as other America cities. This also matches my feeling. (cluster 3)</a:t>
            </a:r>
          </a:p>
          <a:p>
            <a:pPr lvl="1"/>
            <a:r>
              <a:rPr lang="en-US" sz="2000" dirty="0"/>
              <a:t>Most India cities in cluster 2, and </a:t>
            </a:r>
            <a:r>
              <a:rPr lang="en-US" sz="2000" dirty="0" err="1"/>
              <a:t>Asean</a:t>
            </a:r>
            <a:r>
              <a:rPr lang="en-US" sz="2000" dirty="0"/>
              <a:t> cities are mostly in cluster 1</a:t>
            </a:r>
          </a:p>
          <a:p>
            <a:r>
              <a:rPr lang="en-US" sz="2000" dirty="0"/>
              <a:t>In Europe, Landon, Paris, Barcelona are of cluster 1, which is interesting, one of reason might be that those cities are of long history and popular tourism cities. (there are many hotels :)</a:t>
            </a:r>
          </a:p>
          <a:p>
            <a:pPr marL="0" indent="0">
              <a:buNone/>
            </a:pPr>
            <a:endParaRPr lang="en-US" sz="1700" dirty="0"/>
          </a:p>
        </p:txBody>
      </p:sp>
    </p:spTree>
    <p:extLst>
      <p:ext uri="{BB962C8B-B14F-4D97-AF65-F5344CB8AC3E}">
        <p14:creationId xmlns:p14="http://schemas.microsoft.com/office/powerpoint/2010/main" val="30298704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FE9180-E72E-4E45-8748-96608D6AE9A2}"/>
              </a:ext>
            </a:extLst>
          </p:cNvPr>
          <p:cNvPicPr>
            <a:picLocks noChangeAspect="1"/>
          </p:cNvPicPr>
          <p:nvPr/>
        </p:nvPicPr>
        <p:blipFill>
          <a:blip r:embed="rId2"/>
          <a:stretch>
            <a:fillRect/>
          </a:stretch>
        </p:blipFill>
        <p:spPr>
          <a:xfrm>
            <a:off x="950382" y="1129241"/>
            <a:ext cx="9948336" cy="5571067"/>
          </a:xfrm>
          <a:prstGeom prst="rect">
            <a:avLst/>
          </a:prstGeom>
        </p:spPr>
      </p:pic>
      <p:sp>
        <p:nvSpPr>
          <p:cNvPr id="5" name="TextBox 4">
            <a:extLst>
              <a:ext uri="{FF2B5EF4-FFF2-40B4-BE49-F238E27FC236}">
                <a16:creationId xmlns:a16="http://schemas.microsoft.com/office/drawing/2014/main" id="{F093E733-E1DF-354F-8B4B-7A4CC07394AC}"/>
              </a:ext>
            </a:extLst>
          </p:cNvPr>
          <p:cNvSpPr txBox="1"/>
          <p:nvPr/>
        </p:nvSpPr>
        <p:spPr>
          <a:xfrm>
            <a:off x="1492469" y="304800"/>
            <a:ext cx="8849710" cy="646331"/>
          </a:xfrm>
          <a:prstGeom prst="rect">
            <a:avLst/>
          </a:prstGeom>
          <a:noFill/>
        </p:spPr>
        <p:txBody>
          <a:bodyPr wrap="square" rtlCol="0">
            <a:spAutoFit/>
          </a:bodyPr>
          <a:lstStyle/>
          <a:p>
            <a:pPr algn="ctr"/>
            <a:r>
              <a:rPr lang="en-US" sz="3600" dirty="0"/>
              <a:t>Final Clustering Result</a:t>
            </a:r>
          </a:p>
        </p:txBody>
      </p:sp>
    </p:spTree>
    <p:extLst>
      <p:ext uri="{BB962C8B-B14F-4D97-AF65-F5344CB8AC3E}">
        <p14:creationId xmlns:p14="http://schemas.microsoft.com/office/powerpoint/2010/main" val="3209449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323</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Business Problem </vt:lpstr>
      <vt:lpstr>Data Used</vt:lpstr>
      <vt:lpstr>Resut and Findings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 </dc:title>
  <dc:creator>Jiang Lei</dc:creator>
  <cp:lastModifiedBy>Jiang Lei</cp:lastModifiedBy>
  <cp:revision>2</cp:revision>
  <dcterms:created xsi:type="dcterms:W3CDTF">2019-09-08T12:45:29Z</dcterms:created>
  <dcterms:modified xsi:type="dcterms:W3CDTF">2019-09-08T12:48:04Z</dcterms:modified>
</cp:coreProperties>
</file>