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44ef7aa5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44ef7aa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44ef7aa5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44ef7aa5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64fd4c67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64fd4c67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44ef7aa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44ef7aa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44ef7aa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44ef7aa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44ef7aa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44ef7aa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44ef7aa5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44ef7aa5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44ef7aa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44ef7aa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4ef7aa5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44ef7aa5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44ef7aa5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44ef7aa5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eo.nyu.edu/catalog/nyu_2451_34572"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Battle of the Neighborhoods:</a:t>
            </a:r>
            <a:r>
              <a:rPr lang="en"/>
              <a:t> </a:t>
            </a:r>
            <a:endParaRPr/>
          </a:p>
          <a:p>
            <a:pPr indent="0" lvl="0" marL="0" rtl="0" algn="l">
              <a:spcBef>
                <a:spcPts val="0"/>
              </a:spcBef>
              <a:spcAft>
                <a:spcPts val="0"/>
              </a:spcAft>
              <a:buNone/>
            </a:pPr>
            <a:r>
              <a:rPr lang="en" sz="2200"/>
              <a:t>New York</a:t>
            </a:r>
            <a:endParaRPr sz="2200"/>
          </a:p>
          <a:p>
            <a:pPr indent="0" lvl="0" marL="0" rtl="0" algn="l">
              <a:spcBef>
                <a:spcPts val="0"/>
              </a:spcBef>
              <a:spcAft>
                <a:spcPts val="0"/>
              </a:spcAft>
              <a:buNone/>
            </a:pPr>
            <a:r>
              <a:rPr lang="en" sz="1800"/>
              <a:t>Richard Min</a:t>
            </a:r>
            <a:endParaRPr sz="1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Richard Min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8" name="Google Shape;148;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aleway"/>
              <a:buAutoNum type="arabicPeriod"/>
            </a:pPr>
            <a:r>
              <a:rPr lang="en" sz="1400">
                <a:latin typeface="Raleway"/>
                <a:ea typeface="Raleway"/>
                <a:cs typeface="Raleway"/>
                <a:sym typeface="Raleway"/>
              </a:rPr>
              <a:t>The best rated sushi restaurant is Sushi by Bou with a score of 9,2 in Flatiron, Manhattan</a:t>
            </a:r>
            <a:endParaRPr sz="1400">
              <a:latin typeface="Raleway"/>
              <a:ea typeface="Raleway"/>
              <a:cs typeface="Raleway"/>
              <a:sym typeface="Raleway"/>
            </a:endParaRPr>
          </a:p>
          <a:p>
            <a:pPr indent="-317500" lvl="0" marL="457200" rtl="0" algn="l">
              <a:spcBef>
                <a:spcPts val="0"/>
              </a:spcBef>
              <a:spcAft>
                <a:spcPts val="0"/>
              </a:spcAft>
              <a:buSzPts val="1400"/>
              <a:buFont typeface="Raleway"/>
              <a:buAutoNum type="arabicPeriod"/>
            </a:pPr>
            <a:r>
              <a:rPr lang="en" sz="1400">
                <a:latin typeface="Raleway"/>
                <a:ea typeface="Raleway"/>
                <a:cs typeface="Raleway"/>
                <a:sym typeface="Raleway"/>
              </a:rPr>
              <a:t>Manhattan had the most sushi restaurants that had a rating score of 8 or more</a:t>
            </a:r>
            <a:endParaRPr sz="1400">
              <a:latin typeface="Raleway"/>
              <a:ea typeface="Raleway"/>
              <a:cs typeface="Raleway"/>
              <a:sym typeface="Raleway"/>
            </a:endParaRPr>
          </a:p>
          <a:p>
            <a:pPr indent="-311150" lvl="1" marL="914400" rtl="0" algn="l">
              <a:spcBef>
                <a:spcPts val="0"/>
              </a:spcBef>
              <a:spcAft>
                <a:spcPts val="0"/>
              </a:spcAft>
              <a:buSzPts val="1300"/>
              <a:buFont typeface="Raleway"/>
              <a:buAutoNum type="alphaLcPeriod"/>
            </a:pPr>
            <a:r>
              <a:rPr lang="en" sz="1300">
                <a:latin typeface="Raleway"/>
                <a:ea typeface="Raleway"/>
                <a:cs typeface="Raleway"/>
                <a:sym typeface="Raleway"/>
              </a:rPr>
              <a:t>Manhattan had 18 of 29 top rated sushi restaurant</a:t>
            </a:r>
            <a:endParaRPr sz="1300">
              <a:latin typeface="Raleway"/>
              <a:ea typeface="Raleway"/>
              <a:cs typeface="Raleway"/>
              <a:sym typeface="Raleway"/>
            </a:endParaRPr>
          </a:p>
          <a:p>
            <a:pPr indent="-311150" lvl="0" marL="457200" rtl="0" algn="l">
              <a:spcBef>
                <a:spcPts val="0"/>
              </a:spcBef>
              <a:spcAft>
                <a:spcPts val="0"/>
              </a:spcAft>
              <a:buSzPts val="1300"/>
              <a:buFont typeface="Raleway"/>
              <a:buAutoNum type="arabicPeriod"/>
            </a:pPr>
            <a:r>
              <a:t/>
            </a:r>
            <a:endParaRPr sz="13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4" name="Google Shape;154;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000000"/>
                </a:solidFill>
                <a:highlight>
                  <a:srgbClr val="FFFFFF"/>
                </a:highlight>
                <a:latin typeface="Raleway"/>
                <a:ea typeface="Raleway"/>
                <a:cs typeface="Raleway"/>
                <a:sym typeface="Raleway"/>
              </a:rPr>
              <a:t> The best area to open a sushi restaurant would be Manhattan, New York. In that area, most of the top rated sushi restaurants are located and it is known to be an area of fine cuisine. Not only is there a lot of restaurants in Manhattan, there are a lot of other venues that people can visit so that there are always people in that area, leading to more potential customers. </a:t>
            </a:r>
            <a:endParaRPr sz="12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Introduction/Objective: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Raleway"/>
              <a:buAutoNum type="arabicPeriod"/>
            </a:pPr>
            <a:r>
              <a:rPr lang="en" sz="1500">
                <a:solidFill>
                  <a:srgbClr val="000000"/>
                </a:solidFill>
                <a:latin typeface="Raleway"/>
                <a:ea typeface="Raleway"/>
                <a:cs typeface="Raleway"/>
                <a:sym typeface="Raleway"/>
              </a:rPr>
              <a:t>In this project, I am trying to find the best location to start a sushi restaurant in New York City</a:t>
            </a:r>
            <a:endParaRPr sz="1500">
              <a:solidFill>
                <a:srgbClr val="000000"/>
              </a:solidFill>
              <a:latin typeface="Raleway"/>
              <a:ea typeface="Raleway"/>
              <a:cs typeface="Raleway"/>
              <a:sym typeface="Raleway"/>
            </a:endParaRPr>
          </a:p>
          <a:p>
            <a:pPr indent="-323850" lvl="0" marL="457200" rtl="0" algn="l">
              <a:lnSpc>
                <a:spcPct val="115000"/>
              </a:lnSpc>
              <a:spcBef>
                <a:spcPts val="0"/>
              </a:spcBef>
              <a:spcAft>
                <a:spcPts val="0"/>
              </a:spcAft>
              <a:buClr>
                <a:srgbClr val="000000"/>
              </a:buClr>
              <a:buSzPts val="1500"/>
              <a:buFont typeface="Raleway"/>
              <a:buAutoNum type="arabicPeriod"/>
            </a:pPr>
            <a:r>
              <a:rPr lang="en" sz="1500">
                <a:solidFill>
                  <a:srgbClr val="000000"/>
                </a:solidFill>
                <a:latin typeface="Raleway"/>
                <a:ea typeface="Raleway"/>
                <a:cs typeface="Raleway"/>
                <a:sym typeface="Raleway"/>
              </a:rPr>
              <a:t>Using Foursquare API to collect the common venues for each neighborhood</a:t>
            </a:r>
            <a:endParaRPr sz="1500">
              <a:solidFill>
                <a:srgbClr val="000000"/>
              </a:solidFill>
              <a:latin typeface="Raleway"/>
              <a:ea typeface="Raleway"/>
              <a:cs typeface="Raleway"/>
              <a:sym typeface="Raleway"/>
            </a:endParaRPr>
          </a:p>
          <a:p>
            <a:pPr indent="-323850" lvl="0" marL="457200" rtl="0" algn="l">
              <a:lnSpc>
                <a:spcPct val="115000"/>
              </a:lnSpc>
              <a:spcBef>
                <a:spcPts val="0"/>
              </a:spcBef>
              <a:spcAft>
                <a:spcPts val="0"/>
              </a:spcAft>
              <a:buClr>
                <a:srgbClr val="000000"/>
              </a:buClr>
              <a:buSzPts val="1500"/>
              <a:buFont typeface="Raleway"/>
              <a:buAutoNum type="arabicPeriod"/>
            </a:pPr>
            <a:r>
              <a:rPr lang="en" sz="1500">
                <a:solidFill>
                  <a:srgbClr val="000000"/>
                </a:solidFill>
                <a:latin typeface="Raleway"/>
                <a:ea typeface="Raleway"/>
                <a:cs typeface="Raleway"/>
                <a:sym typeface="Raleway"/>
              </a:rPr>
              <a:t>Using unsupervised machine learning, k-means clustering, to form groups of neighborhoods based on their venues</a:t>
            </a:r>
            <a:endParaRPr sz="1500">
              <a:solidFill>
                <a:srgbClr val="000000"/>
              </a:solidFill>
              <a:latin typeface="Raleway"/>
              <a:ea typeface="Raleway"/>
              <a:cs typeface="Raleway"/>
              <a:sym typeface="Raleway"/>
            </a:endParaRPr>
          </a:p>
          <a:p>
            <a:pPr indent="0" lvl="0" marL="0" rtl="0" algn="l">
              <a:lnSpc>
                <a:spcPct val="200000"/>
              </a:lnSpc>
              <a:spcBef>
                <a:spcPts val="0"/>
              </a:spcBef>
              <a:spcAft>
                <a:spcPts val="0"/>
              </a:spcAft>
              <a:buNone/>
            </a:pPr>
            <a:r>
              <a:t/>
            </a:r>
            <a:endParaRPr sz="1500">
              <a:solidFill>
                <a:srgbClr val="000000"/>
              </a:solidFill>
              <a:latin typeface="Raleway"/>
              <a:ea typeface="Raleway"/>
              <a:cs typeface="Raleway"/>
              <a:sym typeface="Raleway"/>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New York City with Neighborhoods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15"/>
          <p:cNvPicPr preferRelativeResize="0"/>
          <p:nvPr/>
        </p:nvPicPr>
        <p:blipFill>
          <a:blip r:embed="rId3">
            <a:alphaModFix/>
          </a:blip>
          <a:stretch>
            <a:fillRect/>
          </a:stretch>
        </p:blipFill>
        <p:spPr>
          <a:xfrm>
            <a:off x="1756585" y="1992350"/>
            <a:ext cx="4729591" cy="279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Acquisition</a:t>
            </a:r>
            <a:r>
              <a:rPr lang="en"/>
              <a:t> </a:t>
            </a:r>
            <a:endParaRPr/>
          </a:p>
        </p:txBody>
      </p:sp>
      <p:sp>
        <p:nvSpPr>
          <p:cNvPr id="106" name="Google Shape;106;p16"/>
          <p:cNvSpPr txBox="1"/>
          <p:nvPr>
            <p:ph idx="1" type="body"/>
          </p:nvPr>
        </p:nvSpPr>
        <p:spPr>
          <a:xfrm>
            <a:off x="729450" y="2067050"/>
            <a:ext cx="7688700" cy="22611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Raleway"/>
              <a:buAutoNum type="arabicPeriod"/>
            </a:pPr>
            <a:r>
              <a:rPr lang="en" sz="1500">
                <a:solidFill>
                  <a:srgbClr val="000000"/>
                </a:solidFill>
                <a:latin typeface="Raleway"/>
                <a:ea typeface="Raleway"/>
                <a:cs typeface="Raleway"/>
                <a:sym typeface="Raleway"/>
              </a:rPr>
              <a:t> </a:t>
            </a:r>
            <a:r>
              <a:rPr lang="en" sz="1350" u="sng">
                <a:solidFill>
                  <a:srgbClr val="0088CC"/>
                </a:solidFill>
                <a:highlight>
                  <a:srgbClr val="FFFFFF"/>
                </a:highlight>
                <a:latin typeface="Raleway"/>
                <a:ea typeface="Raleway"/>
                <a:cs typeface="Raleway"/>
                <a:sym typeface="Raleway"/>
                <a:hlinkClick r:id="rId3">
                  <a:extLst>
                    <a:ext uri="{A12FA001-AC4F-418D-AE19-62706E023703}">
                      <ahyp:hlinkClr val="tx"/>
                    </a:ext>
                  </a:extLst>
                </a:hlinkClick>
              </a:rPr>
              <a:t>https://geo.nyu.edu/catalog/nyu_2451_34572</a:t>
            </a:r>
            <a:endParaRPr sz="2000">
              <a:latin typeface="Raleway"/>
              <a:ea typeface="Raleway"/>
              <a:cs typeface="Raleway"/>
              <a:sym typeface="Raleway"/>
            </a:endParaRPr>
          </a:p>
          <a:p>
            <a:pPr indent="-311150" lvl="1" marL="914400" rtl="0" algn="l">
              <a:lnSpc>
                <a:spcPct val="200000"/>
              </a:lnSpc>
              <a:spcBef>
                <a:spcPts val="0"/>
              </a:spcBef>
              <a:spcAft>
                <a:spcPts val="0"/>
              </a:spcAft>
              <a:buSzPts val="1300"/>
              <a:buFont typeface="Raleway"/>
              <a:buAutoNum type="alphaLcPeriod"/>
            </a:pPr>
            <a:r>
              <a:rPr lang="en" sz="1300">
                <a:latin typeface="Raleway"/>
                <a:ea typeface="Raleway"/>
                <a:cs typeface="Raleway"/>
                <a:sym typeface="Raleway"/>
              </a:rPr>
              <a:t>This was used to for the dataset of New York City</a:t>
            </a:r>
            <a:endParaRPr sz="1300">
              <a:latin typeface="Raleway"/>
              <a:ea typeface="Raleway"/>
              <a:cs typeface="Raleway"/>
              <a:sym typeface="Raleway"/>
            </a:endParaRPr>
          </a:p>
          <a:p>
            <a:pPr indent="-311150" lvl="1" marL="914400" rtl="0" algn="l">
              <a:lnSpc>
                <a:spcPct val="200000"/>
              </a:lnSpc>
              <a:spcBef>
                <a:spcPts val="0"/>
              </a:spcBef>
              <a:spcAft>
                <a:spcPts val="0"/>
              </a:spcAft>
              <a:buSzPts val="1300"/>
              <a:buFont typeface="Raleway"/>
              <a:buAutoNum type="alphaLcPeriod"/>
            </a:pPr>
            <a:r>
              <a:rPr lang="en" sz="1300">
                <a:latin typeface="Raleway"/>
                <a:ea typeface="Raleway"/>
                <a:cs typeface="Raleway"/>
                <a:sym typeface="Raleway"/>
              </a:rPr>
              <a:t>4 Features: </a:t>
            </a:r>
            <a:endParaRPr sz="1300">
              <a:latin typeface="Raleway"/>
              <a:ea typeface="Raleway"/>
              <a:cs typeface="Raleway"/>
              <a:sym typeface="Raleway"/>
            </a:endParaRPr>
          </a:p>
        </p:txBody>
      </p:sp>
      <p:pic>
        <p:nvPicPr>
          <p:cNvPr id="107" name="Google Shape;107;p16"/>
          <p:cNvPicPr preferRelativeResize="0"/>
          <p:nvPr/>
        </p:nvPicPr>
        <p:blipFill>
          <a:blip r:embed="rId4">
            <a:alphaModFix/>
          </a:blip>
          <a:stretch>
            <a:fillRect/>
          </a:stretch>
        </p:blipFill>
        <p:spPr>
          <a:xfrm>
            <a:off x="3498625" y="2990200"/>
            <a:ext cx="4000500" cy="2028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a:ea typeface="Raleway"/>
                <a:cs typeface="Raleway"/>
                <a:sym typeface="Raleway"/>
              </a:rPr>
              <a:t>Created a dataset that includes other info such as ID, Name of restaurant, rating, and tips and the amount of sushi restaurants in each borough </a:t>
            </a:r>
            <a:endParaRPr>
              <a:latin typeface="Raleway"/>
              <a:ea typeface="Raleway"/>
              <a:cs typeface="Raleway"/>
              <a:sym typeface="Raleway"/>
            </a:endParaRPr>
          </a:p>
          <a:p>
            <a:pPr indent="0" lvl="0" marL="0" rtl="0" algn="l">
              <a:spcBef>
                <a:spcPts val="1600"/>
              </a:spcBef>
              <a:spcAft>
                <a:spcPts val="1600"/>
              </a:spcAft>
              <a:buNone/>
            </a:pPr>
            <a:r>
              <a:t/>
            </a:r>
            <a:endParaRPr>
              <a:latin typeface="Raleway"/>
              <a:ea typeface="Raleway"/>
              <a:cs typeface="Raleway"/>
              <a:sym typeface="Raleway"/>
            </a:endParaRPr>
          </a:p>
        </p:txBody>
      </p:sp>
      <p:pic>
        <p:nvPicPr>
          <p:cNvPr id="114" name="Google Shape;114;p17"/>
          <p:cNvPicPr preferRelativeResize="0"/>
          <p:nvPr/>
        </p:nvPicPr>
        <p:blipFill>
          <a:blip r:embed="rId3">
            <a:alphaModFix/>
          </a:blip>
          <a:stretch>
            <a:fillRect/>
          </a:stretch>
        </p:blipFill>
        <p:spPr>
          <a:xfrm>
            <a:off x="150075" y="2732675"/>
            <a:ext cx="5253550" cy="1355475"/>
          </a:xfrm>
          <a:prstGeom prst="rect">
            <a:avLst/>
          </a:prstGeom>
          <a:noFill/>
          <a:ln>
            <a:noFill/>
          </a:ln>
        </p:spPr>
      </p:pic>
      <p:pic>
        <p:nvPicPr>
          <p:cNvPr id="115" name="Google Shape;115;p17"/>
          <p:cNvPicPr preferRelativeResize="0"/>
          <p:nvPr/>
        </p:nvPicPr>
        <p:blipFill>
          <a:blip r:embed="rId4">
            <a:alphaModFix/>
          </a:blip>
          <a:stretch>
            <a:fillRect/>
          </a:stretch>
        </p:blipFill>
        <p:spPr>
          <a:xfrm>
            <a:off x="5356300" y="2524075"/>
            <a:ext cx="3204375" cy="220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Rate of Sushi Restaurant</a:t>
            </a:r>
            <a:endParaRPr/>
          </a:p>
        </p:txBody>
      </p:sp>
      <p:sp>
        <p:nvSpPr>
          <p:cNvPr id="121" name="Google Shape;121;p18"/>
          <p:cNvSpPr txBox="1"/>
          <p:nvPr>
            <p:ph idx="1" type="body"/>
          </p:nvPr>
        </p:nvSpPr>
        <p:spPr>
          <a:xfrm>
            <a:off x="6479650" y="2634223"/>
            <a:ext cx="2211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Manhattan seems to have the most sushi restaurants and the best rated sushi</a:t>
            </a:r>
            <a:endParaRPr/>
          </a:p>
        </p:txBody>
      </p:sp>
      <p:pic>
        <p:nvPicPr>
          <p:cNvPr id="122" name="Google Shape;122;p18"/>
          <p:cNvPicPr preferRelativeResize="0"/>
          <p:nvPr/>
        </p:nvPicPr>
        <p:blipFill>
          <a:blip r:embed="rId3">
            <a:alphaModFix/>
          </a:blip>
          <a:stretch>
            <a:fillRect/>
          </a:stretch>
        </p:blipFill>
        <p:spPr>
          <a:xfrm>
            <a:off x="215717" y="2315000"/>
            <a:ext cx="6263933" cy="260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of the Top Rated Sushi Restaurant &gt;= 8</a:t>
            </a:r>
            <a:endParaRPr/>
          </a:p>
        </p:txBody>
      </p:sp>
      <p:sp>
        <p:nvSpPr>
          <p:cNvPr id="128" name="Google Shape;128;p19"/>
          <p:cNvSpPr txBox="1"/>
          <p:nvPr>
            <p:ph idx="1" type="body"/>
          </p:nvPr>
        </p:nvSpPr>
        <p:spPr>
          <a:xfrm>
            <a:off x="5450950" y="2232225"/>
            <a:ext cx="2896800" cy="146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Not the whole dataset</a:t>
            </a:r>
            <a:endParaRPr>
              <a:latin typeface="Raleway"/>
              <a:ea typeface="Raleway"/>
              <a:cs typeface="Raleway"/>
              <a:sym typeface="Raleway"/>
            </a:endParaRPr>
          </a:p>
        </p:txBody>
      </p:sp>
      <p:pic>
        <p:nvPicPr>
          <p:cNvPr id="129" name="Google Shape;129;p19"/>
          <p:cNvPicPr preferRelativeResize="0"/>
          <p:nvPr/>
        </p:nvPicPr>
        <p:blipFill>
          <a:blip r:embed="rId3">
            <a:alphaModFix/>
          </a:blip>
          <a:stretch>
            <a:fillRect/>
          </a:stretch>
        </p:blipFill>
        <p:spPr>
          <a:xfrm>
            <a:off x="543900" y="1853850"/>
            <a:ext cx="4617000" cy="300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Manhattan with Neighborhoods</a:t>
            </a:r>
            <a:endParaRPr/>
          </a:p>
        </p:txBody>
      </p:sp>
      <p:pic>
        <p:nvPicPr>
          <p:cNvPr id="135" name="Google Shape;135;p20"/>
          <p:cNvPicPr preferRelativeResize="0"/>
          <p:nvPr/>
        </p:nvPicPr>
        <p:blipFill>
          <a:blip r:embed="rId3">
            <a:alphaModFix/>
          </a:blip>
          <a:stretch>
            <a:fillRect/>
          </a:stretch>
        </p:blipFill>
        <p:spPr>
          <a:xfrm>
            <a:off x="1903671" y="1905800"/>
            <a:ext cx="5441725" cy="300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Manhattan with Clusters</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1"/>
          <p:cNvPicPr preferRelativeResize="0"/>
          <p:nvPr/>
        </p:nvPicPr>
        <p:blipFill>
          <a:blip r:embed="rId3">
            <a:alphaModFix/>
          </a:blip>
          <a:stretch>
            <a:fillRect/>
          </a:stretch>
        </p:blipFill>
        <p:spPr>
          <a:xfrm>
            <a:off x="1584450" y="1853850"/>
            <a:ext cx="5391325" cy="305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