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66" r:id="rId7"/>
    <p:sldId id="259" r:id="rId8"/>
    <p:sldId id="262" r:id="rId9"/>
    <p:sldId id="263" r:id="rId10"/>
    <p:sldId id="264" r:id="rId11"/>
    <p:sldId id="265" r:id="rId12"/>
    <p:sldId id="260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22"/>
  </p:normalViewPr>
  <p:slideViewPr>
    <p:cSldViewPr snapToGrid="0" snapToObjects="1">
      <p:cViewPr varScale="1">
        <p:scale>
          <a:sx n="82" d="100"/>
          <a:sy n="82" d="100"/>
        </p:scale>
        <p:origin x="17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0994-4DB3-2E4E-8125-CD992362C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EB62-7A4C-2D41-AE17-2E6DC7D4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BE54-3C4D-5340-A989-0F06644C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C1F2-29F3-2F46-B99F-2D75CC4C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8D0-C6F6-0A41-B5FD-00114189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A747-477B-1D42-B0EB-41FCF743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8CD8C-3632-C742-B2EF-62DA818A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9BC1-BD77-4B42-9699-081C83BE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BDA6-6A51-1F49-8D1C-B1AB6756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075E-0AC0-014E-B1F4-00C04368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C661F-2511-6F45-A1F5-2B7E4BA8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F9C2-453A-D046-AADE-1DD92908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C282-3D08-E744-9F41-BA690A97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E2B9-6767-3446-B720-8E31A604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E6FA-E59F-D14F-8860-AAF4F386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1880-8F94-1941-89DD-221257A2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B45-3BC6-2E47-9906-10586B13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D279-E75A-6945-AE83-90DA639A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194D-0D06-DC47-A532-A3E0781D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9777-B9E8-DA47-9BAD-2219AD8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BDC4-39DD-264A-93B4-1C41A260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CE32-0D25-854C-B082-11C4B20E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5C36-E529-E04F-9B82-CB344EF9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96E8-F15B-4B4C-8C70-0FC28C54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6D28-CE4F-884B-93EE-33E742ED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BF5-9EBD-B84C-9A71-2456BCF6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A7ED-7B4C-BF46-8918-86A8FA00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905C-DBA6-D147-A1DE-F17BA5F0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7709-6AB9-0E46-86EA-8045666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03EC2-A5DC-1441-B86B-6BBFD76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B2192-3449-EF4C-9C98-D9D1B528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EA9-E878-DB42-B6AD-B68706C2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A4E6-C2DF-0F48-8D8C-1E4DBB0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AF7F-0D22-1644-9843-845FC8D9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13F3-E128-914E-A1E4-8A68CC34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35AEA-918A-0A4D-820A-9A5FE7ED6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50940-58E1-754D-8816-B740DADE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BBEDC-AE31-C147-9875-A4ACD5F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F6A76-B724-DF43-8CF3-115708C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6773-AFFA-EC4E-8F3D-0644C01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3227D-46CF-C44F-B59A-58112B3C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A0F57-0E7E-E341-9559-754490F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0938E-3DF9-1E4E-B91F-59987FCD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3D81A-E292-4840-A704-52CB39C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002CF-526D-6940-9504-F736716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2F76-E006-4642-8A61-B5FB666E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250C-BA6A-9F4D-9A6A-E887CAD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5070-1905-3641-BB83-E53D1168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4FFD-0E6D-D94E-9C25-09882692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50A0-D3B1-EE47-BC28-7718773A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C729C-FDCC-5C4C-BC28-94D154A6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3AAD-D75D-EA45-8395-31EB2FE6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F40-21F4-4043-AF3A-A2BB9EF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B485C-CD64-E245-8460-B35661B25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88-F724-414E-81BD-099D3EC1B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89006-808F-B340-A352-0FC045CE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8726-D6EB-EE42-A791-8AFB1BB2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8DD4-46D6-1442-9CD0-42F5CAE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2BB74-3B17-9449-A683-5EF84BA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2C85-8BC5-F242-ABEF-7187ACE8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D593-2DED-8443-8BB8-821E1174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2BB1-349D-DE48-AF3B-AE0C253959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914A-E6D1-6C4D-9783-DA397CD31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DE55-6D44-AC4E-BF14-933ED416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3B7B-5673-2F4C-819D-9AC7AE88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9C7FDB13-F1A4-7744-909B-61E736702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0"/>
            <a:ext cx="12191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34BAA-4A09-DF45-A7C1-FD77122A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Finding the Best Statistic that Leads to Wins in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94A0E-A417-A04F-8CF3-0F46E8B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Richard Kang</a:t>
            </a:r>
          </a:p>
          <a:p>
            <a:r>
              <a:rPr lang="en-US" dirty="0">
                <a:solidFill>
                  <a:srgbClr val="FFFFFF"/>
                </a:solidFill>
              </a:rPr>
              <a:t>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353048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Proposed Work – Data Preprocessing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Filter for data points with 162 games to standardize and make analyzing </a:t>
            </a:r>
            <a:r>
              <a:rPr lang="en-US" sz="3000" dirty="0">
                <a:solidFill>
                  <a:schemeClr val="accent6"/>
                </a:solidFill>
              </a:rPr>
              <a:t>fair</a:t>
            </a:r>
            <a:r>
              <a:rPr lang="en-US" sz="3000" dirty="0">
                <a:solidFill>
                  <a:schemeClr val="bg1"/>
                </a:solidFill>
              </a:rPr>
              <a:t> and </a:t>
            </a:r>
            <a:r>
              <a:rPr lang="en-US" sz="3000" dirty="0">
                <a:solidFill>
                  <a:schemeClr val="accent6"/>
                </a:solidFill>
              </a:rPr>
              <a:t>reasonable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Split data into training and testing sets (80/20 split)</a:t>
            </a:r>
          </a:p>
          <a:p>
            <a:r>
              <a:rPr lang="en-US" sz="3000" dirty="0">
                <a:solidFill>
                  <a:schemeClr val="bg1"/>
                </a:solidFill>
              </a:rPr>
              <a:t>Remove NA values – not useful for analysis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Dummy variables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Average/Mean of column</a:t>
            </a:r>
          </a:p>
        </p:txBody>
      </p:sp>
    </p:spTree>
    <p:extLst>
      <p:ext uri="{BB962C8B-B14F-4D97-AF65-F5344CB8AC3E}">
        <p14:creationId xmlns:p14="http://schemas.microsoft.com/office/powerpoint/2010/main" val="388047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Proposed Work – Specific Questions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HR has a correlation coefficient to wins of 0.34282</a:t>
            </a:r>
          </a:p>
          <a:p>
            <a:r>
              <a:rPr lang="en-US" sz="2600" dirty="0">
                <a:solidFill>
                  <a:schemeClr val="bg1"/>
                </a:solidFill>
              </a:rPr>
              <a:t>ERA has a correlation coefficient to wins of -0.649373</a:t>
            </a:r>
          </a:p>
          <a:p>
            <a:r>
              <a:rPr lang="en-US" sz="2600" dirty="0">
                <a:solidFill>
                  <a:schemeClr val="bg1"/>
                </a:solidFill>
              </a:rPr>
              <a:t>ERA affects wins </a:t>
            </a:r>
            <a:r>
              <a:rPr lang="en-US" sz="2600" dirty="0">
                <a:solidFill>
                  <a:schemeClr val="accent6"/>
                </a:solidFill>
              </a:rPr>
              <a:t>more</a:t>
            </a:r>
            <a:r>
              <a:rPr lang="en-US" sz="2600" dirty="0">
                <a:solidFill>
                  <a:schemeClr val="bg1"/>
                </a:solidFill>
              </a:rPr>
              <a:t> than HR</a:t>
            </a:r>
          </a:p>
          <a:p>
            <a:r>
              <a:rPr lang="en-US" sz="2600" dirty="0">
                <a:solidFill>
                  <a:schemeClr val="bg1"/>
                </a:solidFill>
              </a:rPr>
              <a:t>Highest effect – RA – -0.651188</a:t>
            </a:r>
          </a:p>
          <a:p>
            <a:r>
              <a:rPr lang="en-US" sz="2600" dirty="0">
                <a:solidFill>
                  <a:schemeClr val="bg1"/>
                </a:solidFill>
              </a:rPr>
              <a:t>Lowest effect – SB – 0.0472264</a:t>
            </a:r>
          </a:p>
          <a:p>
            <a:r>
              <a:rPr lang="en-US" sz="2600" dirty="0">
                <a:solidFill>
                  <a:schemeClr val="bg1"/>
                </a:solidFill>
              </a:rPr>
              <a:t>Patterns within specific components of game (e.g., batting) for the most part, however, not to a strong extent</a:t>
            </a:r>
          </a:p>
        </p:txBody>
      </p:sp>
    </p:spTree>
    <p:extLst>
      <p:ext uri="{BB962C8B-B14F-4D97-AF65-F5344CB8AC3E}">
        <p14:creationId xmlns:p14="http://schemas.microsoft.com/office/powerpoint/2010/main" val="393691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Effectiveness – Use model created with training set to compare with testing data</a:t>
            </a:r>
          </a:p>
          <a:p>
            <a:r>
              <a:rPr lang="en-US" sz="3000" dirty="0">
                <a:solidFill>
                  <a:schemeClr val="bg1"/>
                </a:solidFill>
              </a:rPr>
              <a:t>Efficiency – Look at run times for each method</a:t>
            </a:r>
          </a:p>
          <a:p>
            <a:r>
              <a:rPr lang="en-US" sz="3000" dirty="0">
                <a:solidFill>
                  <a:schemeClr val="bg1"/>
                </a:solidFill>
              </a:rPr>
              <a:t>Compare which method is </a:t>
            </a:r>
            <a:r>
              <a:rPr lang="en-US" sz="3000" dirty="0">
                <a:solidFill>
                  <a:schemeClr val="accent6"/>
                </a:solidFill>
              </a:rPr>
              <a:t>more</a:t>
            </a:r>
            <a:r>
              <a:rPr lang="en-US" sz="3000" dirty="0">
                <a:solidFill>
                  <a:schemeClr val="bg1"/>
                </a:solidFill>
              </a:rPr>
              <a:t> effective and/or efficient</a:t>
            </a:r>
          </a:p>
        </p:txBody>
      </p:sp>
    </p:spTree>
    <p:extLst>
      <p:ext uri="{BB962C8B-B14F-4D97-AF65-F5344CB8AC3E}">
        <p14:creationId xmlns:p14="http://schemas.microsoft.com/office/powerpoint/2010/main" val="40656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2302636"/>
            <a:ext cx="6377769" cy="3414394"/>
          </a:xfrm>
        </p:spPr>
        <p:txBody>
          <a:bodyPr anchor="ctr">
            <a:normAutofit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Linear Regression - Used training model to </a:t>
            </a:r>
            <a:r>
              <a:rPr lang="en-US" sz="3000" dirty="0">
                <a:solidFill>
                  <a:schemeClr val="accent6"/>
                </a:solidFill>
              </a:rPr>
              <a:t>predict</a:t>
            </a:r>
            <a:r>
              <a:rPr lang="en-US" sz="3000" dirty="0">
                <a:solidFill>
                  <a:schemeClr val="bg1"/>
                </a:solidFill>
              </a:rPr>
              <a:t> actual testing data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Took mean of each variable, then calculated the difference between predicted and actual values</a:t>
            </a:r>
          </a:p>
          <a:p>
            <a:r>
              <a:rPr lang="en-US" sz="3000" dirty="0">
                <a:solidFill>
                  <a:schemeClr val="bg1"/>
                </a:solidFill>
              </a:rPr>
              <a:t>Correlation – Found difference between training correlations and testing correlations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5314C-BE07-0D45-8DAB-85C317E5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14" y="435951"/>
            <a:ext cx="5638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Correlation – Mean difference of 0.006819480504763156</a:t>
            </a:r>
          </a:p>
          <a:p>
            <a:r>
              <a:rPr lang="en-US" sz="3000" dirty="0">
                <a:solidFill>
                  <a:schemeClr val="bg1"/>
                </a:solidFill>
              </a:rPr>
              <a:t>Linear Regression – Mean difference of 0.0999535555398691</a:t>
            </a:r>
          </a:p>
          <a:p>
            <a:r>
              <a:rPr lang="en-US" sz="3000" dirty="0">
                <a:solidFill>
                  <a:schemeClr val="bg1"/>
                </a:solidFill>
              </a:rPr>
              <a:t>Both effective, Correlation </a:t>
            </a:r>
            <a:r>
              <a:rPr lang="en-US" sz="3000" dirty="0">
                <a:solidFill>
                  <a:schemeClr val="accent6"/>
                </a:solidFill>
              </a:rPr>
              <a:t>more</a:t>
            </a:r>
            <a:r>
              <a:rPr lang="en-US" sz="3000" dirty="0">
                <a:solidFill>
                  <a:schemeClr val="bg1"/>
                </a:solidFill>
              </a:rPr>
              <a:t> effective than Linear Regression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Efficiency – Run times very small – Basically a tie</a:t>
            </a:r>
          </a:p>
          <a:p>
            <a:r>
              <a:rPr lang="en-US" sz="3000" dirty="0">
                <a:solidFill>
                  <a:schemeClr val="bg1"/>
                </a:solidFill>
              </a:rPr>
              <a:t>Prefer to use Correlation analysis due to it being more effective and easier to compare variables – Values can only be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21094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Another dataset could be used to verify results</a:t>
            </a:r>
          </a:p>
          <a:p>
            <a:r>
              <a:rPr lang="en-US" sz="3000" dirty="0">
                <a:solidFill>
                  <a:schemeClr val="bg1"/>
                </a:solidFill>
              </a:rPr>
              <a:t>Additional questions to ask – Do advanced metrics like DER (Defensive Efficiency Ratio) affect wins more than the metrics used in this project?</a:t>
            </a:r>
          </a:p>
          <a:p>
            <a:r>
              <a:rPr lang="en-US" sz="3000" dirty="0">
                <a:solidFill>
                  <a:schemeClr val="bg1"/>
                </a:solidFill>
              </a:rPr>
              <a:t>Does weather play a part in win totals?</a:t>
            </a:r>
          </a:p>
          <a:p>
            <a:r>
              <a:rPr lang="en-US" sz="3000" dirty="0">
                <a:solidFill>
                  <a:schemeClr val="bg1"/>
                </a:solidFill>
              </a:rPr>
              <a:t>Machine Learning methods could be used – Clustering, Anomaly Detection, etc.</a:t>
            </a:r>
          </a:p>
          <a:p>
            <a:r>
              <a:rPr lang="en-US" sz="3000" dirty="0">
                <a:solidFill>
                  <a:schemeClr val="bg1"/>
                </a:solidFill>
              </a:rPr>
              <a:t>Larger scale project would be useful, if possible</a:t>
            </a:r>
          </a:p>
        </p:txBody>
      </p:sp>
    </p:spTree>
    <p:extLst>
      <p:ext uri="{BB962C8B-B14F-4D97-AF65-F5344CB8AC3E}">
        <p14:creationId xmlns:p14="http://schemas.microsoft.com/office/powerpoint/2010/main" val="49040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Week 2 – Project Proposal - Done</a:t>
            </a:r>
          </a:p>
          <a:p>
            <a:r>
              <a:rPr lang="en-US" sz="3000" dirty="0">
                <a:solidFill>
                  <a:schemeClr val="bg1"/>
                </a:solidFill>
              </a:rPr>
              <a:t>Week 3 – Project Checkpoint - Done</a:t>
            </a:r>
          </a:p>
          <a:p>
            <a:r>
              <a:rPr lang="en-US" sz="3000" dirty="0">
                <a:solidFill>
                  <a:schemeClr val="bg1"/>
                </a:solidFill>
              </a:rPr>
              <a:t>Week 4 – Project Final Report - Done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Week 5 – Project Presentation - Current</a:t>
            </a:r>
          </a:p>
        </p:txBody>
      </p:sp>
    </p:spTree>
    <p:extLst>
      <p:ext uri="{BB962C8B-B14F-4D97-AF65-F5344CB8AC3E}">
        <p14:creationId xmlns:p14="http://schemas.microsoft.com/office/powerpoint/2010/main" val="32174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Baseball – MLB – One of the </a:t>
            </a:r>
            <a:r>
              <a:rPr lang="en-US" sz="3000" dirty="0">
                <a:solidFill>
                  <a:schemeClr val="accent6"/>
                </a:solidFill>
              </a:rPr>
              <a:t>most</a:t>
            </a:r>
            <a:r>
              <a:rPr lang="en-US" sz="3000" dirty="0">
                <a:solidFill>
                  <a:schemeClr val="bg1"/>
                </a:solidFill>
              </a:rPr>
              <a:t> popular sports in the country and the world</a:t>
            </a:r>
          </a:p>
          <a:p>
            <a:r>
              <a:rPr lang="en-US" sz="3000" dirty="0">
                <a:solidFill>
                  <a:schemeClr val="bg1"/>
                </a:solidFill>
              </a:rPr>
              <a:t>Project will aim to compare certain relevant statistics with wins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Linear Regression and Correlation analysis will be used</a:t>
            </a:r>
          </a:p>
          <a:p>
            <a:r>
              <a:rPr lang="en-US" sz="3000" dirty="0">
                <a:solidFill>
                  <a:schemeClr val="bg1"/>
                </a:solidFill>
              </a:rPr>
              <a:t>Data will come from Sean </a:t>
            </a:r>
            <a:r>
              <a:rPr lang="en-US" sz="3000" dirty="0" err="1">
                <a:solidFill>
                  <a:schemeClr val="bg1"/>
                </a:solidFill>
              </a:rPr>
              <a:t>Lahman’s</a:t>
            </a:r>
            <a:r>
              <a:rPr lang="en-US" sz="3000" dirty="0">
                <a:solidFill>
                  <a:schemeClr val="bg1"/>
                </a:solidFill>
              </a:rPr>
              <a:t> website – He is a reporter</a:t>
            </a:r>
          </a:p>
        </p:txBody>
      </p:sp>
    </p:spTree>
    <p:extLst>
      <p:ext uri="{BB962C8B-B14F-4D97-AF65-F5344CB8AC3E}">
        <p14:creationId xmlns:p14="http://schemas.microsoft.com/office/powerpoint/2010/main" val="35210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Effectiveness will be found by comparing training model to testing data</a:t>
            </a:r>
          </a:p>
          <a:p>
            <a:r>
              <a:rPr lang="en-US" sz="3000" dirty="0">
                <a:solidFill>
                  <a:schemeClr val="bg1"/>
                </a:solidFill>
              </a:rPr>
              <a:t>Efficiency will be found by calculating run time of each iteration of each process</a:t>
            </a:r>
          </a:p>
          <a:p>
            <a:r>
              <a:rPr lang="en-US" sz="3000" dirty="0">
                <a:solidFill>
                  <a:schemeClr val="bg1"/>
                </a:solidFill>
              </a:rPr>
              <a:t>Key findings include ERA having a </a:t>
            </a:r>
            <a:r>
              <a:rPr lang="en-US" sz="3000" dirty="0">
                <a:solidFill>
                  <a:schemeClr val="accent6"/>
                </a:solidFill>
              </a:rPr>
              <a:t>stronger</a:t>
            </a:r>
            <a:r>
              <a:rPr lang="en-US" sz="3000" dirty="0">
                <a:solidFill>
                  <a:schemeClr val="bg1"/>
                </a:solidFill>
              </a:rPr>
              <a:t> effect on wins than HR</a:t>
            </a:r>
          </a:p>
          <a:p>
            <a:r>
              <a:rPr lang="en-US" sz="3000" dirty="0">
                <a:solidFill>
                  <a:schemeClr val="bg1"/>
                </a:solidFill>
              </a:rPr>
              <a:t>RA – Strongest effect, SB – Weakest effect</a:t>
            </a:r>
          </a:p>
        </p:txBody>
      </p:sp>
    </p:spTree>
    <p:extLst>
      <p:ext uri="{BB962C8B-B14F-4D97-AF65-F5344CB8AC3E}">
        <p14:creationId xmlns:p14="http://schemas.microsoft.com/office/powerpoint/2010/main" val="40110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Which statistic(s) should a baseball organization value the most in order to </a:t>
            </a:r>
            <a:r>
              <a:rPr lang="en-US" sz="3000" dirty="0">
                <a:solidFill>
                  <a:schemeClr val="accent6"/>
                </a:solidFill>
              </a:rPr>
              <a:t>maximize</a:t>
            </a:r>
            <a:r>
              <a:rPr lang="en-US" sz="3000" dirty="0">
                <a:solidFill>
                  <a:schemeClr val="bg1"/>
                </a:solidFill>
              </a:rPr>
              <a:t> wins, revenue and fan retention?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E.g., Should a batter with higher runs batted in (RBI) be valued more than a player with more home runs (HR)?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E.g., Should a pitcher be looked at more favorably if they have a lower earned run average (ERA) or a higher outs pitched (</a:t>
            </a:r>
            <a:r>
              <a:rPr lang="en-US" sz="3000" dirty="0" err="1">
                <a:solidFill>
                  <a:schemeClr val="bg1"/>
                </a:solidFill>
              </a:rPr>
              <a:t>IPouts</a:t>
            </a:r>
            <a:r>
              <a:rPr lang="en-US" sz="3000" dirty="0">
                <a:solidFill>
                  <a:schemeClr val="bg1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15848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Related Work – Completed Work #1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Freker</a:t>
            </a:r>
            <a:r>
              <a:rPr lang="en-US" sz="3000" dirty="0">
                <a:solidFill>
                  <a:schemeClr val="bg1"/>
                </a:solidFill>
              </a:rPr>
              <a:t>, a student, used correlation analysis to compare statistics with team wins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Correlation coefficient ranging from -1 to 1</a:t>
            </a:r>
          </a:p>
          <a:p>
            <a:r>
              <a:rPr lang="en-US" sz="3000" dirty="0">
                <a:solidFill>
                  <a:schemeClr val="bg1"/>
                </a:solidFill>
              </a:rPr>
              <a:t>Ks per Walk and Winning Percentage – </a:t>
            </a:r>
            <a:r>
              <a:rPr lang="en-US" sz="3000" dirty="0">
                <a:solidFill>
                  <a:schemeClr val="accent6"/>
                </a:solidFill>
              </a:rPr>
              <a:t>High</a:t>
            </a:r>
            <a:r>
              <a:rPr lang="en-US" sz="3000" dirty="0">
                <a:solidFill>
                  <a:schemeClr val="bg1"/>
                </a:solidFill>
              </a:rPr>
              <a:t> Correlation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Home Runs and Winning Percentage – </a:t>
            </a:r>
            <a:r>
              <a:rPr lang="en-US" sz="3000" dirty="0">
                <a:solidFill>
                  <a:schemeClr val="accent6"/>
                </a:solidFill>
              </a:rPr>
              <a:t>Moderate</a:t>
            </a:r>
            <a:r>
              <a:rPr lang="en-US" sz="3000" dirty="0">
                <a:solidFill>
                  <a:schemeClr val="bg1"/>
                </a:solidFill>
              </a:rPr>
              <a:t> Correlation</a:t>
            </a:r>
          </a:p>
        </p:txBody>
      </p:sp>
    </p:spTree>
    <p:extLst>
      <p:ext uri="{BB962C8B-B14F-4D97-AF65-F5344CB8AC3E}">
        <p14:creationId xmlns:p14="http://schemas.microsoft.com/office/powerpoint/2010/main" val="17983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Related Work – Completed Work #2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Wolf, from Samford University, found the correlation coefficient and linear regression line for multiple statistics compared to winning percentage</a:t>
            </a:r>
          </a:p>
          <a:p>
            <a:r>
              <a:rPr lang="en-US" sz="3000" dirty="0">
                <a:solidFill>
                  <a:schemeClr val="bg1"/>
                </a:solidFill>
              </a:rPr>
              <a:t>r = </a:t>
            </a:r>
            <a:r>
              <a:rPr lang="en-US" sz="3000" dirty="0">
                <a:solidFill>
                  <a:schemeClr val="accent6"/>
                </a:solidFill>
              </a:rPr>
              <a:t>0.716</a:t>
            </a:r>
            <a:r>
              <a:rPr lang="en-US" sz="3000" dirty="0">
                <a:solidFill>
                  <a:schemeClr val="bg1"/>
                </a:solidFill>
              </a:rPr>
              <a:t> for batting average and winning percentage</a:t>
            </a:r>
          </a:p>
          <a:p>
            <a:r>
              <a:rPr lang="en-US" sz="3000" dirty="0">
                <a:solidFill>
                  <a:schemeClr val="bg1"/>
                </a:solidFill>
              </a:rPr>
              <a:t>Equation of Linear Regression line – y = 5.055x - 0.7669</a:t>
            </a:r>
          </a:p>
          <a:p>
            <a:r>
              <a:rPr lang="en-US" sz="3000" dirty="0">
                <a:solidFill>
                  <a:schemeClr val="bg1"/>
                </a:solidFill>
              </a:rPr>
              <a:t>Slope = 5.055 – increase batting average by 1%, increase winning percentage by 5.055% on </a:t>
            </a:r>
            <a:r>
              <a:rPr lang="en-US" sz="3000" dirty="0">
                <a:solidFill>
                  <a:schemeClr val="accent6"/>
                </a:solidFill>
              </a:rPr>
              <a:t>average</a:t>
            </a:r>
          </a:p>
          <a:p>
            <a:r>
              <a:rPr lang="en-US" sz="3000" dirty="0">
                <a:solidFill>
                  <a:schemeClr val="bg1"/>
                </a:solidFill>
              </a:rPr>
              <a:t>Found batting and pitching statistics to affect wins the most; fielding the least</a:t>
            </a:r>
          </a:p>
        </p:txBody>
      </p:sp>
    </p:spTree>
    <p:extLst>
      <p:ext uri="{BB962C8B-B14F-4D97-AF65-F5344CB8AC3E}">
        <p14:creationId xmlns:p14="http://schemas.microsoft.com/office/powerpoint/2010/main" val="11877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Proposed Work – Dataset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D28-E23F-434E-8A2E-F269E0D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Dataset from Sean </a:t>
            </a:r>
            <a:r>
              <a:rPr lang="en-US" sz="3000" dirty="0" err="1">
                <a:solidFill>
                  <a:schemeClr val="bg1"/>
                </a:solidFill>
              </a:rPr>
              <a:t>Lahman’s</a:t>
            </a:r>
            <a:r>
              <a:rPr lang="en-US" sz="3000" dirty="0">
                <a:solidFill>
                  <a:schemeClr val="bg1"/>
                </a:solidFill>
              </a:rPr>
              <a:t> website (reporter)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.csv</a:t>
            </a:r>
            <a:r>
              <a:rPr lang="en-US" sz="3000" dirty="0">
                <a:solidFill>
                  <a:schemeClr val="bg1"/>
                </a:solidFill>
              </a:rPr>
              <a:t>, .R, SQL file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Relevant statistics for batting, pitching, and fielding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G, W, SB, ERA, FP are some examples of this</a:t>
            </a:r>
          </a:p>
        </p:txBody>
      </p:sp>
    </p:spTree>
    <p:extLst>
      <p:ext uri="{BB962C8B-B14F-4D97-AF65-F5344CB8AC3E}">
        <p14:creationId xmlns:p14="http://schemas.microsoft.com/office/powerpoint/2010/main" val="179432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-3028" y="6183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Proposed Work – Statistical Analysis &amp; Visualization 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EAB4D85-310C-804B-B603-6EDF66AE2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7714" y="393700"/>
            <a:ext cx="4940300" cy="3327400"/>
          </a:xfr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93C428-CB2E-7844-B769-7051DFF76988}"/>
              </a:ext>
            </a:extLst>
          </p:cNvPr>
          <p:cNvSpPr txBox="1">
            <a:spLocks/>
          </p:cNvSpPr>
          <p:nvPr/>
        </p:nvSpPr>
        <p:spPr>
          <a:xfrm>
            <a:off x="5167714" y="3908883"/>
            <a:ext cx="4912868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Scatter plot of Home Runs vs. Wins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Linear Regression Line – Coefficient of 0.10777187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Outliers present</a:t>
            </a:r>
            <a:r>
              <a:rPr lang="en-US" sz="3000" dirty="0">
                <a:solidFill>
                  <a:schemeClr val="bg1"/>
                </a:solidFill>
              </a:rPr>
              <a:t> – Seasons where team excel at hitting home runs, however, play poorly in other areas such as pitching</a:t>
            </a:r>
          </a:p>
        </p:txBody>
      </p:sp>
    </p:spTree>
    <p:extLst>
      <p:ext uri="{BB962C8B-B14F-4D97-AF65-F5344CB8AC3E}">
        <p14:creationId xmlns:p14="http://schemas.microsoft.com/office/powerpoint/2010/main" val="5166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odger Stadium to serve as vote center for presidential election in  November - True Blue LA">
            <a:extLst>
              <a:ext uri="{FF2B5EF4-FFF2-40B4-BE49-F238E27FC236}">
                <a16:creationId xmlns:a16="http://schemas.microsoft.com/office/drawing/2014/main" id="{F82B47DE-B799-3649-9EF4-A19399AB2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4" b="59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62351-E23F-8E40-B042-28838B66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Proposed Work – Statistical Analysis &amp; Visualization </a:t>
            </a:r>
          </a:p>
        </p:txBody>
      </p:sp>
      <p:sp>
        <p:nvSpPr>
          <p:cNvPr id="139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93C428-CB2E-7844-B769-7051DFF76988}"/>
              </a:ext>
            </a:extLst>
          </p:cNvPr>
          <p:cNvSpPr txBox="1">
            <a:spLocks/>
          </p:cNvSpPr>
          <p:nvPr/>
        </p:nvSpPr>
        <p:spPr>
          <a:xfrm>
            <a:off x="5167714" y="3592286"/>
            <a:ext cx="4912868" cy="2173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First few statistics from Table of Statistic vs. Correlation to Wins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Values from -1 to 1 (Correlation Coefficient)</a:t>
            </a:r>
          </a:p>
          <a:p>
            <a:r>
              <a:rPr lang="en-US" sz="3000" dirty="0">
                <a:solidFill>
                  <a:schemeClr val="bg1"/>
                </a:solidFill>
              </a:rPr>
              <a:t>R has Correlation Coefficient of 0.51455, </a:t>
            </a:r>
            <a:r>
              <a:rPr lang="en-US" sz="3000" dirty="0">
                <a:solidFill>
                  <a:schemeClr val="accent6"/>
                </a:solidFill>
              </a:rPr>
              <a:t>Moderate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967946-4A36-754B-827F-1AD10FCB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873" y="413112"/>
            <a:ext cx="3568700" cy="2273300"/>
          </a:xfrm>
        </p:spPr>
      </p:pic>
    </p:spTree>
    <p:extLst>
      <p:ext uri="{BB962C8B-B14F-4D97-AF65-F5344CB8AC3E}">
        <p14:creationId xmlns:p14="http://schemas.microsoft.com/office/powerpoint/2010/main" val="20617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788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Finding the Best Statistic that Leads to Wins in Baseball</vt:lpstr>
      <vt:lpstr>Executive Summary</vt:lpstr>
      <vt:lpstr>Executive Summary</vt:lpstr>
      <vt:lpstr>Problem Statement</vt:lpstr>
      <vt:lpstr>Related Work – Completed Work #1</vt:lpstr>
      <vt:lpstr>Related Work – Completed Work #2</vt:lpstr>
      <vt:lpstr>Proposed Work – Dataset</vt:lpstr>
      <vt:lpstr>Proposed Work – Statistical Analysis &amp; Visualization </vt:lpstr>
      <vt:lpstr>Proposed Work – Statistical Analysis &amp; Visualization </vt:lpstr>
      <vt:lpstr>Proposed Work – Data Preprocessing</vt:lpstr>
      <vt:lpstr>Proposed Work – Specific Questions</vt:lpstr>
      <vt:lpstr>Evaluation</vt:lpstr>
      <vt:lpstr>Evaluation</vt:lpstr>
      <vt:lpstr>Evaluation</vt:lpstr>
      <vt:lpstr>Future Work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Statistic that Leads to Wins in Baseball</dc:title>
  <dc:creator>RICHARD.KANG1@baruchmail.cuny.edu</dc:creator>
  <cp:lastModifiedBy>RICHARD.KANG1@baruchmail.cuny.edu</cp:lastModifiedBy>
  <cp:revision>10</cp:revision>
  <dcterms:created xsi:type="dcterms:W3CDTF">2021-09-25T18:00:17Z</dcterms:created>
  <dcterms:modified xsi:type="dcterms:W3CDTF">2021-09-30T20:15:16Z</dcterms:modified>
</cp:coreProperties>
</file>