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16"/>
  </p:notesMasterIdLst>
  <p:sldIdLst>
    <p:sldId id="256" r:id="rId2"/>
    <p:sldId id="285" r:id="rId3"/>
    <p:sldId id="286" r:id="rId4"/>
    <p:sldId id="287" r:id="rId5"/>
    <p:sldId id="29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6374" autoAdjust="0"/>
  </p:normalViewPr>
  <p:slideViewPr>
    <p:cSldViewPr snapToGrid="0">
      <p:cViewPr varScale="1">
        <p:scale>
          <a:sx n="68" d="100"/>
          <a:sy n="68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6190C-3C84-46E6-B023-7C78E6248499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ED981-532E-419E-A35E-798199DC2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8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2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63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5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6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2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9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4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5CA037-1562-44A1-81D1-2BCF99CE123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6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arman.heydari@usask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bservablehq.com/@d3/easing-animat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56" y="2051659"/>
            <a:ext cx="8825658" cy="1348381"/>
          </a:xfrm>
        </p:spPr>
        <p:txBody>
          <a:bodyPr/>
          <a:lstStyle/>
          <a:p>
            <a:r>
              <a:rPr lang="en-US" dirty="0"/>
              <a:t>D3.js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204" y="4323580"/>
            <a:ext cx="9342438" cy="972505"/>
          </a:xfrm>
        </p:spPr>
        <p:txBody>
          <a:bodyPr>
            <a:normAutofit/>
          </a:bodyPr>
          <a:lstStyle/>
          <a:p>
            <a:r>
              <a:rPr lang="en-US" sz="1800" cap="none" dirty="0">
                <a:solidFill>
                  <a:schemeClr val="accent5">
                    <a:lumMod val="50000"/>
                  </a:schemeClr>
                </a:solidFill>
              </a:rPr>
              <a:t>Course Instructor: </a:t>
            </a:r>
            <a:r>
              <a:rPr lang="en-US" cap="none" dirty="0">
                <a:solidFill>
                  <a:schemeClr val="accent5">
                    <a:lumMod val="50000"/>
                  </a:schemeClr>
                </a:solidFill>
              </a:rPr>
              <a:t>Debajyoti Mondal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800" cap="none" dirty="0">
                <a:solidFill>
                  <a:schemeClr val="accent5">
                    <a:lumMod val="50000"/>
                  </a:schemeClr>
                </a:solidFill>
              </a:rPr>
              <a:t>Lab Tutorial Instructor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: </a:t>
            </a:r>
            <a:r>
              <a:rPr lang="en-US" b="1" cap="none" dirty="0" smtClean="0">
                <a:solidFill>
                  <a:schemeClr val="accent5">
                    <a:lumMod val="50000"/>
                  </a:schemeClr>
                </a:solidFill>
              </a:rPr>
              <a:t>Arman Heydari</a:t>
            </a:r>
            <a:r>
              <a:rPr lang="en-US" cap="none" dirty="0" smtClean="0">
                <a:solidFill>
                  <a:schemeClr val="accent5">
                    <a:lumMod val="50000"/>
                  </a:schemeClr>
                </a:solidFill>
              </a:rPr>
              <a:t>( </a:t>
            </a:r>
            <a:r>
              <a:rPr lang="en-US" cap="none" dirty="0" smtClean="0">
                <a:solidFill>
                  <a:schemeClr val="tx1"/>
                </a:solidFill>
                <a:hlinkClick r:id="rId2"/>
              </a:rPr>
              <a:t>arman.heydari@usask.ca</a:t>
            </a:r>
            <a:r>
              <a:rPr lang="en-US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04FB0A-98EE-499F-B614-57752DEA9004}"/>
              </a:ext>
            </a:extLst>
          </p:cNvPr>
          <p:cNvSpPr txBox="1">
            <a:spLocks/>
          </p:cNvSpPr>
          <p:nvPr/>
        </p:nvSpPr>
        <p:spPr>
          <a:xfrm>
            <a:off x="488204" y="533696"/>
            <a:ext cx="10179796" cy="1399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CMPT 384 – Information Visualization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FEA0EF-8334-46F1-8D47-A6CD6D94B0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530" y="62909"/>
            <a:ext cx="1018470" cy="101847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9F6706-EDDF-4742-B6FA-4750CE56E871}"/>
              </a:ext>
            </a:extLst>
          </p:cNvPr>
          <p:cNvSpPr txBox="1">
            <a:spLocks/>
          </p:cNvSpPr>
          <p:nvPr/>
        </p:nvSpPr>
        <p:spPr>
          <a:xfrm>
            <a:off x="488204" y="3341075"/>
            <a:ext cx="8825658" cy="6704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Lab 4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6633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604C-A5E0-4818-AB76-BA3586C6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9826"/>
          </a:xfrm>
        </p:spPr>
        <p:txBody>
          <a:bodyPr/>
          <a:lstStyle/>
          <a:p>
            <a:r>
              <a:rPr lang="en-US" dirty="0"/>
              <a:t>Event Handler – HTML Tag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13CE5-AC3E-487D-876F-DF144DA59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132246"/>
            <a:ext cx="7077075" cy="262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B67625-6DD2-4FB0-82B5-B70BD8CDF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015291"/>
            <a:ext cx="5592816" cy="15432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BC6174-C6D2-461E-9AC4-072BEA8E2ED1}"/>
              </a:ext>
            </a:extLst>
          </p:cNvPr>
          <p:cNvSpPr txBox="1"/>
          <p:nvPr/>
        </p:nvSpPr>
        <p:spPr>
          <a:xfrm>
            <a:off x="567701" y="1740208"/>
            <a:ext cx="343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TAG 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3C413-383B-4B8C-A92A-1CC190CCE517}"/>
              </a:ext>
            </a:extLst>
          </p:cNvPr>
          <p:cNvSpPr txBox="1"/>
          <p:nvPr/>
        </p:nvSpPr>
        <p:spPr>
          <a:xfrm>
            <a:off x="567701" y="3852179"/>
            <a:ext cx="343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SCRIPT TO ATTACH EVENT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983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408A-00C8-4554-AA7C-82B13777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– HTML Tag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826A7-B9E8-4719-9B3F-F37C8150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175174"/>
            <a:ext cx="7494365" cy="446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2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3B7F-0449-403D-9B00-AB5FACC2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Codes for Animation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99EAE-A218-4074-A01C-C755C823E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242583"/>
            <a:ext cx="6929622" cy="41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05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FEB3-3D89-4894-A644-BC3BF192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for SVG Tag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C2500-6F95-41F5-8DC0-E87ABF6B2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376895"/>
            <a:ext cx="105251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66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433E-97D0-4343-B897-6E26B086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</a:t>
            </a:r>
            <a:r>
              <a:rPr lang="en-US" dirty="0" smtClean="0"/>
              <a:t>this: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F3EBF2-3DE2-4DCC-B258-ED68AC471670}"/>
              </a:ext>
            </a:extLst>
          </p:cNvPr>
          <p:cNvSpPr/>
          <p:nvPr/>
        </p:nvSpPr>
        <p:spPr>
          <a:xfrm>
            <a:off x="961424" y="1993672"/>
            <a:ext cx="9089410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000"/>
              </a:spcBef>
              <a:buSzPct val="100000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Try to create example_challenge.html on your own</a:t>
            </a:r>
          </a:p>
          <a:p>
            <a:pPr defTabSz="457200">
              <a:spcBef>
                <a:spcPts val="1000"/>
              </a:spcBef>
              <a:buSzPct val="100000"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1969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D289-E364-44EE-853E-1CAC8487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5FABD4-D1A6-4ADB-BFD0-3451C4F755F2}"/>
              </a:ext>
            </a:extLst>
          </p:cNvPr>
          <p:cNvSpPr/>
          <p:nvPr/>
        </p:nvSpPr>
        <p:spPr>
          <a:xfrm>
            <a:off x="646111" y="1853248"/>
            <a:ext cx="5619706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Bar Chart with scale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Event Handler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Transition (Animation)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353728-8397-42E8-8BF5-09BBB0DC0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624" y="1853248"/>
            <a:ext cx="4215403" cy="420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3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6728-30B1-48E2-90B8-14FC4D4F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 Rectangle Draw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65FFB-3649-4AD3-BE5A-B53E8E3F04DA}"/>
              </a:ext>
            </a:extLst>
          </p:cNvPr>
          <p:cNvSpPr/>
          <p:nvPr/>
        </p:nvSpPr>
        <p:spPr>
          <a:xfrm>
            <a:off x="646111" y="1932712"/>
            <a:ext cx="9089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Rectangle is another primary shape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75432F-FCAC-4416-9DDF-A38FF2D8F128}"/>
              </a:ext>
            </a:extLst>
          </p:cNvPr>
          <p:cNvGrpSpPr/>
          <p:nvPr/>
        </p:nvGrpSpPr>
        <p:grpSpPr>
          <a:xfrm>
            <a:off x="646111" y="2917597"/>
            <a:ext cx="5028418" cy="1924594"/>
            <a:chOff x="-29698" y="2621280"/>
            <a:chExt cx="5028418" cy="1924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88F2DF-8162-49BE-8E12-E2A68F6168A5}"/>
                </a:ext>
              </a:extLst>
            </p:cNvPr>
            <p:cNvSpPr/>
            <p:nvPr/>
          </p:nvSpPr>
          <p:spPr>
            <a:xfrm>
              <a:off x="539931" y="3021874"/>
              <a:ext cx="4458789" cy="15240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9C407D-3483-4D93-8B6D-03815934AD8D}"/>
                </a:ext>
              </a:extLst>
            </p:cNvPr>
            <p:cNvSpPr txBox="1"/>
            <p:nvPr/>
          </p:nvSpPr>
          <p:spPr>
            <a:xfrm>
              <a:off x="211956" y="2621280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(x, y)</a:t>
              </a:r>
              <a:endParaRPr lang="en-CA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C26FE31-AD9D-47C4-94F0-29398ABBEBAD}"/>
                </a:ext>
              </a:extLst>
            </p:cNvPr>
            <p:cNvCxnSpPr/>
            <p:nvPr/>
          </p:nvCxnSpPr>
          <p:spPr>
            <a:xfrm>
              <a:off x="539930" y="3257006"/>
              <a:ext cx="445879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CDF8E8-A3AE-40E5-AF52-F6FD0799297D}"/>
                </a:ext>
              </a:extLst>
            </p:cNvPr>
            <p:cNvSpPr txBox="1"/>
            <p:nvPr/>
          </p:nvSpPr>
          <p:spPr>
            <a:xfrm>
              <a:off x="2168434" y="3235234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width</a:t>
              </a:r>
              <a:endParaRPr lang="en-CA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6972D0A-5B4D-462A-A089-226C700BF0AB}"/>
                </a:ext>
              </a:extLst>
            </p:cNvPr>
            <p:cNvCxnSpPr>
              <a:cxnSpLocks/>
            </p:cNvCxnSpPr>
            <p:nvPr/>
          </p:nvCxnSpPr>
          <p:spPr>
            <a:xfrm>
              <a:off x="339634" y="3021874"/>
              <a:ext cx="0" cy="152400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7DA5D5-92C5-4BEB-BBC8-8F51292E97AC}"/>
                </a:ext>
              </a:extLst>
            </p:cNvPr>
            <p:cNvSpPr txBox="1"/>
            <p:nvPr/>
          </p:nvSpPr>
          <p:spPr>
            <a:xfrm rot="16200000">
              <a:off x="-235267" y="3462575"/>
              <a:ext cx="780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height</a:t>
              </a:r>
              <a:endParaRPr lang="en-CA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4E8CC1-C478-427C-B92A-D10E959B33EB}"/>
              </a:ext>
            </a:extLst>
          </p:cNvPr>
          <p:cNvGrpSpPr/>
          <p:nvPr/>
        </p:nvGrpSpPr>
        <p:grpSpPr>
          <a:xfrm>
            <a:off x="6635937" y="2851203"/>
            <a:ext cx="5556063" cy="2099359"/>
            <a:chOff x="6096000" y="2446515"/>
            <a:chExt cx="5556063" cy="20993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087C30-C05F-41C0-B813-E6AAEEFCD89C}"/>
                </a:ext>
              </a:extLst>
            </p:cNvPr>
            <p:cNvSpPr/>
            <p:nvPr/>
          </p:nvSpPr>
          <p:spPr>
            <a:xfrm>
              <a:off x="6193203" y="3089065"/>
              <a:ext cx="5049560" cy="14568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defTabSz="457200"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+mj-lt"/>
                  <a:ea typeface="+mj-ea"/>
                  <a:cs typeface="+mj-cs"/>
                </a:rPr>
                <a:t>Top-Left Co-ordinate (x, y)</a:t>
              </a:r>
            </a:p>
            <a:p>
              <a:pPr marL="342900" indent="-342900" defTabSz="457200"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+mj-lt"/>
                  <a:ea typeface="+mj-ea"/>
                  <a:cs typeface="+mj-cs"/>
                </a:rPr>
                <a:t>width</a:t>
              </a:r>
            </a:p>
            <a:p>
              <a:pPr marL="342900" indent="-342900" defTabSz="457200"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+mj-lt"/>
                  <a:ea typeface="+mj-ea"/>
                  <a:cs typeface="+mj-cs"/>
                </a:rPr>
                <a:t>height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A2A021-EC61-447A-A904-38EAAF661D62}"/>
                </a:ext>
              </a:extLst>
            </p:cNvPr>
            <p:cNvSpPr/>
            <p:nvPr/>
          </p:nvSpPr>
          <p:spPr>
            <a:xfrm>
              <a:off x="6096000" y="2446515"/>
              <a:ext cx="555606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spcBef>
                  <a:spcPts val="1000"/>
                </a:spcBef>
                <a:buSzPct val="100000"/>
              </a:pPr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+mj-lt"/>
                  <a:ea typeface="+mj-ea"/>
                  <a:cs typeface="+mj-cs"/>
                </a:rPr>
                <a:t>Required Attributes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84CF417-FE69-46CF-BE21-78D095BB626A}"/>
              </a:ext>
            </a:extLst>
          </p:cNvPr>
          <p:cNvSpPr/>
          <p:nvPr/>
        </p:nvSpPr>
        <p:spPr>
          <a:xfrm>
            <a:off x="961424" y="5647843"/>
            <a:ext cx="9089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000"/>
              </a:spcBef>
              <a:buSzPct val="100000"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x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="20"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="150"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="150“&gt;&lt;/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973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4BD8BB3-2FD1-49E7-B432-9AAA197E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D3 Scales – Linear Scale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08B3-F5AA-4C62-9E08-6BDEA0935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67877"/>
            <a:ext cx="4909543" cy="1670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743FAE-715B-4592-9632-A7CC6AFF88F8}"/>
              </a:ext>
            </a:extLst>
          </p:cNvPr>
          <p:cNvSpPr txBox="1"/>
          <p:nvPr/>
        </p:nvSpPr>
        <p:spPr>
          <a:xfrm>
            <a:off x="646111" y="3007306"/>
            <a:ext cx="2354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chemeClr val="bg1">
                    <a:lumMod val="50000"/>
                  </a:schemeClr>
                </a:solidFill>
              </a:rPr>
              <a:t>http://www.jeromecukier.net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594AE7-1F98-405C-A781-6CBBD3029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8" y="3362740"/>
            <a:ext cx="4876187" cy="15003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589116-2AB8-438C-BC4F-F7D31A622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378" y="1367877"/>
            <a:ext cx="3437929" cy="34952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15747F-4F7D-4ABD-9AC9-DA23E13C52E7}"/>
              </a:ext>
            </a:extLst>
          </p:cNvPr>
          <p:cNvSpPr txBox="1"/>
          <p:nvPr/>
        </p:nvSpPr>
        <p:spPr>
          <a:xfrm>
            <a:off x="597107" y="5187448"/>
            <a:ext cx="6251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Domain – what we have, e.g. data range</a:t>
            </a:r>
          </a:p>
          <a:p>
            <a:r>
              <a:rPr lang="en-US" sz="2400" dirty="0"/>
              <a:t>Range – what we want, e.g. pixel range for chart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54106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1E38-9942-4EC8-990C-546B65A8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 Transition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CF4FE9-B042-4701-B39D-26B1121CDE74}"/>
              </a:ext>
            </a:extLst>
          </p:cNvPr>
          <p:cNvSpPr/>
          <p:nvPr/>
        </p:nvSpPr>
        <p:spPr>
          <a:xfrm>
            <a:off x="732933" y="2056838"/>
            <a:ext cx="7252827" cy="245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Select Elements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Join Updated Data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Transition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Define the duration of transition (in milli-second)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Define the type of transition (with ease)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DF6DA-C96A-42DE-8C15-44F22DE08B4C}"/>
              </a:ext>
            </a:extLst>
          </p:cNvPr>
          <p:cNvSpPr txBox="1"/>
          <p:nvPr/>
        </p:nvSpPr>
        <p:spPr>
          <a:xfrm>
            <a:off x="1088571" y="5094514"/>
            <a:ext cx="497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hlinkClick r:id="rId2"/>
              </a:rPr>
              <a:t>https://observablehq.com/@d3/easing-animations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7DB4A-2573-44F2-883C-11B8F44CAF81}"/>
              </a:ext>
            </a:extLst>
          </p:cNvPr>
          <p:cNvSpPr txBox="1"/>
          <p:nvPr/>
        </p:nvSpPr>
        <p:spPr>
          <a:xfrm>
            <a:off x="1088571" y="4789714"/>
            <a:ext cx="391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type of </a:t>
            </a:r>
            <a:r>
              <a:rPr lang="en-US" dirty="0" smtClean="0"/>
              <a:t>animation in d3 library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793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D895-AA1C-4DBF-B1E4-30322549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server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4749D1-DB69-41B9-BD41-395C6F3F6CFA}"/>
              </a:ext>
            </a:extLst>
          </p:cNvPr>
          <p:cNvSpPr/>
          <p:nvPr/>
        </p:nvSpPr>
        <p:spPr>
          <a:xfrm>
            <a:off x="646111" y="1996751"/>
            <a:ext cx="10961171" cy="4273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Windows [Version 10.0.15063]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2017 Microsoft Corporation. All rights reserved.</a:t>
            </a:r>
          </a:p>
          <a:p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C:\&gt;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-m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SimpleHTTPServer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8888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C:\Users\jyoti\AppData\Local\Programs\Python\Python37-32\python.exe: No module named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SimpleHTTPServer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C:\&gt;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-m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http.server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8888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Serving HTTP on 0.0.0.0 port 8888 (http://0.0.0.0:8888/) ...</a:t>
            </a:r>
          </a:p>
        </p:txBody>
      </p:sp>
    </p:spTree>
    <p:extLst>
      <p:ext uri="{BB962C8B-B14F-4D97-AF65-F5344CB8AC3E}">
        <p14:creationId xmlns:p14="http://schemas.microsoft.com/office/powerpoint/2010/main" val="426094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0A62-BCD3-488E-A35B-B0F72ADF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Random Number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20C50-94BE-4D8A-9346-00F2F5191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55" y="2042722"/>
            <a:ext cx="10715690" cy="48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6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AB64-73E0-40EB-8605-D4296274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 Scales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FD097-807D-40A1-BA15-750034F5C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105025"/>
            <a:ext cx="103822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5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6A9E-90CA-4396-AD2F-ED178AB7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Creation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29A72-B7A0-4423-AE5D-802297F3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63762"/>
            <a:ext cx="9630686" cy="478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29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2247</TotalTime>
  <Words>229</Words>
  <Application>Microsoft Office PowerPoint</Application>
  <PresentationFormat>Widescreen</PresentationFormat>
  <Paragraphs>52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 3</vt:lpstr>
      <vt:lpstr>Ion</vt:lpstr>
      <vt:lpstr>D3.js</vt:lpstr>
      <vt:lpstr>Agenda</vt:lpstr>
      <vt:lpstr>D3 Rectangle Draw</vt:lpstr>
      <vt:lpstr>D3 Scales – Linear Scale</vt:lpstr>
      <vt:lpstr>D3 Transition</vt:lpstr>
      <vt:lpstr>Start the server</vt:lpstr>
      <vt:lpstr>Generate Random Number</vt:lpstr>
      <vt:lpstr>D3 Scales</vt:lpstr>
      <vt:lpstr>Chart Creation</vt:lpstr>
      <vt:lpstr>Event Handler – HTML Tag</vt:lpstr>
      <vt:lpstr>Event Handler – HTML Tag</vt:lpstr>
      <vt:lpstr>Basic Codes for Animation</vt:lpstr>
      <vt:lpstr>Event Handler for SVG Tag</vt:lpstr>
      <vt:lpstr>Try this: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 </dc:title>
  <dc:creator>debajyoti mondal</dc:creator>
  <cp:lastModifiedBy>Arman</cp:lastModifiedBy>
  <cp:revision>150</cp:revision>
  <dcterms:created xsi:type="dcterms:W3CDTF">2017-12-03T16:27:57Z</dcterms:created>
  <dcterms:modified xsi:type="dcterms:W3CDTF">2025-02-03T17:57:30Z</dcterms:modified>
</cp:coreProperties>
</file>