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2"/>
  </p:notesMasterIdLst>
  <p:sldIdLst>
    <p:sldId id="256" r:id="rId2"/>
    <p:sldId id="285" r:id="rId3"/>
    <p:sldId id="286" r:id="rId4"/>
    <p:sldId id="300" r:id="rId5"/>
    <p:sldId id="298" r:id="rId6"/>
    <p:sldId id="287" r:id="rId7"/>
    <p:sldId id="299" r:id="rId8"/>
    <p:sldId id="301" r:id="rId9"/>
    <p:sldId id="288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6374" autoAdjust="0"/>
  </p:normalViewPr>
  <p:slideViewPr>
    <p:cSldViewPr snapToGrid="0">
      <p:cViewPr varScale="1">
        <p:scale>
          <a:sx n="106" d="100"/>
          <a:sy n="106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rakib.hasan@usask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3/d3-geo-proj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v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eojson.io/#map=2/20.0/0.0" TargetMode="External"/><Relationship Id="rId2" Type="http://schemas.openxmlformats.org/officeDocument/2006/relationships/hyperlink" Target="https://github.com/codeforamerica/click_that_hood/tree/master/public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algary.ca/" TargetMode="External"/><Relationship Id="rId5" Type="http://schemas.openxmlformats.org/officeDocument/2006/relationships/hyperlink" Target="http://opendata-saskatoon.cloudapp.net/" TargetMode="External"/><Relationship Id="rId4" Type="http://schemas.openxmlformats.org/officeDocument/2006/relationships/hyperlink" Target="http://www.opendatask.ca/data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56" y="2051659"/>
            <a:ext cx="8825658" cy="1348381"/>
          </a:xfrm>
        </p:spPr>
        <p:txBody>
          <a:bodyPr/>
          <a:lstStyle/>
          <a:p>
            <a:r>
              <a:rPr lang="en-US" dirty="0"/>
              <a:t>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04" y="4323580"/>
            <a:ext cx="9342438" cy="972505"/>
          </a:xfrm>
        </p:spPr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Course Instructor: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Debajyoti Mondal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Lab Tutorial Instructor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sz="1800" b="1" cap="none" dirty="0">
                <a:solidFill>
                  <a:schemeClr val="accent5">
                    <a:lumMod val="50000"/>
                  </a:schemeClr>
                </a:solidFill>
              </a:rPr>
              <a:t>Arman Heydari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( </a:t>
            </a:r>
            <a:r>
              <a:rPr lang="en-US" cap="none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arman.heydari@usask.ca</a:t>
            </a:r>
            <a:r>
              <a:rPr lang="en-US" cap="none" dirty="0">
                <a:solidFill>
                  <a:schemeClr val="tx1"/>
                </a:solidFill>
              </a:rPr>
              <a:t>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04FB0A-98EE-499F-B614-57752DEA9004}"/>
              </a:ext>
            </a:extLst>
          </p:cNvPr>
          <p:cNvSpPr txBox="1">
            <a:spLocks/>
          </p:cNvSpPr>
          <p:nvPr/>
        </p:nvSpPr>
        <p:spPr>
          <a:xfrm>
            <a:off x="488204" y="533696"/>
            <a:ext cx="10179796" cy="1399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CMPT 384 – Information 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EA0EF-8334-46F1-8D47-A6CD6D94B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30" y="62909"/>
            <a:ext cx="1018470" cy="10184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9F6706-EDDF-4742-B6FA-4750CE56E871}"/>
              </a:ext>
            </a:extLst>
          </p:cNvPr>
          <p:cNvSpPr txBox="1">
            <a:spLocks/>
          </p:cNvSpPr>
          <p:nvPr/>
        </p:nvSpPr>
        <p:spPr>
          <a:xfrm>
            <a:off x="488204" y="3341075"/>
            <a:ext cx="8825658" cy="670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Lab 5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433E-97D0-4343-B897-6E26B086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-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3EBF2-3DE2-4DCC-B258-ED68AC471670}"/>
              </a:ext>
            </a:extLst>
          </p:cNvPr>
          <p:cNvSpPr/>
          <p:nvPr/>
        </p:nvSpPr>
        <p:spPr>
          <a:xfrm>
            <a:off x="961424" y="1993672"/>
            <a:ext cx="9089410" cy="43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Try to create a visualization like the below with the help of us-cities.csv</a:t>
            </a:r>
          </a:p>
          <a:p>
            <a:pPr defTabSz="457200">
              <a:spcBef>
                <a:spcPts val="1000"/>
              </a:spcBef>
              <a:buSzPct val="100000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SzPct val="100000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SzPct val="100000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SzPct val="100000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SzPct val="100000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SzPct val="100000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457200">
              <a:spcBef>
                <a:spcPts val="1000"/>
              </a:spcBef>
              <a:buSzPct val="100000"/>
            </a:pP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Hint : You can get the pixel position for the cities by passing latitude and longitude to the projection </a:t>
            </a:r>
          </a:p>
          <a:p>
            <a:pPr defTabSz="457200">
              <a:spcBef>
                <a:spcPts val="1000"/>
              </a:spcBef>
              <a:buSzPct val="100000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Answer is here: example_4_cities.html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D314B-460B-4E0F-9148-1DEE6A60E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2643187"/>
            <a:ext cx="36671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D289-E364-44EE-853E-1CAC848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FABD4-D1A6-4ADB-BFD0-3451C4F755F2}"/>
              </a:ext>
            </a:extLst>
          </p:cNvPr>
          <p:cNvSpPr/>
          <p:nvPr/>
        </p:nvSpPr>
        <p:spPr>
          <a:xfrm>
            <a:off x="646111" y="1853248"/>
            <a:ext cx="5619706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Path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Generator (line)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Scale (Quantize)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Geographic Maps</a:t>
            </a:r>
          </a:p>
          <a:p>
            <a:pPr marL="800100" lvl="1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Geo Projection</a:t>
            </a:r>
          </a:p>
          <a:p>
            <a:pPr marL="800100" lvl="1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Path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2840A-09D9-43C3-8C13-565B9638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208" y="1552476"/>
            <a:ext cx="4906264" cy="32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6728-30B1-48E2-90B8-14FC4D4F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Path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65FFB-3649-4AD3-BE5A-B53E8E3F04DA}"/>
              </a:ext>
            </a:extLst>
          </p:cNvPr>
          <p:cNvSpPr/>
          <p:nvPr/>
        </p:nvSpPr>
        <p:spPr>
          <a:xfrm>
            <a:off x="646111" y="1932712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Path tag and d attribute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4CF417-FE69-46CF-BE21-78D095BB626A}"/>
              </a:ext>
            </a:extLst>
          </p:cNvPr>
          <p:cNvSpPr/>
          <p:nvPr/>
        </p:nvSpPr>
        <p:spPr>
          <a:xfrm>
            <a:off x="1283964" y="6092035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 10 25 L 10 75 L 60 75 L 10 25"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A131CA-9245-45DE-BAD8-ED86F14FCB79}"/>
              </a:ext>
            </a:extLst>
          </p:cNvPr>
          <p:cNvGrpSpPr/>
          <p:nvPr/>
        </p:nvGrpSpPr>
        <p:grpSpPr>
          <a:xfrm>
            <a:off x="705821" y="2473841"/>
            <a:ext cx="5588653" cy="3310271"/>
            <a:chOff x="705821" y="2473841"/>
            <a:chExt cx="9091094" cy="52788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35E386-DAEA-4B1D-ACF4-860B3C37D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821" y="2473841"/>
              <a:ext cx="9029700" cy="4667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3B7655-0AB2-49C8-A3EA-3F52E7E46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821" y="2938462"/>
              <a:ext cx="9039225" cy="9810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933847-FA3F-471C-A7AC-3B4B52B91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590" y="3897840"/>
              <a:ext cx="9048750" cy="70485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E2D316E-44F8-4377-B832-C12B804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115" y="4602690"/>
              <a:ext cx="9039225" cy="12192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E231703-E59B-4F0D-AB38-629813C0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115" y="5825674"/>
              <a:ext cx="9067800" cy="9810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15CC175-6C7D-440C-91A3-4E5C22F3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590" y="6781155"/>
              <a:ext cx="9048750" cy="97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7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537E-7821-49CE-842D-89138CFF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Generator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851D0-C93E-45F6-9AD5-B4AD441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771650"/>
            <a:ext cx="6372225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30C13-33A2-497B-981B-86C5F241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8" y="4233862"/>
            <a:ext cx="2033588" cy="296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945AC-5599-4EBD-9BCD-F3A61AF6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88" y="4535627"/>
            <a:ext cx="862013" cy="1182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D3765D-638C-490D-88AA-AF5C1F063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8" y="5792650"/>
            <a:ext cx="3590926" cy="426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8BE75-6266-4C2A-877A-29DBB65C6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38" y="6265609"/>
            <a:ext cx="1615497" cy="426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716461-43C6-4E66-B804-F108071D5E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587" y="4847944"/>
            <a:ext cx="50482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C632AF-303D-4612-BAAA-FB07723C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D3 Path – example 1</a:t>
            </a:r>
            <a:br>
              <a:rPr lang="en-US" dirty="0"/>
            </a:br>
            <a:r>
              <a:rPr lang="en-US" dirty="0"/>
              <a:t>Line generator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03043-A9DF-4AE2-A75A-AAF670B8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13990"/>
            <a:ext cx="4810125" cy="4010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9DBD8-C532-4027-A1D1-EE0245D7B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997869"/>
            <a:ext cx="4333875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FBC9B-E2D7-4C66-91B2-AFFD75D23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2" y="2909887"/>
            <a:ext cx="4867275" cy="1038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569473-23A9-4D9C-99A1-2150730F2F8C}"/>
              </a:ext>
            </a:extLst>
          </p:cNvPr>
          <p:cNvSpPr txBox="1"/>
          <p:nvPr/>
        </p:nvSpPr>
        <p:spPr>
          <a:xfrm>
            <a:off x="7809141" y="4719002"/>
            <a:ext cx="2060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d3.curveCardinal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d3.curveNatural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d3.curveBasis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d3.curveStep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490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BD8BB3-2FD1-49E7-B432-9AAA197E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D3 Scales – Quantize Scale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AFBB61-35B9-498D-9271-FEC6CB0716FC}"/>
              </a:ext>
            </a:extLst>
          </p:cNvPr>
          <p:cNvSpPr/>
          <p:nvPr/>
        </p:nvSpPr>
        <p:spPr>
          <a:xfrm>
            <a:off x="721989" y="1853248"/>
            <a:ext cx="90894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var bucket = 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3.scaleQuantize()</a:t>
            </a:r>
            <a:br>
              <a:rPr lang="en-US" sz="2400" b="0" dirty="0"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effectLst/>
                <a:latin typeface="Consolas" panose="020B0609020204030204" pitchFamily="49" charset="0"/>
              </a:rPr>
              <a:t>               .domain([0, 1])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.range([‘A’, ‘B’, ‘C’])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C1A7C-2832-40EC-A388-B6440D7B48C2}"/>
              </a:ext>
            </a:extLst>
          </p:cNvPr>
          <p:cNvSpPr/>
          <p:nvPr/>
        </p:nvSpPr>
        <p:spPr>
          <a:xfrm>
            <a:off x="790575" y="3695700"/>
            <a:ext cx="1295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A5EFC-666B-4F00-80DE-9088A577D34A}"/>
              </a:ext>
            </a:extLst>
          </p:cNvPr>
          <p:cNvSpPr/>
          <p:nvPr/>
        </p:nvSpPr>
        <p:spPr>
          <a:xfrm>
            <a:off x="2514600" y="3695699"/>
            <a:ext cx="1295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19DD3-ABDA-4FBC-A951-62E99C94374E}"/>
              </a:ext>
            </a:extLst>
          </p:cNvPr>
          <p:cNvSpPr/>
          <p:nvPr/>
        </p:nvSpPr>
        <p:spPr>
          <a:xfrm>
            <a:off x="4238625" y="3695699"/>
            <a:ext cx="1295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E1724-F328-4213-81F4-FF8209BCA7B2}"/>
              </a:ext>
            </a:extLst>
          </p:cNvPr>
          <p:cNvSpPr txBox="1"/>
          <p:nvPr/>
        </p:nvSpPr>
        <p:spPr>
          <a:xfrm>
            <a:off x="1057275" y="505777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0-0.33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31D6C-AC11-4681-9229-EE4FCB76DBA7}"/>
              </a:ext>
            </a:extLst>
          </p:cNvPr>
          <p:cNvSpPr txBox="1"/>
          <p:nvPr/>
        </p:nvSpPr>
        <p:spPr>
          <a:xfrm>
            <a:off x="2625935" y="502576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0.33-0.66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4A4C8-40E0-4244-A70C-3A18D366D77F}"/>
              </a:ext>
            </a:extLst>
          </p:cNvPr>
          <p:cNvSpPr txBox="1"/>
          <p:nvPr/>
        </p:nvSpPr>
        <p:spPr>
          <a:xfrm>
            <a:off x="4335857" y="502576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0.66 – 1.00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DCC0AD-B5EE-4E24-825A-E067C62EADA1}"/>
              </a:ext>
            </a:extLst>
          </p:cNvPr>
          <p:cNvSpPr/>
          <p:nvPr/>
        </p:nvSpPr>
        <p:spPr>
          <a:xfrm>
            <a:off x="7009769" y="3968144"/>
            <a:ext cx="4486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&gt;&gt; bucket(0.25)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&gt;&gt; ‘A’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&gt;&gt; bucket(0.75)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&gt;&gt; ‘C’</a:t>
            </a:r>
          </a:p>
        </p:txBody>
      </p:sp>
    </p:spTree>
    <p:extLst>
      <p:ext uri="{BB962C8B-B14F-4D97-AF65-F5344CB8AC3E}">
        <p14:creationId xmlns:p14="http://schemas.microsoft.com/office/powerpoint/2010/main" val="354106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0526-0206-4E6D-8A59-E71EAE5F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Geographic Maps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B3AFB-2839-4275-B6ED-0CD39200DF2D}"/>
              </a:ext>
            </a:extLst>
          </p:cNvPr>
          <p:cNvSpPr/>
          <p:nvPr/>
        </p:nvSpPr>
        <p:spPr>
          <a:xfrm>
            <a:off x="646111" y="1853248"/>
            <a:ext cx="9231314" cy="394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Declare a map projection (</a:t>
            </a:r>
            <a:r>
              <a:rPr lang="en-US" sz="2400" dirty="0"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https://github.com/d3/d3-geo-projection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Define geo-path generator 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Read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geoJSON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file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Map data with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geoJSON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Set geo-path in ‘d’ attribute of ‘path’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9A5AD-7EED-4CEF-9580-7120E7F7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58" y="3168044"/>
            <a:ext cx="4906264" cy="3237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5A1D99-3398-437A-8B43-A3396D3D354D}"/>
              </a:ext>
            </a:extLst>
          </p:cNvPr>
          <p:cNvSpPr txBox="1"/>
          <p:nvPr/>
        </p:nvSpPr>
        <p:spPr>
          <a:xfrm>
            <a:off x="8845921" y="6405282"/>
            <a:ext cx="240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https://www.data.gov/</a:t>
            </a:r>
            <a:r>
              <a:rPr lang="en-CA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29114-792D-41FB-B5B4-B1409595BF55}"/>
              </a:ext>
            </a:extLst>
          </p:cNvPr>
          <p:cNvSpPr txBox="1"/>
          <p:nvPr/>
        </p:nvSpPr>
        <p:spPr>
          <a:xfrm>
            <a:off x="6096000" y="6405282"/>
            <a:ext cx="240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US Agri Productivity</a:t>
            </a:r>
          </a:p>
        </p:txBody>
      </p:sp>
    </p:spTree>
    <p:extLst>
      <p:ext uri="{BB962C8B-B14F-4D97-AF65-F5344CB8AC3E}">
        <p14:creationId xmlns:p14="http://schemas.microsoft.com/office/powerpoint/2010/main" val="267089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B20ECA-2E05-46F2-9C74-774E49311271}"/>
              </a:ext>
            </a:extLst>
          </p:cNvPr>
          <p:cNvSpPr>
            <a:spLocks noGrp="1"/>
          </p:cNvSpPr>
          <p:nvPr/>
        </p:nvSpPr>
        <p:spPr>
          <a:xfrm>
            <a:off x="808384" y="29823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Finding the Right GEOJSON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5666B7C-4B8C-4992-A607-C3AE5945E696}"/>
              </a:ext>
            </a:extLst>
          </p:cNvPr>
          <p:cNvSpPr txBox="1"/>
          <p:nvPr/>
        </p:nvSpPr>
        <p:spPr>
          <a:xfrm>
            <a:off x="808384" y="1242760"/>
            <a:ext cx="1057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LIST OF MOST NORTH AMERICAN CITIES AND PROVINCES -</a:t>
            </a:r>
          </a:p>
          <a:p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https://github.com/codeforamerica/click_that_hood/tree/master/public/data</a:t>
            </a:r>
            <a:r>
              <a:rPr lang="en-CA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A3E73-C8F5-4115-BE5E-084FF6317AB5}"/>
              </a:ext>
            </a:extLst>
          </p:cNvPr>
          <p:cNvSpPr/>
          <p:nvPr/>
        </p:nvSpPr>
        <p:spPr>
          <a:xfrm>
            <a:off x="808383" y="2066771"/>
            <a:ext cx="691756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CONVERT PUBLICLY AVAILABLE SHAPE FILES INTO GEOJSON -</a:t>
            </a:r>
          </a:p>
          <a:p>
            <a:r>
              <a:rPr lang="en-C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http://geojson.io/#map=2/20.0/0.0</a:t>
            </a:r>
            <a:r>
              <a:rPr lang="en-CA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B83431-2B0E-4261-9CE1-4A0D30655139}"/>
              </a:ext>
            </a:extLst>
          </p:cNvPr>
          <p:cNvSpPr txBox="1">
            <a:spLocks/>
          </p:cNvSpPr>
          <p:nvPr/>
        </p:nvSpPr>
        <p:spPr>
          <a:xfrm>
            <a:off x="808383" y="295041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Finding the Right Data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139DE-09C7-49E6-B693-36FD27233ADA}"/>
              </a:ext>
            </a:extLst>
          </p:cNvPr>
          <p:cNvSpPr/>
          <p:nvPr/>
        </p:nvSpPr>
        <p:spPr>
          <a:xfrm>
            <a:off x="808382" y="3835939"/>
            <a:ext cx="8736430" cy="27238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/>
              <a:t>OPEN-DATA Websites –</a:t>
            </a:r>
          </a:p>
          <a:p>
            <a:endParaRPr lang="en-CA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http://www.opendatask.ca/data/</a:t>
            </a:r>
            <a:r>
              <a:rPr lang="en-CA" dirty="0"/>
              <a:t> - Curated List of all data on saskatoon available for free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http://opendata-saskatoon.cloudapp.net/</a:t>
            </a:r>
            <a:r>
              <a:rPr lang="en-CA" dirty="0"/>
              <a:t> - Catalogue of Saskatoon open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https://data.calgary.ca/</a:t>
            </a:r>
            <a:r>
              <a:rPr lang="en-CA" dirty="0"/>
              <a:t> - Calgary open data </a:t>
            </a:r>
          </a:p>
          <a:p>
            <a:endParaRPr lang="en-CA" dirty="0"/>
          </a:p>
          <a:p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147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D895-AA1C-4DBF-B1E4-3032254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server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749D1-DB69-41B9-BD41-395C6F3F6CFA}"/>
              </a:ext>
            </a:extLst>
          </p:cNvPr>
          <p:cNvSpPr/>
          <p:nvPr/>
        </p:nvSpPr>
        <p:spPr>
          <a:xfrm>
            <a:off x="646111" y="1996751"/>
            <a:ext cx="10961171" cy="4273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Windows [Version 10.0.15063]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2017 Microsoft Corporation. All rights reserved.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C:\Users\jyoti\AppData\Local\Programs\Python\Python37-32\python.exe: No module named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http.server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 HTTP on 0.0.0.0 port 8888 (http://0.0.0.0:8888/) ...</a:t>
            </a:r>
          </a:p>
        </p:txBody>
      </p:sp>
    </p:spTree>
    <p:extLst>
      <p:ext uri="{BB962C8B-B14F-4D97-AF65-F5344CB8AC3E}">
        <p14:creationId xmlns:p14="http://schemas.microsoft.com/office/powerpoint/2010/main" val="426094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2479</TotalTime>
  <Words>435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 3</vt:lpstr>
      <vt:lpstr>Ion</vt:lpstr>
      <vt:lpstr>D3.js</vt:lpstr>
      <vt:lpstr>Agenda</vt:lpstr>
      <vt:lpstr>D3 Path</vt:lpstr>
      <vt:lpstr>D3 Generator</vt:lpstr>
      <vt:lpstr>D3 Path – example 1 Line generator</vt:lpstr>
      <vt:lpstr>D3 Scales – Quantize Scale</vt:lpstr>
      <vt:lpstr>D3 Geographic Maps</vt:lpstr>
      <vt:lpstr>PowerPoint Presentation</vt:lpstr>
      <vt:lpstr>Start the server</vt:lpstr>
      <vt:lpstr>Try this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Heydari, Arman</cp:lastModifiedBy>
  <cp:revision>175</cp:revision>
  <dcterms:created xsi:type="dcterms:W3CDTF">2017-12-03T16:27:57Z</dcterms:created>
  <dcterms:modified xsi:type="dcterms:W3CDTF">2025-02-10T18:24:20Z</dcterms:modified>
</cp:coreProperties>
</file>