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2"/>
  </p:notesMasterIdLst>
  <p:sldIdLst>
    <p:sldId id="256" r:id="rId2"/>
    <p:sldId id="286" r:id="rId3"/>
    <p:sldId id="316" r:id="rId4"/>
    <p:sldId id="296" r:id="rId5"/>
    <p:sldId id="285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7981-BB91-4A72-C3AB-2F109E4D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B5B00-292E-1243-978C-B73BB8B7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10956-14FA-58E3-8BDB-E5442E81E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090D-C8CE-3E03-52A1-2CE3BCCFF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BF28-2D49-19F3-2F96-D4B813A9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BEAE9-E962-BDCD-FB48-3A85D422A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C6336-01D9-97BF-8784-E55882735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C65-C398-5DAC-516C-B29D980BA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C09B-DC0C-218B-4A08-05954DBF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039A5-7801-E45B-BBA1-BAD5B70A5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03690-2C24-56F4-3736-7F52FA484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B9722-2F6E-68E5-3CF9-6DFCD768B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0836-776A-0027-5E97-AC562C08E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DAA0C-0A5D-C95F-20C3-61251C092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E993D-2C75-3385-B630-A56E5CFC5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B5F8-394A-C02B-F395-6FBF0C68C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3F9E-68AC-DD66-8CA7-674BB4A0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C72D7-333E-F302-3AF7-7D8E3F4BE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3811C-9934-E98D-060F-CF0DD3FBC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EDC5-A270-D556-2C7D-62E5ED687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DE84-521C-10E2-B030-D80A6EB9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6CB00-58F4-5BBB-4CE3-5D09AFCA7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EABA3-C348-989D-1C3C-AF645298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B053-DA8D-BE93-5845-F3ED39D50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297C9-1C37-3448-C72D-16200E4F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41226-B029-62B2-2171-8553B63EC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26BEA-2CB4-8DA4-6DCC-8681ECF0C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446D-AB0B-1550-0320-DB27FD334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65520-568F-E8F8-572F-08BE72AC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CFB17-90E3-A087-23BB-CE05969A4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C37D-98EC-E07C-6F60-9604E19E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EDEC2-E205-8D4D-4D19-82CABA28A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6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9113-EA7F-FF63-290C-E6B6941B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2BFD-4C18-8C56-62D3-6CFC0C06A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47731-931E-F668-6692-ECD54F4B2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B9CC-B209-9935-3786-F092AF6F3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ACA6-634F-3E83-74B0-DF599118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B1708-09DD-AB81-29C4-C928658BB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5FF49A-7C12-3CFD-66EC-EBEB98190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E988-C367-0BD0-CE8B-C06A7B89E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3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117B1-2E43-2A25-E539-79F7A652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3CE23-B8AD-5329-A30E-B9D4FD2D3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E120E-7550-2839-F7D7-46775CC51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0B2A6-8869-1E82-A856-0548BF1B5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89A6-76BE-0ED5-4A59-52BDCEEA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AC81E-8F87-9ED2-C7E2-66E007D20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70E60-40B3-D193-AAAC-CEC42FB70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99E4-6EDB-F66D-89E1-05BE67339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3C09D-553F-5185-89C4-38CE739B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35504-9C12-2CEB-9B67-82B66D91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4522E-6D9E-9906-F6D1-574FA0EA2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D132F-7D98-A650-04E4-3EF1B38B1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2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3D910-27B4-27C8-B518-D255C937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97426-1C73-9A68-FAAA-488E57AD7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05A72-44F2-180F-21E8-2C5CB80E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8B2A-9448-1F26-F06E-058021535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3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2EA1-3148-43FF-7CB0-A153A2914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DA4CC4-3850-8270-D789-D7EE498CD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866DE-FC17-F806-2DA0-066720A7D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24F7-6C79-C0F1-7B05-ABB08D7FB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2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68964-B5B6-63CC-3F0C-AC3FC606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875B0-7039-698E-6EA0-4A9648DC2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A7857-3F93-B4B4-F735-A66978618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54A9-8F7B-3B82-1217-BD984E0BF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011E1-4BC1-5A8C-8C3D-8F9F85C1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DA437-8FF9-8930-C86D-5AA7872F6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EAE1-EBEE-5B0F-1786-8B86E66D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FCF29-710F-F65E-5343-D8EB87F0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1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B283-8841-4A75-86C8-2A6299C7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EBC7C-3858-B94A-22C1-C80DAA0FB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C72E-79B7-F0A7-10F8-6F3B46CDB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09FD6-7F29-6F2D-4A7E-AB723F9FD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3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82BD3-73F1-ADCD-8316-683A8651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E58CC-DEE6-2C36-8F5F-A5B980398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7B91B-48BC-445B-86FB-549A09D50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1E52-C306-928C-31D3-4D57FDFAC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6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91814-4F71-FAC7-0C95-FFCC8FBE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5A23F-6E14-681A-7C48-5AC4949F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EF99C-3A8C-8E85-1FA3-21A8D5824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BDA2-1877-9AE5-4A5C-E9944F7C4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5342-6C37-8E26-472B-20732C16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D1D6C-148E-2E7F-661F-7DE312BB4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BAD91-7BF9-1D52-1781-61498D95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CB80-BB09-6357-CB6C-C22DD3190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B955-AD63-C26A-CD8D-1E60C76D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3BC5C-B048-253D-90E7-95EA0A388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9583F-FD0C-90A1-FEB2-7DC4703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7486-461E-4184-6CDF-9FD6DFAB6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D65E-4F64-8DBB-E149-AE0E5B1A9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2C0D3C-2113-B927-9516-628A10606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8FE78-0B4C-C041-3D08-6B0CC8CD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8D3B5-0B92-6627-0BC9-C61FB7A5A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58DF6-7D21-AF56-0466-377A6BD0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303EE-1E8E-2A50-62C0-B22403A17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7259B-799B-BB00-98D3-87D4EE439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CE24-208C-584C-4DDF-7CE6EE6DB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0F2E-B8E1-E2BE-FC6E-965B165D4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DAE5C-3AA0-D9AC-0E46-9A0D82C32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8C4AB-6831-485C-1F3D-AD9FE9387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ED70-97C8-94B1-AE01-58D349538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71329-97AB-055E-F74E-AA3E12B5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0D250-4710-E1C5-BE9E-F75D59DF9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9B92C-1192-2333-AAAA-987CB49F8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FA8C-0753-3535-3071-00B7B45FE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akib.hasan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wtkns.com/pointplotte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03" y="2290911"/>
            <a:ext cx="10266111" cy="1348381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Creating Dashboard using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VGA (Visualization for Geospatial Analysis)</a:t>
            </a:r>
            <a:br>
              <a:rPr lang="en-US" sz="4000" b="1" dirty="0"/>
            </a:br>
            <a:r>
              <a:rPr lang="en-US" sz="4000" dirty="0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3" y="4572576"/>
            <a:ext cx="9342438" cy="972505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Course Instructor: Debajyoti Mondal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sz="2800" b="1" cap="none" dirty="0">
                <a:solidFill>
                  <a:schemeClr val="accent5">
                    <a:lumMod val="50000"/>
                  </a:schemeClr>
                </a:solidFill>
              </a:rPr>
              <a:t>Arman Heydari</a:t>
            </a:r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sz="2800" cap="non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arman.heydari@usask.ca</a:t>
            </a:r>
            <a:r>
              <a:rPr lang="en-US" sz="2800" cap="none" dirty="0">
                <a:solidFill>
                  <a:schemeClr val="tx1"/>
                </a:solidFill>
              </a:rPr>
              <a:t> </a:t>
            </a:r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-42252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AFFCA1-EBE6-47D4-81C2-149021A31DCB}"/>
              </a:ext>
            </a:extLst>
          </p:cNvPr>
          <p:cNvSpPr txBox="1">
            <a:spLocks/>
          </p:cNvSpPr>
          <p:nvPr/>
        </p:nvSpPr>
        <p:spPr>
          <a:xfrm>
            <a:off x="488204" y="5572333"/>
            <a:ext cx="3931396" cy="117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200" cap="non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C7D08-72BC-68D0-85B6-66697749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8FA7-D498-F779-D04C-F5FAF30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655371-37DC-FCF6-30D9-F69646270A38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config.json</a:t>
            </a:r>
            <a:endParaRPr lang="en-CA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79003-7F2B-AD7B-A813-56CED7A6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26" y="1889802"/>
            <a:ext cx="6925642" cy="45154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9E3B01F-6BB6-BF70-E8E8-CF15B83B510C}"/>
              </a:ext>
            </a:extLst>
          </p:cNvPr>
          <p:cNvSpPr/>
          <p:nvPr/>
        </p:nvSpPr>
        <p:spPr>
          <a:xfrm>
            <a:off x="6096001" y="1157591"/>
            <a:ext cx="5028974" cy="956922"/>
          </a:xfrm>
          <a:prstGeom prst="wedgeRectCallout">
            <a:avLst>
              <a:gd name="adj1" fmla="val -84722"/>
              <a:gd name="adj2" fmla="val 9252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These are map properties. You can change this to [56,-106] for centering the map on Canada but </a:t>
            </a:r>
            <a:r>
              <a:rPr lang="en-CA" dirty="0" smtClean="0"/>
              <a:t>nothing </a:t>
            </a:r>
            <a:r>
              <a:rPr lang="en-CA" dirty="0"/>
              <a:t>will change as a map is not currently loaded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C05C20B-D8B9-5A64-D061-B66E1BD74B7B}"/>
              </a:ext>
            </a:extLst>
          </p:cNvPr>
          <p:cNvSpPr/>
          <p:nvPr/>
        </p:nvSpPr>
        <p:spPr>
          <a:xfrm>
            <a:off x="6348921" y="2626467"/>
            <a:ext cx="5028974" cy="599047"/>
          </a:xfrm>
          <a:prstGeom prst="wedgeRectCallout">
            <a:avLst>
              <a:gd name="adj1" fmla="val -39846"/>
              <a:gd name="adj2" fmla="val 12725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the way of importing the .</a:t>
            </a:r>
            <a:r>
              <a:rPr lang="en-CA" dirty="0" err="1"/>
              <a:t>js</a:t>
            </a:r>
            <a:r>
              <a:rPr lang="en-CA" dirty="0"/>
              <a:t> plugin. 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069471-DACD-CDD0-9213-AE948DEBE19F}"/>
              </a:ext>
            </a:extLst>
          </p:cNvPr>
          <p:cNvSpPr/>
          <p:nvPr/>
        </p:nvSpPr>
        <p:spPr>
          <a:xfrm>
            <a:off x="1468986" y="5997908"/>
            <a:ext cx="6121722" cy="599047"/>
          </a:xfrm>
          <a:prstGeom prst="wedgeRectCallout">
            <a:avLst>
              <a:gd name="adj1" fmla="val -32495"/>
              <a:gd name="adj2" fmla="val -10983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text in purple are </a:t>
            </a:r>
            <a:r>
              <a:rPr lang="en-CA" dirty="0" err="1"/>
              <a:t>vga</a:t>
            </a:r>
            <a:r>
              <a:rPr lang="en-CA" dirty="0"/>
              <a:t> tags and this should not be changed (except for the string that you define when importing .</a:t>
            </a:r>
            <a:r>
              <a:rPr lang="en-CA" dirty="0" err="1"/>
              <a:t>js</a:t>
            </a:r>
            <a:r>
              <a:rPr lang="en-CA" dirty="0"/>
              <a:t>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E018926-8879-5C77-68E7-65CA77BA0508}"/>
              </a:ext>
            </a:extLst>
          </p:cNvPr>
          <p:cNvSpPr/>
          <p:nvPr/>
        </p:nvSpPr>
        <p:spPr>
          <a:xfrm>
            <a:off x="6689389" y="4213489"/>
            <a:ext cx="5028974" cy="599047"/>
          </a:xfrm>
          <a:prstGeom prst="wedgeRectCallout">
            <a:avLst>
              <a:gd name="adj1" fmla="val -61317"/>
              <a:gd name="adj2" fmla="val 57425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you define when you are importing .</a:t>
            </a:r>
            <a:r>
              <a:rPr lang="en-CA" dirty="0" err="1"/>
              <a:t>js</a:t>
            </a:r>
            <a:r>
              <a:rPr lang="en-CA" dirty="0"/>
              <a:t> should be the same here. 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0360DDA2-82C5-CE3B-D454-80A3A7AA7FCE}"/>
              </a:ext>
            </a:extLst>
          </p:cNvPr>
          <p:cNvSpPr/>
          <p:nvPr/>
        </p:nvSpPr>
        <p:spPr>
          <a:xfrm>
            <a:off x="6689389" y="4207907"/>
            <a:ext cx="5028974" cy="599047"/>
          </a:xfrm>
          <a:prstGeom prst="wedgeRectCallout">
            <a:avLst>
              <a:gd name="adj1" fmla="val -111416"/>
              <a:gd name="adj2" fmla="val -9034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you define when you are importing .</a:t>
            </a:r>
            <a:r>
              <a:rPr lang="en-CA" dirty="0" err="1"/>
              <a:t>js</a:t>
            </a:r>
            <a:r>
              <a:rPr lang="en-CA" dirty="0"/>
              <a:t> should be the same here. 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BC3ABA3-3746-4CA6-AA10-751D8D7038B8}"/>
              </a:ext>
            </a:extLst>
          </p:cNvPr>
          <p:cNvSpPr/>
          <p:nvPr/>
        </p:nvSpPr>
        <p:spPr>
          <a:xfrm>
            <a:off x="6348921" y="5092537"/>
            <a:ext cx="5655011" cy="823758"/>
          </a:xfrm>
          <a:prstGeom prst="wedgeRectCallout">
            <a:avLst>
              <a:gd name="adj1" fmla="val -66686"/>
              <a:gd name="adj2" fmla="val -13874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render in plugin, should be visualized in “sidebar”. There are two other options "hidden" or "main“ that would come up later. Change and see what happens.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EB2A0-3166-9C78-8FF7-C65587E721E0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385512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3EECB-A2EE-75C4-4BC9-ABC44C6E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BA0F-BF51-177F-5EE7-AB579A0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" y="199046"/>
            <a:ext cx="9404723" cy="1400530"/>
          </a:xfrm>
        </p:spPr>
        <p:txBody>
          <a:bodyPr/>
          <a:lstStyle/>
          <a:p>
            <a:r>
              <a:rPr lang="en-US" dirty="0"/>
              <a:t>The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D881-95DD-CDB9-FCC5-43982DB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" y="952683"/>
            <a:ext cx="10364646" cy="570627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E72F543-3813-2434-A946-4DE2958E1225}"/>
              </a:ext>
            </a:extLst>
          </p:cNvPr>
          <p:cNvSpPr/>
          <p:nvPr/>
        </p:nvSpPr>
        <p:spPr>
          <a:xfrm>
            <a:off x="7697570" y="1304759"/>
            <a:ext cx="4164412" cy="956922"/>
          </a:xfrm>
          <a:prstGeom prst="wedgeRectCallout">
            <a:avLst>
              <a:gd name="adj1" fmla="val -72411"/>
              <a:gd name="adj2" fmla="val 264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Assume all these to be default to create a container where everything of this plugin will be rendered.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17CF65CA-601B-4034-507A-13CC873A5468}"/>
              </a:ext>
            </a:extLst>
          </p:cNvPr>
          <p:cNvSpPr/>
          <p:nvPr/>
        </p:nvSpPr>
        <p:spPr>
          <a:xfrm>
            <a:off x="564204" y="1304759"/>
            <a:ext cx="6173443" cy="15454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C39853-749B-9224-B21E-91BA6CFB2961}"/>
              </a:ext>
            </a:extLst>
          </p:cNvPr>
          <p:cNvSpPr/>
          <p:nvPr/>
        </p:nvSpPr>
        <p:spPr>
          <a:xfrm>
            <a:off x="6488349" y="3202280"/>
            <a:ext cx="5373633" cy="677551"/>
          </a:xfrm>
          <a:prstGeom prst="wedgeRectCallout">
            <a:avLst>
              <a:gd name="adj1" fmla="val -77109"/>
              <a:gd name="adj2" fmla="val 2543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write here should show up in the sidebar (assuming your .</a:t>
            </a:r>
            <a:r>
              <a:rPr lang="en-CA" dirty="0" err="1"/>
              <a:t>json</a:t>
            </a:r>
            <a:r>
              <a:rPr lang="en-CA" dirty="0"/>
              <a:t> file mentions “sidebar”)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87C4A4-1403-6ED0-ACC3-1917CA322E15}"/>
              </a:ext>
            </a:extLst>
          </p:cNvPr>
          <p:cNvSpPr/>
          <p:nvPr/>
        </p:nvSpPr>
        <p:spPr>
          <a:xfrm>
            <a:off x="6352162" y="4115576"/>
            <a:ext cx="5509820" cy="677551"/>
          </a:xfrm>
          <a:prstGeom prst="wedgeRectCallout">
            <a:avLst>
              <a:gd name="adj1" fmla="val -85937"/>
              <a:gd name="adj2" fmla="val 3117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write a </a:t>
            </a:r>
            <a:r>
              <a:rPr lang="en-CA" dirty="0" err="1"/>
              <a:t>javascript</a:t>
            </a:r>
            <a:r>
              <a:rPr lang="en-CA" dirty="0"/>
              <a:t> function and call it here. Whatever you render will show up in the sidebar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8A70F30-FB86-1AF0-1BE1-2AC77178B82B}"/>
              </a:ext>
            </a:extLst>
          </p:cNvPr>
          <p:cNvSpPr/>
          <p:nvPr/>
        </p:nvSpPr>
        <p:spPr>
          <a:xfrm>
            <a:off x="7697570" y="5175014"/>
            <a:ext cx="4164411" cy="730303"/>
          </a:xfrm>
          <a:prstGeom prst="wedgeRectCallout">
            <a:avLst>
              <a:gd name="adj1" fmla="val -157403"/>
              <a:gd name="adj2" fmla="val 117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But how do I write this code? I only know d3 and very basics of </a:t>
            </a:r>
            <a:r>
              <a:rPr lang="en-CA" sz="2000" dirty="0" err="1"/>
              <a:t>javascript</a:t>
            </a:r>
            <a:r>
              <a:rPr lang="en-CA" sz="20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816B5-28FD-D55A-3AB3-53106A96507D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30667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C704-E69B-518B-B110-72F92357A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80D-7036-7BEB-2F25-3647ABD6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" y="199046"/>
            <a:ext cx="9404723" cy="1400530"/>
          </a:xfrm>
        </p:spPr>
        <p:txBody>
          <a:bodyPr/>
          <a:lstStyle/>
          <a:p>
            <a:r>
              <a:rPr lang="en-US" dirty="0"/>
              <a:t>The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90A6-E391-E60D-C75E-50FE067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" y="952683"/>
            <a:ext cx="10364646" cy="5706271"/>
          </a:xfrm>
          <a:prstGeom prst="rect">
            <a:avLst/>
          </a:prstGeom>
        </p:spPr>
      </p:pic>
      <p:sp>
        <p:nvSpPr>
          <p:cNvPr id="7" name="Double Bracket 6">
            <a:extLst>
              <a:ext uri="{FF2B5EF4-FFF2-40B4-BE49-F238E27FC236}">
                <a16:creationId xmlns:a16="http://schemas.microsoft.com/office/drawing/2014/main" id="{ECB099FD-520D-A39F-20DF-E8D37FBFE9C9}"/>
              </a:ext>
            </a:extLst>
          </p:cNvPr>
          <p:cNvSpPr/>
          <p:nvPr/>
        </p:nvSpPr>
        <p:spPr>
          <a:xfrm>
            <a:off x="564204" y="1304759"/>
            <a:ext cx="6173443" cy="15454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7AB6C5-8AD2-5AEA-8DD2-70CE63B46D83}"/>
              </a:ext>
            </a:extLst>
          </p:cNvPr>
          <p:cNvSpPr/>
          <p:nvPr/>
        </p:nvSpPr>
        <p:spPr>
          <a:xfrm>
            <a:off x="6488349" y="3202280"/>
            <a:ext cx="5373633" cy="677551"/>
          </a:xfrm>
          <a:prstGeom prst="wedgeRectCallout">
            <a:avLst>
              <a:gd name="adj1" fmla="val -77109"/>
              <a:gd name="adj2" fmla="val 2543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write here should show up in the sidebar (assuming your .</a:t>
            </a:r>
            <a:r>
              <a:rPr lang="en-CA" dirty="0" err="1"/>
              <a:t>json</a:t>
            </a:r>
            <a:r>
              <a:rPr lang="en-CA" dirty="0"/>
              <a:t> file mentions “sidebar”)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C2C55C-271F-7C7B-0D3D-59E317AEDC85}"/>
              </a:ext>
            </a:extLst>
          </p:cNvPr>
          <p:cNvSpPr/>
          <p:nvPr/>
        </p:nvSpPr>
        <p:spPr>
          <a:xfrm>
            <a:off x="6352162" y="4115576"/>
            <a:ext cx="5509820" cy="677551"/>
          </a:xfrm>
          <a:prstGeom prst="wedgeRectCallout">
            <a:avLst>
              <a:gd name="adj1" fmla="val -85937"/>
              <a:gd name="adj2" fmla="val 3117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write a </a:t>
            </a:r>
            <a:r>
              <a:rPr lang="en-CA" dirty="0" err="1"/>
              <a:t>javascript</a:t>
            </a:r>
            <a:r>
              <a:rPr lang="en-CA" dirty="0"/>
              <a:t> function and call it here. Whatever you render will show up in the sidebar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2F99B7E-8163-5E8C-C13E-15D1968A5F3B}"/>
              </a:ext>
            </a:extLst>
          </p:cNvPr>
          <p:cNvSpPr/>
          <p:nvPr/>
        </p:nvSpPr>
        <p:spPr>
          <a:xfrm>
            <a:off x="729574" y="5175014"/>
            <a:ext cx="11132407" cy="1070143"/>
          </a:xfrm>
          <a:prstGeom prst="wedgeRectCallout">
            <a:avLst>
              <a:gd name="adj1" fmla="val -29629"/>
              <a:gd name="adj2" fmla="val -6319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  <a:p>
            <a:pPr algn="ctr"/>
            <a:r>
              <a:rPr lang="en-CA" sz="2000" dirty="0"/>
              <a:t>If you want to write a d3 function to create circles, </a:t>
            </a:r>
            <a:r>
              <a:rPr lang="en-CA" sz="2000" dirty="0">
                <a:solidFill>
                  <a:srgbClr val="FF0000"/>
                </a:solidFill>
              </a:rPr>
              <a:t>this will NOT work </a:t>
            </a:r>
            <a:r>
              <a:rPr lang="en-CA" sz="2000" dirty="0"/>
              <a:t>yet but we will show how to do it</a:t>
            </a:r>
          </a:p>
          <a:p>
            <a:pPr algn="ctr"/>
            <a:r>
              <a:rPr lang="en-CA" sz="2000" dirty="0"/>
              <a:t>		</a:t>
            </a:r>
            <a:r>
              <a:rPr lang="en-CA" sz="1600" dirty="0"/>
              <a:t>var </a:t>
            </a:r>
            <a:r>
              <a:rPr lang="en-CA" sz="1600" dirty="0" err="1"/>
              <a:t>svg</a:t>
            </a:r>
            <a:r>
              <a:rPr lang="en-CA" sz="1600" dirty="0"/>
              <a:t> = d3.select("body").append("</a:t>
            </a:r>
            <a:r>
              <a:rPr lang="en-CA" sz="1600" dirty="0" err="1"/>
              <a:t>svg</a:t>
            </a:r>
            <a:r>
              <a:rPr lang="en-CA" sz="1600" dirty="0"/>
              <a:t>").</a:t>
            </a:r>
            <a:r>
              <a:rPr lang="en-CA" sz="1600" dirty="0" err="1"/>
              <a:t>attr</a:t>
            </a:r>
            <a:r>
              <a:rPr lang="en-CA" sz="1600" dirty="0"/>
              <a:t>("width", 200).</a:t>
            </a:r>
            <a:r>
              <a:rPr lang="en-CA" sz="1600" dirty="0" err="1"/>
              <a:t>attr</a:t>
            </a:r>
            <a:r>
              <a:rPr lang="en-CA" sz="1600" dirty="0"/>
              <a:t>("height", 200);		</a:t>
            </a:r>
            <a:r>
              <a:rPr lang="en-CA" sz="1600" dirty="0" err="1"/>
              <a:t>svg.append</a:t>
            </a:r>
            <a:r>
              <a:rPr lang="en-CA" sz="1600" dirty="0"/>
              <a:t>('circle').</a:t>
            </a:r>
            <a:r>
              <a:rPr lang="en-CA" sz="1600" dirty="0" err="1"/>
              <a:t>attr</a:t>
            </a:r>
            <a:r>
              <a:rPr lang="en-CA" sz="1600" dirty="0"/>
              <a:t>('cx', 100).</a:t>
            </a:r>
            <a:r>
              <a:rPr lang="en-CA" sz="1600" dirty="0" err="1"/>
              <a:t>attr</a:t>
            </a:r>
            <a:r>
              <a:rPr lang="en-CA" sz="1600" dirty="0"/>
              <a:t>('cy', 100).</a:t>
            </a:r>
            <a:r>
              <a:rPr lang="en-CA" sz="1600" dirty="0" err="1"/>
              <a:t>attr</a:t>
            </a:r>
            <a:r>
              <a:rPr lang="en-CA" sz="1600" dirty="0"/>
              <a:t>('r', 50).</a:t>
            </a:r>
            <a:r>
              <a:rPr lang="en-CA" sz="1600" dirty="0" err="1"/>
              <a:t>attr</a:t>
            </a:r>
            <a:r>
              <a:rPr lang="en-CA" sz="1600" dirty="0"/>
              <a:t>('stroke', 'black’);</a:t>
            </a:r>
          </a:p>
          <a:p>
            <a:pPr algn="ctr"/>
            <a:r>
              <a:rPr lang="en-CA" sz="2000" dirty="0"/>
              <a:t>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FF77192-8636-2427-1857-E7B2CA9DF066}"/>
              </a:ext>
            </a:extLst>
          </p:cNvPr>
          <p:cNvSpPr/>
          <p:nvPr/>
        </p:nvSpPr>
        <p:spPr>
          <a:xfrm>
            <a:off x="7697570" y="1304759"/>
            <a:ext cx="4164412" cy="956922"/>
          </a:xfrm>
          <a:prstGeom prst="wedgeRectCallout">
            <a:avLst>
              <a:gd name="adj1" fmla="val -72411"/>
              <a:gd name="adj2" fmla="val 264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Assume all these to be default to create a container where everything of this plugin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332691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C8D0-8847-E670-EDD2-045BA256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6AB2-1250-D2C8-3487-60AC3EE0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49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9DA9-A65D-7F68-6FDE-977A237E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CE32-74F8-CC8B-437A-191AC2D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.</a:t>
            </a:r>
            <a:r>
              <a:rPr lang="en-US" dirty="0" err="1"/>
              <a:t>json</a:t>
            </a:r>
            <a:r>
              <a:rPr lang="en-US" dirty="0"/>
              <a:t> files are the same as TASK1. The only change is in the .</a:t>
            </a:r>
            <a:r>
              <a:rPr lang="en-US" dirty="0" err="1"/>
              <a:t>js</a:t>
            </a:r>
            <a:r>
              <a:rPr lang="en-US" dirty="0"/>
              <a:t> file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B32DA-0A0B-C742-6488-FA32EBDFC130}"/>
              </a:ext>
            </a:extLst>
          </p:cNvPr>
          <p:cNvSpPr/>
          <p:nvPr/>
        </p:nvSpPr>
        <p:spPr>
          <a:xfrm>
            <a:off x="646111" y="1853248"/>
            <a:ext cx="908941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2_tile-layer/ 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 edit the .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 as follows.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// TODO 1: Uncomment the following line         this.#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createAndAddATileLayerIntoMap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();</a:t>
            </a:r>
            <a:endParaRPr lang="en-CA" sz="20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will show up a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70F4D-E03E-0DD9-0E2C-F92DFA50964A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C991B-D572-6DAF-4E3C-7DC89648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16" y="3207029"/>
            <a:ext cx="6785669" cy="3338923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86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BAD14-2251-238C-F19A-42653513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D2A-B920-B891-8BC9-78FE4F36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872C3-F7EF-4182-31AA-A89FFC66A0FA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config.json</a:t>
            </a:r>
            <a:endParaRPr lang="en-CA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88EFF-A5B8-2B91-77E2-9EC94523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26" y="1889802"/>
            <a:ext cx="6925642" cy="45154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E893006-4CC9-103D-F486-46C346F350EA}"/>
              </a:ext>
            </a:extLst>
          </p:cNvPr>
          <p:cNvSpPr/>
          <p:nvPr/>
        </p:nvSpPr>
        <p:spPr>
          <a:xfrm>
            <a:off x="6643991" y="312049"/>
            <a:ext cx="5029200" cy="3116952"/>
          </a:xfrm>
          <a:prstGeom prst="wedgeRectCallout">
            <a:avLst>
              <a:gd name="adj1" fmla="val -96038"/>
              <a:gd name="adj2" fmla="val 2760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These are map properties. You now can change this to [56,-106] for centering the map on Canada. You can also change this to other [</a:t>
            </a:r>
            <a:r>
              <a:rPr lang="en-CA" dirty="0" err="1"/>
              <a:t>lat</a:t>
            </a:r>
            <a:r>
              <a:rPr lang="en-CA" dirty="0"/>
              <a:t>, long]</a:t>
            </a:r>
          </a:p>
          <a:p>
            <a:r>
              <a:rPr lang="en-CA" dirty="0">
                <a:hlinkClick r:id="rId4"/>
              </a:rPr>
              <a:t>https://dwtkns.com/pointplotter/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also try to change zoom – typically between 1 to 12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7B5D7-F2B5-1F61-5F3E-827ECF7450C5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151209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F47E9-369D-DD3B-4347-8BF19776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E91-F2D6-B27A-DE05-2730474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A0F15-BDC8-513E-1B39-609B19FD4313}"/>
              </a:ext>
            </a:extLst>
          </p:cNvPr>
          <p:cNvSpPr/>
          <p:nvPr/>
        </p:nvSpPr>
        <p:spPr>
          <a:xfrm>
            <a:off x="646110" y="1152983"/>
            <a:ext cx="11075719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There is a popular map rendering library called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leaflet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is built on top of leaflet and you can access all functionalities of leaflet by using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this.leaflet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Here we use the leaflet to create the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9A6C0-C19F-0564-D9DB-DD5449F704EA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A3202-C3D4-6DDF-262D-5BA001BF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2506788"/>
            <a:ext cx="10221751" cy="4039164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0102E9B-8ACD-2A5A-5C03-1B30C5DCD3B6}"/>
              </a:ext>
            </a:extLst>
          </p:cNvPr>
          <p:cNvSpPr/>
          <p:nvPr/>
        </p:nvSpPr>
        <p:spPr>
          <a:xfrm>
            <a:off x="6643991" y="2028471"/>
            <a:ext cx="5029200" cy="1400529"/>
          </a:xfrm>
          <a:prstGeom prst="wedgeRectCallout">
            <a:avLst>
              <a:gd name="adj1" fmla="val -54259"/>
              <a:gd name="adj2" fmla="val 8733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OpenStreetMap is a free, open map database updated and maintained by a community of volunteers via open collaboration, which can be accessed in this link. We also add proper attribution.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CD0CAC8-3736-419E-637C-B19F7D831390}"/>
              </a:ext>
            </a:extLst>
          </p:cNvPr>
          <p:cNvSpPr/>
          <p:nvPr/>
        </p:nvSpPr>
        <p:spPr>
          <a:xfrm>
            <a:off x="6643992" y="4669276"/>
            <a:ext cx="5029200" cy="872801"/>
          </a:xfrm>
          <a:prstGeom prst="wedgeRectCallout">
            <a:avLst>
              <a:gd name="adj1" fmla="val -100151"/>
              <a:gd name="adj2" fmla="val 2192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 can use the </a:t>
            </a:r>
            <a:r>
              <a:rPr lang="en-US" dirty="0" err="1"/>
              <a:t>addMapLayerDelegate</a:t>
            </a:r>
            <a:r>
              <a:rPr lang="en-US" dirty="0"/>
              <a:t> function to add the map and you can specify the location using three parameters: title, type of layer, active or not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6A24579-4AFD-38F9-98D5-A75289A9B0C7}"/>
              </a:ext>
            </a:extLst>
          </p:cNvPr>
          <p:cNvSpPr/>
          <p:nvPr/>
        </p:nvSpPr>
        <p:spPr>
          <a:xfrm>
            <a:off x="8492247" y="5754814"/>
            <a:ext cx="3180944" cy="709476"/>
          </a:xfrm>
          <a:prstGeom prst="wedgeRectCallout">
            <a:avLst>
              <a:gd name="adj1" fmla="val -63760"/>
              <a:gd name="adj2" fmla="val -33804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Change to overlay and see that on the top right corner you will have a checkbox to select the layer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43DAFA4-8554-3DD1-B5FA-CDAC2D35B418}"/>
              </a:ext>
            </a:extLst>
          </p:cNvPr>
          <p:cNvSpPr/>
          <p:nvPr/>
        </p:nvSpPr>
        <p:spPr>
          <a:xfrm>
            <a:off x="1575882" y="6272876"/>
            <a:ext cx="6450048" cy="307777"/>
          </a:xfrm>
          <a:prstGeom prst="wedgeRectCallout">
            <a:avLst>
              <a:gd name="adj1" fmla="val -38985"/>
              <a:gd name="adj2" fmla="val -9104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Making this false avoids rendering the layer unless selected by user</a:t>
            </a:r>
          </a:p>
        </p:txBody>
      </p:sp>
    </p:spTree>
    <p:extLst>
      <p:ext uri="{BB962C8B-B14F-4D97-AF65-F5344CB8AC3E}">
        <p14:creationId xmlns:p14="http://schemas.microsoft.com/office/powerpoint/2010/main" val="94004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7D6D-35B4-C3FB-FEE5-72F8E741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C88E-7B41-B350-806C-A9F452AB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82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B5CFA-28AA-FEFF-C767-BB2DEB64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D2C6-A3B2-FE3E-0FBD-D00CAE94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1801"/>
          </a:xfrm>
        </p:spPr>
        <p:txBody>
          <a:bodyPr/>
          <a:lstStyle/>
          <a:p>
            <a:r>
              <a:rPr lang="en-US" sz="3600" dirty="0"/>
              <a:t>This task shows how you can specify properties in .</a:t>
            </a:r>
            <a:r>
              <a:rPr lang="en-US" sz="3600" dirty="0" err="1"/>
              <a:t>json</a:t>
            </a:r>
            <a:r>
              <a:rPr lang="en-US" sz="3600" dirty="0"/>
              <a:t> file and access them in .</a:t>
            </a:r>
            <a:r>
              <a:rPr lang="en-US" sz="3600" dirty="0" err="1"/>
              <a:t>js</a:t>
            </a:r>
            <a:r>
              <a:rPr lang="en-US" sz="3600" dirty="0"/>
              <a:t> file</a:t>
            </a:r>
            <a:br>
              <a:rPr lang="en-US" sz="36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3_passing-props/ </a:t>
            </a:r>
            <a:r>
              <a:rPr lang="en-CA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CA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The output will be the same as Task 2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08AA5-655D-2B23-3A2D-E1D5DF497FDB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68E6E-3BE6-7BFC-443E-0186E85E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13" y="3073940"/>
            <a:ext cx="5666203" cy="2885497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E13B-43AD-8D88-DE79-0672C2F1D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46E-12B5-45F1-4CAB-5B73E43C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8" y="225601"/>
            <a:ext cx="9404723" cy="1171801"/>
          </a:xfrm>
        </p:spPr>
        <p:txBody>
          <a:bodyPr/>
          <a:lstStyle/>
          <a:p>
            <a:r>
              <a:rPr lang="en-US" sz="3200" dirty="0"/>
              <a:t>We now provide all properties in .</a:t>
            </a:r>
            <a:r>
              <a:rPr lang="en-US" sz="3200" dirty="0" err="1"/>
              <a:t>json</a:t>
            </a:r>
            <a:r>
              <a:rPr lang="en-US" sz="3200" dirty="0"/>
              <a:t> file</a:t>
            </a:r>
            <a:br>
              <a:rPr lang="en-US" sz="3200" dirty="0"/>
            </a:br>
            <a:r>
              <a:rPr lang="en-US" sz="3200" dirty="0"/>
              <a:t>and use them in .</a:t>
            </a:r>
            <a:r>
              <a:rPr lang="en-US" sz="3200" dirty="0" err="1"/>
              <a:t>js</a:t>
            </a:r>
            <a:r>
              <a:rPr lang="en-US" sz="3200" dirty="0"/>
              <a:t> file as needed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AF2A3-D630-6750-FF6D-1B5670B8815D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8E8BB-46FA-BCC0-512D-CC46672A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1397402"/>
            <a:ext cx="11383964" cy="4515480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529F7F12-7EE6-2914-B0CD-6834CE364CB5}"/>
              </a:ext>
            </a:extLst>
          </p:cNvPr>
          <p:cNvSpPr/>
          <p:nvPr/>
        </p:nvSpPr>
        <p:spPr>
          <a:xfrm>
            <a:off x="875489" y="3655142"/>
            <a:ext cx="10817158" cy="1588067"/>
          </a:xfrm>
          <a:prstGeom prst="bracketPair">
            <a:avLst>
              <a:gd name="adj" fmla="val 502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B72607-337A-3903-C8B2-D94DDFE1E3F7}"/>
              </a:ext>
            </a:extLst>
          </p:cNvPr>
          <p:cNvSpPr/>
          <p:nvPr/>
        </p:nvSpPr>
        <p:spPr>
          <a:xfrm>
            <a:off x="6643991" y="2028471"/>
            <a:ext cx="5029200" cy="1400529"/>
          </a:xfrm>
          <a:prstGeom prst="wedgeRectCallout">
            <a:avLst>
              <a:gd name="adj1" fmla="val -104662"/>
              <a:gd name="adj2" fmla="val 8237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You can also </a:t>
            </a:r>
            <a:r>
              <a:rPr lang="en-US" dirty="0">
                <a:latin typeface="var(--fontStack-monospace, ui-monospace, SFMono-Regular, SF Mono, Menlo, Consolas, Liberation Mono, monospace)"/>
              </a:rPr>
              <a:t>use</a:t>
            </a: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World_Physical_Map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", 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NatGeo_World_Map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", 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World_Street_Map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“</a:t>
            </a: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This time we are using map provided by 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arcgis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9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9EC8-F26B-8F7D-A4A1-8EF5AB40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9C35-730E-F2DC-B644-56899154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VGA?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217F8-05B7-EFA7-DBF8-80EA4FA4646E}"/>
              </a:ext>
            </a:extLst>
          </p:cNvPr>
          <p:cNvSpPr/>
          <p:nvPr/>
        </p:nvSpPr>
        <p:spPr>
          <a:xfrm>
            <a:off x="646111" y="1346524"/>
            <a:ext cx="908941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 framework built to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combine visualizations and data processing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avoiding the effort of building visualization dashboard from scratch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grab visualizations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built in d3 (and others) and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create a plugin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around them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write some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 processing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and create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plugin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based on that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use those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plugins to create visualization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framework will create visualizations simply as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files</a:t>
            </a:r>
          </a:p>
          <a:p>
            <a:pPr lvl="1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12E71-4F7D-80EC-9787-2D6F904E08FA}"/>
              </a:ext>
            </a:extLst>
          </p:cNvPr>
          <p:cNvSpPr txBox="1"/>
          <p:nvPr/>
        </p:nvSpPr>
        <p:spPr>
          <a:xfrm>
            <a:off x="508269" y="5608155"/>
            <a:ext cx="11037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We will now go through some tasks – Use a good code editor to make the coding easier --- you can use basic editor such as notepad++ that highlights the tags, or more advanced editors such as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8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41E4-3A61-C1A8-ABD5-7CDCC9B0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03DA-C47D-80BA-0175-B719EBD6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8" y="225601"/>
            <a:ext cx="9404723" cy="1171801"/>
          </a:xfrm>
        </p:spPr>
        <p:txBody>
          <a:bodyPr/>
          <a:lstStyle/>
          <a:p>
            <a:r>
              <a:rPr lang="en-US" sz="3200" dirty="0"/>
              <a:t>We now provide all properties in .</a:t>
            </a:r>
            <a:r>
              <a:rPr lang="en-US" sz="3200" dirty="0" err="1"/>
              <a:t>json</a:t>
            </a:r>
            <a:r>
              <a:rPr lang="en-US" sz="3200" dirty="0"/>
              <a:t> file</a:t>
            </a:r>
            <a:br>
              <a:rPr lang="en-US" sz="3200" dirty="0"/>
            </a:br>
            <a:r>
              <a:rPr lang="en-US" sz="3200" dirty="0"/>
              <a:t>and use them in .</a:t>
            </a:r>
            <a:r>
              <a:rPr lang="en-US" sz="3200" dirty="0" err="1"/>
              <a:t>js</a:t>
            </a:r>
            <a:r>
              <a:rPr lang="en-US" sz="3200" dirty="0"/>
              <a:t> file as needed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B7ED1-3CB5-236E-5A73-AEB2C2891E92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33DB3-67DF-AF41-787B-CB15282D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404018" y="3684326"/>
            <a:ext cx="11383964" cy="2257739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CD59D36E-4518-ED1E-79FB-A24AEE6430C9}"/>
              </a:ext>
            </a:extLst>
          </p:cNvPr>
          <p:cNvSpPr/>
          <p:nvPr/>
        </p:nvSpPr>
        <p:spPr>
          <a:xfrm>
            <a:off x="875489" y="3684326"/>
            <a:ext cx="10817158" cy="1588067"/>
          </a:xfrm>
          <a:prstGeom prst="bracketPair">
            <a:avLst>
              <a:gd name="adj" fmla="val 502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08040-11C2-5847-8179-27C1DA0A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51" y="2114043"/>
            <a:ext cx="3362794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06933-ADD0-7AB4-6DCC-10F668E24065}"/>
              </a:ext>
            </a:extLst>
          </p:cNvPr>
          <p:cNvSpPr txBox="1"/>
          <p:nvPr/>
        </p:nvSpPr>
        <p:spPr>
          <a:xfrm>
            <a:off x="1344849" y="1661141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Previous plugin .</a:t>
            </a:r>
            <a:r>
              <a:rPr lang="en-US" sz="1800" dirty="0" err="1"/>
              <a:t>js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547A0-C401-C31C-3635-C2CF540C9A82}"/>
              </a:ext>
            </a:extLst>
          </p:cNvPr>
          <p:cNvSpPr txBox="1"/>
          <p:nvPr/>
        </p:nvSpPr>
        <p:spPr>
          <a:xfrm>
            <a:off x="6445948" y="1697742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plugin .</a:t>
            </a:r>
            <a:r>
              <a:rPr lang="en-US" sz="1800" dirty="0" err="1"/>
              <a:t>js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8B648F-3FAC-9CA4-EBE0-8DC1EFC46F3D}"/>
              </a:ext>
            </a:extLst>
          </p:cNvPr>
          <p:cNvSpPr/>
          <p:nvPr/>
        </p:nvSpPr>
        <p:spPr>
          <a:xfrm>
            <a:off x="5350213" y="2519464"/>
            <a:ext cx="395841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4EB94-BD29-E7EF-9CDC-6B1E40D3B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948" y="2114043"/>
            <a:ext cx="3330213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361086-4AF5-4369-DE2E-471E4E678EA9}"/>
              </a:ext>
            </a:extLst>
          </p:cNvPr>
          <p:cNvCxnSpPr>
            <a:cxnSpLocks/>
          </p:cNvCxnSpPr>
          <p:nvPr/>
        </p:nvCxnSpPr>
        <p:spPr>
          <a:xfrm flipV="1">
            <a:off x="4066162" y="2597285"/>
            <a:ext cx="2889115" cy="1322962"/>
          </a:xfrm>
          <a:prstGeom prst="bentConnector3">
            <a:avLst>
              <a:gd name="adj1" fmla="val 6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D3715-6902-F747-C248-387E54D29A1F}"/>
              </a:ext>
            </a:extLst>
          </p:cNvPr>
          <p:cNvCxnSpPr>
            <a:cxnSpLocks/>
          </p:cNvCxnSpPr>
          <p:nvPr/>
        </p:nvCxnSpPr>
        <p:spPr>
          <a:xfrm flipV="1">
            <a:off x="4074391" y="2837204"/>
            <a:ext cx="2889115" cy="1322962"/>
          </a:xfrm>
          <a:prstGeom prst="bentConnector3">
            <a:avLst>
              <a:gd name="adj1" fmla="val 6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2B6422-F5AE-9D2F-D3E2-D34A30CD21B4}"/>
              </a:ext>
            </a:extLst>
          </p:cNvPr>
          <p:cNvSpPr txBox="1"/>
          <p:nvPr/>
        </p:nvSpPr>
        <p:spPr>
          <a:xfrm rot="16200000">
            <a:off x="-899264" y="4160166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.</a:t>
            </a:r>
            <a:r>
              <a:rPr lang="en-US" sz="1800" dirty="0" err="1"/>
              <a:t>json</a:t>
            </a:r>
            <a:r>
              <a:rPr lang="en-US" sz="1800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4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5353-C127-E32D-DFB3-0082B591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E64F-1637-9B50-AC62-896F0F1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88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691D-AA7E-254C-4CC2-0FB7AA9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5912-CF98-8CF3-406C-86CE36F7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375327"/>
          </a:xfrm>
        </p:spPr>
        <p:txBody>
          <a:bodyPr/>
          <a:lstStyle/>
          <a:p>
            <a:r>
              <a:rPr lang="en-US" sz="3600" dirty="0"/>
              <a:t>VGA helps to integrate external library. Here we incorporating an external text parsing library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4_external-lib/</a:t>
            </a:r>
            <a:r>
              <a:rPr lang="en-CA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CA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dirty="0"/>
              <a:t>The output will show a long text</a:t>
            </a:r>
            <a:br>
              <a:rPr lang="en-US" sz="2800" dirty="0"/>
            </a:b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B6F0C-4D2D-F51D-82BF-8AF508F14512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A224-5C69-5FC6-FEE4-9A6A20D6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572"/>
          <a:stretch/>
        </p:blipFill>
        <p:spPr>
          <a:xfrm>
            <a:off x="6213533" y="2528060"/>
            <a:ext cx="3599312" cy="1801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C0BE2-294A-0766-F362-ECF8F6750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22" y="4511344"/>
            <a:ext cx="4825033" cy="18939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6C3FF92-7639-0B82-3092-C2D8FC01932C}"/>
              </a:ext>
            </a:extLst>
          </p:cNvPr>
          <p:cNvSpPr/>
          <p:nvPr/>
        </p:nvSpPr>
        <p:spPr>
          <a:xfrm>
            <a:off x="5600781" y="3184976"/>
            <a:ext cx="377687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5F227-FAA6-0D54-9E2C-0708623B04E9}"/>
              </a:ext>
            </a:extLst>
          </p:cNvPr>
          <p:cNvSpPr txBox="1"/>
          <p:nvPr/>
        </p:nvSpPr>
        <p:spPr>
          <a:xfrm>
            <a:off x="646111" y="1472801"/>
            <a:ext cx="891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https://www.npmjs.com/package/marked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273D5-9398-3C28-2470-6FCDCB83C336}"/>
              </a:ext>
            </a:extLst>
          </p:cNvPr>
          <p:cNvSpPr txBox="1"/>
          <p:nvPr/>
        </p:nvSpPr>
        <p:spPr>
          <a:xfrm>
            <a:off x="646111" y="5235165"/>
            <a:ext cx="3599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will pass the text to the parser library to get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EE5CB3-C9DD-6582-B533-314A2D84AB91}"/>
              </a:ext>
            </a:extLst>
          </p:cNvPr>
          <p:cNvSpPr/>
          <p:nvPr/>
        </p:nvSpPr>
        <p:spPr>
          <a:xfrm>
            <a:off x="5567092" y="5554876"/>
            <a:ext cx="377687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633A-0C9D-916A-6DDC-C5DADBD2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9F5B-92BF-440F-D3D8-10FA300F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7" y="532435"/>
            <a:ext cx="7158354" cy="1176748"/>
          </a:xfrm>
        </p:spPr>
        <p:txBody>
          <a:bodyPr/>
          <a:lstStyle/>
          <a:p>
            <a:r>
              <a:rPr lang="en-US" sz="3200" dirty="0"/>
              <a:t>We have already specified our .</a:t>
            </a:r>
            <a:r>
              <a:rPr lang="en-US" sz="3200" dirty="0" err="1"/>
              <a:t>js</a:t>
            </a:r>
            <a:r>
              <a:rPr lang="en-US" sz="3200" dirty="0"/>
              <a:t> file plugin in the .</a:t>
            </a:r>
            <a:r>
              <a:rPr lang="en-US" sz="3200" dirty="0" err="1"/>
              <a:t>json</a:t>
            </a:r>
            <a:r>
              <a:rPr lang="en-US" sz="3200" dirty="0"/>
              <a:t> file </a:t>
            </a:r>
            <a:br>
              <a:rPr lang="en-US" sz="3200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3200" b="1" dirty="0"/>
              <a:t>Let’s now examine the plugin .</a:t>
            </a:r>
            <a:r>
              <a:rPr lang="en-US" sz="3200" b="1" dirty="0" err="1"/>
              <a:t>js</a:t>
            </a:r>
            <a:r>
              <a:rPr lang="en-US" sz="3200" b="1" dirty="0"/>
              <a:t> file</a:t>
            </a:r>
            <a:endParaRPr lang="en-CA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2E0D0-06C1-C8F9-236A-94CD322A2006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92FF6-AD96-6F4C-AFEB-4F2C6BC7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727" b="12045"/>
          <a:stretch/>
        </p:blipFill>
        <p:spPr>
          <a:xfrm>
            <a:off x="7639291" y="196715"/>
            <a:ext cx="4144677" cy="17658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DB7A47-6F26-4ED0-BC65-A177F3D5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6" y="2971095"/>
            <a:ext cx="6287377" cy="352474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EFA541-8914-681A-026C-9913BD311561}"/>
              </a:ext>
            </a:extLst>
          </p:cNvPr>
          <p:cNvSpPr/>
          <p:nvPr/>
        </p:nvSpPr>
        <p:spPr>
          <a:xfrm>
            <a:off x="6402525" y="2850326"/>
            <a:ext cx="5373633" cy="1171801"/>
          </a:xfrm>
          <a:prstGeom prst="wedgeRectCallout">
            <a:avLst>
              <a:gd name="adj1" fmla="val -107696"/>
              <a:gd name="adj2" fmla="val -598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 have written a </a:t>
            </a:r>
            <a:r>
              <a:rPr lang="en-CA" dirty="0" err="1"/>
              <a:t>javascript</a:t>
            </a:r>
            <a:r>
              <a:rPr lang="en-CA" dirty="0"/>
              <a:t> function that will read a file from the </a:t>
            </a:r>
            <a:r>
              <a:rPr lang="en-CA" dirty="0" err="1"/>
              <a:t>url</a:t>
            </a:r>
            <a:r>
              <a:rPr lang="en-CA" dirty="0"/>
              <a:t> specified and render the content in help container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86C63FDF-6312-CA11-3E00-A5D3E982D778}"/>
              </a:ext>
            </a:extLst>
          </p:cNvPr>
          <p:cNvSpPr/>
          <p:nvPr/>
        </p:nvSpPr>
        <p:spPr>
          <a:xfrm>
            <a:off x="6402524" y="4346920"/>
            <a:ext cx="5373633" cy="572322"/>
          </a:xfrm>
          <a:prstGeom prst="wedgeRectCallout">
            <a:avLst>
              <a:gd name="adj1" fmla="val -50400"/>
              <a:gd name="adj2" fmla="val 10459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we are fetching the file from the server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3B8C16E-A20A-4E14-ABB8-9ED65F397E39}"/>
              </a:ext>
            </a:extLst>
          </p:cNvPr>
          <p:cNvSpPr/>
          <p:nvPr/>
        </p:nvSpPr>
        <p:spPr>
          <a:xfrm>
            <a:off x="6402524" y="5648837"/>
            <a:ext cx="5373633" cy="572322"/>
          </a:xfrm>
          <a:prstGeom prst="wedgeRectCallout">
            <a:avLst>
              <a:gd name="adj1" fmla="val -68278"/>
              <a:gd name="adj2" fmla="val -8349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we are using the </a:t>
            </a:r>
            <a:r>
              <a:rPr lang="en-CA" dirty="0" err="1"/>
              <a:t>marked.parse</a:t>
            </a:r>
            <a:r>
              <a:rPr lang="en-CA" dirty="0"/>
              <a:t> function provided by the parser to reformat the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834450-04C2-7034-94A1-BE868D04A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" y="2460487"/>
            <a:ext cx="6591195" cy="364781"/>
          </a:xfrm>
          <a:prstGeom prst="rect">
            <a:avLst/>
          </a:prstGeom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CCBE3B7-0CD9-214C-4F6D-FE33EC80E2C3}"/>
              </a:ext>
            </a:extLst>
          </p:cNvPr>
          <p:cNvSpPr/>
          <p:nvPr/>
        </p:nvSpPr>
        <p:spPr>
          <a:xfrm>
            <a:off x="6402523" y="2029122"/>
            <a:ext cx="5373634" cy="364782"/>
          </a:xfrm>
          <a:prstGeom prst="wedgeRectCallout">
            <a:avLst>
              <a:gd name="adj1" fmla="val -39414"/>
              <a:gd name="adj2" fmla="val 111417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Importing the external library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0346B74-7597-D9A3-79EC-C93012A8EF1C}"/>
              </a:ext>
            </a:extLst>
          </p:cNvPr>
          <p:cNvSpPr/>
          <p:nvPr/>
        </p:nvSpPr>
        <p:spPr>
          <a:xfrm>
            <a:off x="6736390" y="600774"/>
            <a:ext cx="798729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C39A9-190B-B6E4-728E-AF55A12B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965-0FE7-8732-34E9-8A14D6FF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7" y="532435"/>
            <a:ext cx="7158354" cy="1176748"/>
          </a:xfrm>
        </p:spPr>
        <p:txBody>
          <a:bodyPr/>
          <a:lstStyle/>
          <a:p>
            <a:r>
              <a:rPr lang="en-US" sz="3200" dirty="0"/>
              <a:t>Instead of hard-coding the file path in the plugin code, you can specify it in the .</a:t>
            </a:r>
            <a:r>
              <a:rPr lang="en-US" sz="3200" dirty="0" err="1"/>
              <a:t>json</a:t>
            </a:r>
            <a:r>
              <a:rPr lang="en-US" sz="3200" dirty="0"/>
              <a:t> file and access the property in .</a:t>
            </a:r>
            <a:r>
              <a:rPr lang="en-US" sz="3200" dirty="0" err="1"/>
              <a:t>js</a:t>
            </a:r>
            <a:r>
              <a:rPr lang="en-US" sz="3200" dirty="0"/>
              <a:t> file</a:t>
            </a:r>
            <a:endParaRPr lang="en-CA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E3A2E-663A-BF08-FA91-2B90E0AC46A0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0ED541-1373-473D-478C-1D9270CF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6" y="2971095"/>
            <a:ext cx="6287377" cy="3524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B3C8D64-9B14-D75D-942A-F80B5063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6" y="2460487"/>
            <a:ext cx="6591195" cy="364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FF249-AB81-DC15-1F0D-8E0826E9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137" y="4428673"/>
            <a:ext cx="4972744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4F5FE-B218-936F-2379-F32A36D2E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486" y="-20079"/>
            <a:ext cx="4091395" cy="37194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A530F32-B3AA-06DC-A532-7C12EADF9E7B}"/>
              </a:ext>
            </a:extLst>
          </p:cNvPr>
          <p:cNvSpPr/>
          <p:nvPr/>
        </p:nvSpPr>
        <p:spPr>
          <a:xfrm rot="5400000">
            <a:off x="8321095" y="3446072"/>
            <a:ext cx="1499200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89AEE4-902C-967A-E60E-A4DE5245C2C8}"/>
              </a:ext>
            </a:extLst>
          </p:cNvPr>
          <p:cNvSpPr/>
          <p:nvPr/>
        </p:nvSpPr>
        <p:spPr>
          <a:xfrm rot="21223494">
            <a:off x="4791614" y="2700164"/>
            <a:ext cx="3579108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8922-A96D-CDEC-7297-985CF4B0A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F9ED-22DE-ABD7-72AE-46C2A710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121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54CC-B513-ED62-7A18-6211C115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E93F0-BFBB-CFD6-0861-4F5596F1E1E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FE85-291B-1183-778A-B395C2AF3017}"/>
              </a:ext>
            </a:extLst>
          </p:cNvPr>
          <p:cNvSpPr txBox="1"/>
          <p:nvPr/>
        </p:nvSpPr>
        <p:spPr>
          <a:xfrm>
            <a:off x="731902" y="1472801"/>
            <a:ext cx="891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https://www.chartjs.org/docs/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768E-6CA1-45B9-F181-2B157FD6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91" y="2444179"/>
            <a:ext cx="5609989" cy="3715170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49A089-5AE8-5BE3-D0A8-4A638A704C51}"/>
              </a:ext>
            </a:extLst>
          </p:cNvPr>
          <p:cNvSpPr txBox="1">
            <a:spLocks/>
          </p:cNvSpPr>
          <p:nvPr/>
        </p:nvSpPr>
        <p:spPr>
          <a:xfrm>
            <a:off x="646111" y="301000"/>
            <a:ext cx="9404723" cy="117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VGA helps to integrate external library. Here we incorporating an external chart building library</a:t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166FC2-3081-B250-4AA4-6BB4452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375327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5_chart</a:t>
            </a:r>
            <a:b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dirty="0"/>
              <a:t>The output will show a chart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53938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A7D0-7FBF-2DB1-6F7E-6EEA9698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EE542-9748-BC57-367E-8DCD948943F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446CB3-CFDC-D461-4438-5CE7A62F9CA2}"/>
              </a:ext>
            </a:extLst>
          </p:cNvPr>
          <p:cNvSpPr txBox="1">
            <a:spLocks/>
          </p:cNvSpPr>
          <p:nvPr/>
        </p:nvSpPr>
        <p:spPr>
          <a:xfrm>
            <a:off x="566928" y="139138"/>
            <a:ext cx="11252178" cy="1777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First import the chart library</a:t>
            </a:r>
          </a:p>
          <a:p>
            <a:r>
              <a:rPr lang="en-US" sz="3600" dirty="0"/>
              <a:t>Create a &lt;div&gt; and append it to the html container</a:t>
            </a:r>
          </a:p>
          <a:p>
            <a:r>
              <a:rPr lang="en-CA" sz="3600" dirty="0"/>
              <a:t>Append a canvas to the &lt;div&gt;</a:t>
            </a:r>
          </a:p>
          <a:p>
            <a:r>
              <a:rPr lang="en-CA" sz="3600" dirty="0"/>
              <a:t>Render a chart using the imported 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C241-7DD7-8564-7293-EE397E6E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4"/>
          <a:stretch/>
        </p:blipFill>
        <p:spPr>
          <a:xfrm>
            <a:off x="566928" y="2364823"/>
            <a:ext cx="5880644" cy="4010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133B4-A262-F4E9-97E4-7E68691D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86" y="1621770"/>
            <a:ext cx="4058216" cy="4753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CCFD4-CF8B-90CA-8BA9-3262D9B9CEBB}"/>
              </a:ext>
            </a:extLst>
          </p:cNvPr>
          <p:cNvSpPr txBox="1"/>
          <p:nvPr/>
        </p:nvSpPr>
        <p:spPr>
          <a:xfrm rot="20358427">
            <a:off x="8340621" y="3536925"/>
            <a:ext cx="2691811" cy="923330"/>
          </a:xfrm>
          <a:prstGeom prst="rect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code created following the external chart library specification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585CDE-B2D4-BD81-C231-0A14B1C0BD7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416362" y="3998588"/>
            <a:ext cx="3442325" cy="2129835"/>
          </a:xfrm>
          <a:prstGeom prst="bentConnector3">
            <a:avLst>
              <a:gd name="adj1" fmla="val 149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089BF074-84BC-7871-BE23-44DF433827DE}"/>
              </a:ext>
            </a:extLst>
          </p:cNvPr>
          <p:cNvSpPr/>
          <p:nvPr/>
        </p:nvSpPr>
        <p:spPr>
          <a:xfrm rot="5400000" flipV="1">
            <a:off x="-631209" y="1350251"/>
            <a:ext cx="2192514" cy="301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D454AD32-BF0E-588F-3A8F-F3F2B6129A62}"/>
              </a:ext>
            </a:extLst>
          </p:cNvPr>
          <p:cNvSpPr/>
          <p:nvPr/>
        </p:nvSpPr>
        <p:spPr>
          <a:xfrm rot="5400000" flipV="1">
            <a:off x="-1594283" y="2591961"/>
            <a:ext cx="3878303" cy="5419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5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62B0-FA5B-B687-D311-E7EC5EC5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A3E8-1E18-7200-B90E-04FC026A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78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0EAD-E87C-6D8B-50FD-DC7314E5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16FB9-F25A-B4C6-6BA7-1DBC66AAE90E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7DF1F-E9CF-C93D-52DB-5E5B06D110BA}"/>
              </a:ext>
            </a:extLst>
          </p:cNvPr>
          <p:cNvSpPr txBox="1">
            <a:spLocks/>
          </p:cNvSpPr>
          <p:nvPr/>
        </p:nvSpPr>
        <p:spPr>
          <a:xfrm>
            <a:off x="646111" y="301000"/>
            <a:ext cx="9404723" cy="117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VGA helps to integrate external library. Here we incorporating an external d3  library</a:t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591C07-DE1B-1B12-B296-31770AA1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135603"/>
            <a:ext cx="9404723" cy="3375327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6_d3</a:t>
            </a:r>
            <a:b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dirty="0"/>
              <a:t>The output will be a rectangle </a:t>
            </a:r>
            <a:br>
              <a:rPr lang="en-US" sz="2800" dirty="0"/>
            </a:br>
            <a:r>
              <a:rPr lang="en-US" sz="2800" dirty="0"/>
              <a:t>drawn using d3</a:t>
            </a:r>
            <a:endParaRPr lang="en-CA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58E43-E136-F611-9CB6-20935FA6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05" y="1841276"/>
            <a:ext cx="4391634" cy="4187165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55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895-AA1C-4DBF-B1E4-3032254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49D1-DB69-41B9-BD41-395C6F3F6CFA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346615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40C3-A767-B5F7-3707-9C0D9BD66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2DB1F-67D9-AE97-E005-15A4D435F7E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55F10B-488B-38A9-30F5-D97D64BE03B2}"/>
              </a:ext>
            </a:extLst>
          </p:cNvPr>
          <p:cNvSpPr txBox="1">
            <a:spLocks/>
          </p:cNvSpPr>
          <p:nvPr/>
        </p:nvSpPr>
        <p:spPr>
          <a:xfrm>
            <a:off x="566928" y="139138"/>
            <a:ext cx="11252178" cy="1777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First import the chart library</a:t>
            </a:r>
          </a:p>
          <a:p>
            <a:r>
              <a:rPr lang="en-US" sz="3600" dirty="0"/>
              <a:t>Create a &lt;div&gt; and append it to the html container</a:t>
            </a:r>
          </a:p>
          <a:p>
            <a:r>
              <a:rPr lang="en-CA" sz="3600" dirty="0"/>
              <a:t>Append a canvas to the &lt;div&gt;</a:t>
            </a:r>
          </a:p>
          <a:p>
            <a:r>
              <a:rPr lang="en-CA" sz="3600" dirty="0"/>
              <a:t>Render a chart using the imported lib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CA6B6-BB1A-EFEF-00FA-05A5AD79311B}"/>
              </a:ext>
            </a:extLst>
          </p:cNvPr>
          <p:cNvSpPr txBox="1"/>
          <p:nvPr/>
        </p:nvSpPr>
        <p:spPr>
          <a:xfrm>
            <a:off x="8394892" y="3089324"/>
            <a:ext cx="2691811" cy="646331"/>
          </a:xfrm>
          <a:prstGeom prst="rect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code created following the d3 library specification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9F70E38-BF7B-460B-FEB4-AF5BF65B73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6362" y="3998588"/>
            <a:ext cx="3442325" cy="2129835"/>
          </a:xfrm>
          <a:prstGeom prst="bentConnector3">
            <a:avLst>
              <a:gd name="adj1" fmla="val 149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FCE3112E-F2B2-274D-44B0-64A9C6609111}"/>
              </a:ext>
            </a:extLst>
          </p:cNvPr>
          <p:cNvSpPr/>
          <p:nvPr/>
        </p:nvSpPr>
        <p:spPr>
          <a:xfrm rot="5400000" flipV="1">
            <a:off x="-631209" y="1350251"/>
            <a:ext cx="2192514" cy="301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6C66A45F-B135-826D-B63D-53E85F59B7FB}"/>
              </a:ext>
            </a:extLst>
          </p:cNvPr>
          <p:cNvSpPr/>
          <p:nvPr/>
        </p:nvSpPr>
        <p:spPr>
          <a:xfrm rot="5400000" flipV="1">
            <a:off x="-1594283" y="2591961"/>
            <a:ext cx="3878303" cy="5419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E25D2-92A5-DB15-8CB8-05E44056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8" y="2365329"/>
            <a:ext cx="6239746" cy="4353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45155A-D0CA-1764-9DC1-C82B7887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91" y="3876707"/>
            <a:ext cx="4156615" cy="21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1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Visualization Dashboard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E0373-DCC4-8255-372B-9ED0FFE3FD14}"/>
              </a:ext>
            </a:extLst>
          </p:cNvPr>
          <p:cNvSpPr/>
          <p:nvPr/>
        </p:nvSpPr>
        <p:spPr>
          <a:xfrm>
            <a:off x="646111" y="1346524"/>
            <a:ext cx="908941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will show up an empty map dashboard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	with some text ‘Hey there!’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B72AB4-7E1A-0735-24F2-3D2F0D28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27" y="1346524"/>
            <a:ext cx="4753638" cy="2267266"/>
          </a:xfrm>
          <a:prstGeom prst="round2DiagRect">
            <a:avLst>
              <a:gd name="adj1" fmla="val 488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725B80-7902-DA0E-3201-5FC04E2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2" y="3864990"/>
            <a:ext cx="7621398" cy="2724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1DA61-C5D7-7C85-49D4-B7E0544A8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7EF5-6D50-057B-53CB-F9EA37EB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Visualization Dashboard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9C5FF-D849-A0C2-9F93-184CF2A812D5}"/>
              </a:ext>
            </a:extLst>
          </p:cNvPr>
          <p:cNvSpPr/>
          <p:nvPr/>
        </p:nvSpPr>
        <p:spPr>
          <a:xfrm>
            <a:off x="646111" y="1346524"/>
            <a:ext cx="908941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is being created by creating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a .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 and passing it to the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framework</a:t>
            </a:r>
            <a:r>
              <a:rPr lang="en-CA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FD21F0-B059-B04F-66B2-AF889D41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27" y="1346524"/>
            <a:ext cx="4753638" cy="2267266"/>
          </a:xfrm>
          <a:prstGeom prst="round2DiagRect">
            <a:avLst>
              <a:gd name="adj1" fmla="val 488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F1F532-6DBB-7B34-C931-AD75A886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2" y="3864990"/>
            <a:ext cx="7621398" cy="2724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2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FC27-85F7-AAB1-E779-5B09DAF3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D899-6E6E-62EC-4BA1-12664AAA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9CE9E-F5F0-B3EE-95E2-D46535C9F13C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504B0-6504-E38B-7A6E-9A6C813E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E746E26-D516-5A60-A25F-E56B10A4B0C0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10ADB0F-1F66-C211-CCC3-B73F94AFE71B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947C7C5-1F27-6F7C-B385-5B3F822EE86D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568780-8C29-8B2E-917D-4129FAE0EB79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9BDB613-D80F-FF58-FDBF-9BBECD637AA1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</p:spTree>
    <p:extLst>
      <p:ext uri="{BB962C8B-B14F-4D97-AF65-F5344CB8AC3E}">
        <p14:creationId xmlns:p14="http://schemas.microsoft.com/office/powerpoint/2010/main" val="4237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9193A-6AE2-901F-B242-70012449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B1220-C101-6A5A-C620-5032556D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06635-113D-76A4-9CE9-B113138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0BAF8-0BFA-14E5-CDC5-5814137EEA88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F596169-046F-DF4E-5112-5AC5EF296814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804A5E-835A-2D09-B1FB-CBDBBE749EBB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BC4198D-4CE9-D9D8-0659-E79C2E9DFAB9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BFAEE99-B84B-ECA6-92B5-55983066026F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6CFF275-26A6-714A-1515-E0436A536700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FD62441-169A-361B-772C-7E3350F19F93}"/>
              </a:ext>
            </a:extLst>
          </p:cNvPr>
          <p:cNvSpPr/>
          <p:nvPr/>
        </p:nvSpPr>
        <p:spPr>
          <a:xfrm>
            <a:off x="3406747" y="1853248"/>
            <a:ext cx="4895681" cy="4620610"/>
          </a:xfrm>
          <a:prstGeom prst="wedgeRectCallout">
            <a:avLst>
              <a:gd name="adj1" fmla="val 62696"/>
              <a:gd name="adj2" fmla="val 14317"/>
            </a:avLst>
          </a:prstGeom>
          <a:solidFill>
            <a:schemeClr val="accent4">
              <a:alpha val="8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Where is this config file?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0303A-DC4B-6A42-298E-D5783382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2567442"/>
            <a:ext cx="1486107" cy="1019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CCCAA7-6F4D-18D5-5466-DF81CA66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29"/>
          <a:stretch/>
        </p:blipFill>
        <p:spPr>
          <a:xfrm>
            <a:off x="3473873" y="3730274"/>
            <a:ext cx="450248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6219B-02BB-286E-D8F9-D6400D7E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89FC7-1712-DCCC-2770-74898994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91F44-F58C-E020-CBE3-EF05936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87AEE-27BE-1AAE-62A3-DF7FFC79D0A1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80FFEA-5A3B-5F25-6C43-145270B96268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4EBFB11-1473-B333-578F-FED5BA158B98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CC5B949-5E59-E1FD-D33F-0B006E7F8334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A16708A-F47E-2D96-021B-24E5F43D6958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FFDA27D-8B0C-55E6-3E69-82AA8B6E29D0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45A48A-3C0A-23C9-CCE1-EFA65916278D}"/>
              </a:ext>
            </a:extLst>
          </p:cNvPr>
          <p:cNvSpPr/>
          <p:nvPr/>
        </p:nvSpPr>
        <p:spPr>
          <a:xfrm>
            <a:off x="3406747" y="1853248"/>
            <a:ext cx="4895681" cy="4620610"/>
          </a:xfrm>
          <a:prstGeom prst="wedgeRectCallout">
            <a:avLst>
              <a:gd name="adj1" fmla="val 62696"/>
              <a:gd name="adj2" fmla="val 14317"/>
            </a:avLst>
          </a:prstGeom>
          <a:solidFill>
            <a:schemeClr val="accent4">
              <a:alpha val="8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Where is this config file?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F27F14-298E-65CD-3F50-DB33BE34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2567442"/>
            <a:ext cx="1486107" cy="1019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EE0FC3-D77D-5E0A-36A3-CBDA2DF917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29"/>
          <a:stretch/>
        </p:blipFill>
        <p:spPr>
          <a:xfrm>
            <a:off x="3473873" y="3730274"/>
            <a:ext cx="4502486" cy="2743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AE3788-985D-4BCA-B3BB-8F9D87E9ACCB}"/>
              </a:ext>
            </a:extLst>
          </p:cNvPr>
          <p:cNvSpPr/>
          <p:nvPr/>
        </p:nvSpPr>
        <p:spPr>
          <a:xfrm>
            <a:off x="1359476" y="3491039"/>
            <a:ext cx="7825056" cy="22666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What should we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functions of .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.</a:t>
            </a:r>
            <a:r>
              <a:rPr lang="en-US" sz="2400" dirty="0" err="1"/>
              <a:t>json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changes in dashboard once you </a:t>
            </a:r>
            <a:r>
              <a:rPr lang="en-US" sz="2400" dirty="0" smtClean="0"/>
              <a:t>change </a:t>
            </a:r>
            <a:r>
              <a:rPr lang="en-US" sz="2400" dirty="0"/>
              <a:t>.</a:t>
            </a:r>
            <a:r>
              <a:rPr lang="en-US" sz="2400" dirty="0" err="1"/>
              <a:t>js</a:t>
            </a:r>
            <a:r>
              <a:rPr lang="en-US" sz="2400" dirty="0"/>
              <a:t> or .</a:t>
            </a:r>
            <a:r>
              <a:rPr lang="en-US" sz="2400" dirty="0" err="1"/>
              <a:t>json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616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3566</TotalTime>
  <Words>1756</Words>
  <Application>Microsoft Office PowerPoint</Application>
  <PresentationFormat>Widescreen</PresentationFormat>
  <Paragraphs>180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var(--fontStack-monospace, ui-monospace, SFMono-Regular, SF Mono, Menlo, Consolas, Liberation Mono, monospace)</vt:lpstr>
      <vt:lpstr>Wingdings 3</vt:lpstr>
      <vt:lpstr>Ion</vt:lpstr>
      <vt:lpstr>  Creating Dashboard using  VGA (Visualization for Geospatial Analysis) Framework</vt:lpstr>
      <vt:lpstr>What is VGA?</vt:lpstr>
      <vt:lpstr>Start the server</vt:lpstr>
      <vt:lpstr>TASK 1</vt:lpstr>
      <vt:lpstr>Creating Visualization Dashboard</vt:lpstr>
      <vt:lpstr>Creating Visualization Dashboard</vt:lpstr>
      <vt:lpstr>Understanding the code</vt:lpstr>
      <vt:lpstr>Understanding the code</vt:lpstr>
      <vt:lpstr>Understanding the code</vt:lpstr>
      <vt:lpstr>Understanding the code</vt:lpstr>
      <vt:lpstr>The Plugin .js code</vt:lpstr>
      <vt:lpstr>The Plugin .js code</vt:lpstr>
      <vt:lpstr>TASK 2</vt:lpstr>
      <vt:lpstr>The html and .json files are the same as TASK1. The only change is in the .js file</vt:lpstr>
      <vt:lpstr>Understanding the code</vt:lpstr>
      <vt:lpstr>Task2: Plugin .js code</vt:lpstr>
      <vt:lpstr>TASK 3</vt:lpstr>
      <vt:lpstr>This task shows how you can specify properties in .json file and access them in .js file  Navigate to 3_passing-props/  The output will be the same as Task 2</vt:lpstr>
      <vt:lpstr>We now provide all properties in .json file and use them in .js file as needed</vt:lpstr>
      <vt:lpstr>We now provide all properties in .json file and use them in .js file as needed</vt:lpstr>
      <vt:lpstr>TASK 4</vt:lpstr>
      <vt:lpstr>VGA helps to integrate external library. Here we incorporating an external text parsing library    Navigate to 4_external-lib/ The output will show a long text </vt:lpstr>
      <vt:lpstr>We have already specified our .js file plugin in the .json file   Let’s now examine the plugin .js file</vt:lpstr>
      <vt:lpstr>Instead of hard-coding the file path in the plugin code, you can specify it in the .json file and access the property in .js file</vt:lpstr>
      <vt:lpstr>TASK 5</vt:lpstr>
      <vt:lpstr>     Navigate to 5_chart The output will show a chart</vt:lpstr>
      <vt:lpstr>PowerPoint Presentation</vt:lpstr>
      <vt:lpstr>TASK 6</vt:lpstr>
      <vt:lpstr>     Navigate to 6_d3 The output will be a rectangle  drawn using d3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debajyoti mondal</dc:creator>
  <cp:lastModifiedBy>Arman</cp:lastModifiedBy>
  <cp:revision>133</cp:revision>
  <dcterms:created xsi:type="dcterms:W3CDTF">2017-12-03T16:27:57Z</dcterms:created>
  <dcterms:modified xsi:type="dcterms:W3CDTF">2025-02-24T18:31:26Z</dcterms:modified>
</cp:coreProperties>
</file>