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19"/>
  </p:notesMasterIdLst>
  <p:sldIdLst>
    <p:sldId id="256" r:id="rId2"/>
    <p:sldId id="285" r:id="rId3"/>
    <p:sldId id="286" r:id="rId4"/>
    <p:sldId id="287" r:id="rId5"/>
    <p:sldId id="288" r:id="rId6"/>
    <p:sldId id="299" r:id="rId7"/>
    <p:sldId id="300" r:id="rId8"/>
    <p:sldId id="289" r:id="rId9"/>
    <p:sldId id="291" r:id="rId10"/>
    <p:sldId id="301" r:id="rId11"/>
    <p:sldId id="292" r:id="rId12"/>
    <p:sldId id="293" r:id="rId13"/>
    <p:sldId id="294" r:id="rId14"/>
    <p:sldId id="296" r:id="rId15"/>
    <p:sldId id="295" r:id="rId16"/>
    <p:sldId id="297" r:id="rId17"/>
    <p:sldId id="2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9" autoAdjust="0"/>
    <p:restoredTop sz="96374" autoAdjust="0"/>
  </p:normalViewPr>
  <p:slideViewPr>
    <p:cSldViewPr snapToGrid="0">
      <p:cViewPr varScale="1">
        <p:scale>
          <a:sx n="68" d="100"/>
          <a:sy n="68" d="100"/>
        </p:scale>
        <p:origin x="10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6190C-3C84-46E6-B023-7C78E624849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ED981-532E-419E-A35E-798199DC2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8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2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1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63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50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6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60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02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4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9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4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3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7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5CA037-1562-44A1-81D1-2BCF99CE123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6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arman.heydari@usask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56" y="2051659"/>
            <a:ext cx="8825658" cy="1348381"/>
          </a:xfrm>
        </p:spPr>
        <p:txBody>
          <a:bodyPr/>
          <a:lstStyle/>
          <a:p>
            <a:r>
              <a:rPr lang="en-US" dirty="0"/>
              <a:t>D3.js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204" y="4323580"/>
            <a:ext cx="9342438" cy="972505"/>
          </a:xfrm>
        </p:spPr>
        <p:txBody>
          <a:bodyPr>
            <a:normAutofit/>
          </a:bodyPr>
          <a:lstStyle/>
          <a:p>
            <a:r>
              <a:rPr lang="en-US" sz="1800" cap="none" dirty="0">
                <a:solidFill>
                  <a:schemeClr val="accent5">
                    <a:lumMod val="50000"/>
                  </a:schemeClr>
                </a:solidFill>
              </a:rPr>
              <a:t>Course Instructor: </a:t>
            </a:r>
            <a:r>
              <a:rPr lang="en-US" cap="none" dirty="0">
                <a:solidFill>
                  <a:schemeClr val="accent5">
                    <a:lumMod val="50000"/>
                  </a:schemeClr>
                </a:solidFill>
              </a:rPr>
              <a:t>Debajyoti Mondal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800" cap="none" dirty="0">
                <a:solidFill>
                  <a:schemeClr val="accent5">
                    <a:lumMod val="50000"/>
                  </a:schemeClr>
                </a:solidFill>
              </a:rPr>
              <a:t>Lab Tutorial Instructor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n-US" b="1" cap="none" dirty="0" smtClean="0">
                <a:solidFill>
                  <a:schemeClr val="accent5">
                    <a:lumMod val="50000"/>
                  </a:schemeClr>
                </a:solidFill>
              </a:rPr>
              <a:t>Arman </a:t>
            </a:r>
            <a:r>
              <a:rPr lang="en-US" b="1" cap="none" dirty="0">
                <a:solidFill>
                  <a:schemeClr val="accent5">
                    <a:lumMod val="50000"/>
                  </a:schemeClr>
                </a:solidFill>
              </a:rPr>
              <a:t>Heydari</a:t>
            </a:r>
            <a:r>
              <a:rPr lang="en-US" cap="none" dirty="0">
                <a:solidFill>
                  <a:schemeClr val="accent5">
                    <a:lumMod val="50000"/>
                  </a:schemeClr>
                </a:solidFill>
              </a:rPr>
              <a:t>( </a:t>
            </a:r>
            <a:r>
              <a:rPr lang="en-US" cap="none" dirty="0">
                <a:solidFill>
                  <a:schemeClr val="tx1"/>
                </a:solidFill>
                <a:hlinkClick r:id="rId2"/>
              </a:rPr>
              <a:t>arman.heydari@usask.ca</a:t>
            </a:r>
            <a:r>
              <a:rPr lang="en-US" cap="none" dirty="0">
                <a:solidFill>
                  <a:schemeClr val="tx1"/>
                </a:solidFill>
              </a:rPr>
              <a:t> </a:t>
            </a:r>
            <a:r>
              <a:rPr lang="en-US" cap="none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04FB0A-98EE-499F-B614-57752DEA9004}"/>
              </a:ext>
            </a:extLst>
          </p:cNvPr>
          <p:cNvSpPr txBox="1">
            <a:spLocks/>
          </p:cNvSpPr>
          <p:nvPr/>
        </p:nvSpPr>
        <p:spPr>
          <a:xfrm>
            <a:off x="488204" y="533696"/>
            <a:ext cx="10179796" cy="1399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CMPT 384 – Information Visualization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FEA0EF-8334-46F1-8D47-A6CD6D94B0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530" y="62909"/>
            <a:ext cx="1018470" cy="101847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09F6706-EDDF-4742-B6FA-4750CE56E871}"/>
              </a:ext>
            </a:extLst>
          </p:cNvPr>
          <p:cNvSpPr txBox="1">
            <a:spLocks/>
          </p:cNvSpPr>
          <p:nvPr/>
        </p:nvSpPr>
        <p:spPr>
          <a:xfrm>
            <a:off x="488204" y="3341075"/>
            <a:ext cx="8825658" cy="6704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Lab 2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6633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190C-EFBA-46D7-920B-0D595C25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server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EDBB8B-1614-4822-86DB-DB02A48DC533}"/>
              </a:ext>
            </a:extLst>
          </p:cNvPr>
          <p:cNvSpPr/>
          <p:nvPr/>
        </p:nvSpPr>
        <p:spPr>
          <a:xfrm>
            <a:off x="646111" y="1996751"/>
            <a:ext cx="10961171" cy="42734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Windows [Version 10.0.15063]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 2017 Microsoft Corporation. All rights reserved.</a:t>
            </a:r>
          </a:p>
          <a:p>
            <a:endParaRPr 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C:\&gt;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-m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SimpleHTTPServer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8888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C:\Users\jyoti\AppData\Local\Programs\Python\Python37-32\python.exe: No module named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SimpleHTTPServer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C:\&gt; 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-m </a:t>
            </a: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http.server</a:t>
            </a: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8888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Serving HTTP on 0.0.0.0 port 8888 (http://0.0.0.0:8888/) 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93F11-E786-4937-B868-33F1C908A04D}"/>
              </a:ext>
            </a:extLst>
          </p:cNvPr>
          <p:cNvSpPr txBox="1"/>
          <p:nvPr/>
        </p:nvSpPr>
        <p:spPr>
          <a:xfrm>
            <a:off x="646111" y="1217114"/>
            <a:ext cx="9166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Go to your folder and run the </a:t>
            </a:r>
            <a:r>
              <a:rPr lang="en-US" sz="2000" dirty="0" smtClean="0"/>
              <a:t>server</a:t>
            </a:r>
          </a:p>
          <a:p>
            <a:r>
              <a:rPr lang="en-US" sz="2000" dirty="0" smtClean="0"/>
              <a:t>First command is for python version &lt; 3.0 and the second one if python version &gt;= 3.0.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90441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FDE5-97B7-4FA3-8D89-999BED91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- margin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2B0B9-B5C5-495F-B36C-7D5F5C52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4" y="2545555"/>
            <a:ext cx="6234113" cy="139332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D92444D4-7439-4CF3-B65E-A44FCD1722B1}"/>
              </a:ext>
            </a:extLst>
          </p:cNvPr>
          <p:cNvGrpSpPr/>
          <p:nvPr/>
        </p:nvGrpSpPr>
        <p:grpSpPr>
          <a:xfrm>
            <a:off x="215413" y="1561960"/>
            <a:ext cx="5471012" cy="4648340"/>
            <a:chOff x="215413" y="1561960"/>
            <a:chExt cx="5471012" cy="46483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5DB654-A000-46EF-87A1-5881E94D9C44}"/>
                </a:ext>
              </a:extLst>
            </p:cNvPr>
            <p:cNvSpPr/>
            <p:nvPr/>
          </p:nvSpPr>
          <p:spPr>
            <a:xfrm>
              <a:off x="646111" y="2276475"/>
              <a:ext cx="5040314" cy="39338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C963A88-F23F-4D84-87AB-CF4E31BEE90D}"/>
                </a:ext>
              </a:extLst>
            </p:cNvPr>
            <p:cNvSpPr/>
            <p:nvPr/>
          </p:nvSpPr>
          <p:spPr>
            <a:xfrm>
              <a:off x="1266826" y="2814637"/>
              <a:ext cx="4267200" cy="32337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D9CE5B-1824-4235-A010-C5A753564C63}"/>
                </a:ext>
              </a:extLst>
            </p:cNvPr>
            <p:cNvCxnSpPr/>
            <p:nvPr/>
          </p:nvCxnSpPr>
          <p:spPr>
            <a:xfrm>
              <a:off x="1400175" y="2276475"/>
              <a:ext cx="0" cy="53816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4EDF05F-2EEE-4218-BC27-A0128EFE2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111" y="3048000"/>
              <a:ext cx="620714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405A57-7632-4706-B274-7C91173E8424}"/>
                </a:ext>
              </a:extLst>
            </p:cNvPr>
            <p:cNvSpPr txBox="1"/>
            <p:nvPr/>
          </p:nvSpPr>
          <p:spPr>
            <a:xfrm>
              <a:off x="536574" y="1916985"/>
              <a:ext cx="7118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&lt;svg&gt;</a:t>
              </a:r>
              <a:endParaRPr lang="en-CA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FC9AE7-02E1-4612-A96C-36658D1A228A}"/>
                </a:ext>
              </a:extLst>
            </p:cNvPr>
            <p:cNvSpPr txBox="1"/>
            <p:nvPr/>
          </p:nvSpPr>
          <p:spPr>
            <a:xfrm>
              <a:off x="1219200" y="5717143"/>
              <a:ext cx="5245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&lt;g&gt;</a:t>
              </a:r>
              <a:endParaRPr lang="en-CA" dirty="0">
                <a:solidFill>
                  <a:srgbClr val="00B05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52ADA6-BDBC-4985-A5DF-2F12959B842F}"/>
                </a:ext>
              </a:extLst>
            </p:cNvPr>
            <p:cNvSpPr txBox="1"/>
            <p:nvPr/>
          </p:nvSpPr>
          <p:spPr>
            <a:xfrm>
              <a:off x="1346985" y="2386895"/>
              <a:ext cx="8670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margin.top</a:t>
              </a:r>
              <a:endParaRPr lang="en-CA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486AAB-490F-43ED-B142-0E80917A5B9C}"/>
                </a:ext>
              </a:extLst>
            </p:cNvPr>
            <p:cNvSpPr txBox="1"/>
            <p:nvPr/>
          </p:nvSpPr>
          <p:spPr>
            <a:xfrm rot="16200000">
              <a:off x="522844" y="3326853"/>
              <a:ext cx="86728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margin.left</a:t>
              </a:r>
              <a:endParaRPr lang="en-CA" sz="12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661CA4B-702F-4B12-9722-390CB4E10675}"/>
                </a:ext>
              </a:extLst>
            </p:cNvPr>
            <p:cNvCxnSpPr>
              <a:cxnSpLocks/>
            </p:cNvCxnSpPr>
            <p:nvPr/>
          </p:nvCxnSpPr>
          <p:spPr>
            <a:xfrm>
              <a:off x="646111" y="1798647"/>
              <a:ext cx="5040314" cy="326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F8CC05-C05D-42F8-B31D-7311012F225C}"/>
                </a:ext>
              </a:extLst>
            </p:cNvPr>
            <p:cNvSpPr txBox="1"/>
            <p:nvPr/>
          </p:nvSpPr>
          <p:spPr>
            <a:xfrm>
              <a:off x="2787521" y="1561960"/>
              <a:ext cx="10805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svg_size.width</a:t>
              </a:r>
              <a:endParaRPr lang="en-CA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5DE723-3FD7-4CB3-889C-28D6E9B41F03}"/>
                </a:ext>
              </a:extLst>
            </p:cNvPr>
            <p:cNvSpPr txBox="1"/>
            <p:nvPr/>
          </p:nvSpPr>
          <p:spPr>
            <a:xfrm rot="16200000">
              <a:off x="-207459" y="3888225"/>
              <a:ext cx="11227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svg_size.height</a:t>
              </a:r>
              <a:endParaRPr lang="en-CA" sz="1200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C711358-7B4D-409B-84CA-3ED907F372C4}"/>
                </a:ext>
              </a:extLst>
            </p:cNvPr>
            <p:cNvCxnSpPr>
              <a:cxnSpLocks/>
            </p:cNvCxnSpPr>
            <p:nvPr/>
          </p:nvCxnSpPr>
          <p:spPr>
            <a:xfrm>
              <a:off x="222677" y="2286317"/>
              <a:ext cx="16027" cy="39239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598B32E-AE62-46C8-BF9A-B11CF52F2960}"/>
                </a:ext>
              </a:extLst>
            </p:cNvPr>
            <p:cNvCxnSpPr>
              <a:cxnSpLocks/>
            </p:cNvCxnSpPr>
            <p:nvPr/>
          </p:nvCxnSpPr>
          <p:spPr>
            <a:xfrm>
              <a:off x="1266826" y="3980503"/>
              <a:ext cx="4267200" cy="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51D6C9-6A1C-4485-B205-C2CCBB57076B}"/>
                </a:ext>
              </a:extLst>
            </p:cNvPr>
            <p:cNvSpPr txBox="1"/>
            <p:nvPr/>
          </p:nvSpPr>
          <p:spPr>
            <a:xfrm>
              <a:off x="2817686" y="3903759"/>
              <a:ext cx="5421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width</a:t>
              </a:r>
              <a:endParaRPr lang="en-CA" sz="1200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A661579-AE38-4725-919A-F053B7D652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4232" y="2814636"/>
              <a:ext cx="11693" cy="3233739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9569E28-B0FD-4B4C-A11B-644F1B06997A}"/>
                </a:ext>
              </a:extLst>
            </p:cNvPr>
            <p:cNvSpPr txBox="1"/>
            <p:nvPr/>
          </p:nvSpPr>
          <p:spPr>
            <a:xfrm>
              <a:off x="1671881" y="4909600"/>
              <a:ext cx="5791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height</a:t>
              </a:r>
              <a:endParaRPr lang="en-CA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733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EF50-7C74-4CBD-9E49-0E27E578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– Read CSV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1473F-5CF4-424D-8BA4-98416F493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947" y="2081212"/>
            <a:ext cx="6772275" cy="30194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D53739-2A8D-4A6E-BD53-7F5F72879EF7}"/>
              </a:ext>
            </a:extLst>
          </p:cNvPr>
          <p:cNvSpPr/>
          <p:nvPr/>
        </p:nvSpPr>
        <p:spPr>
          <a:xfrm>
            <a:off x="646111" y="1932712"/>
            <a:ext cx="46212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  <a:ea typeface="+mj-ea"/>
                <a:cs typeface="+mj-cs"/>
              </a:rPr>
              <a:t>Good practice to do all data pre-processing, modification, cleaning or filling before creating the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8B3BF6-BA87-4E9C-B48B-93781421741C}"/>
              </a:ext>
            </a:extLst>
          </p:cNvPr>
          <p:cNvSpPr txBox="1"/>
          <p:nvPr/>
        </p:nvSpPr>
        <p:spPr>
          <a:xfrm>
            <a:off x="1050543" y="5416332"/>
            <a:ext cx="93221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Active Cases = Total Cases – Recovered Cases - Deaths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041188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04CD-9B59-4983-962C-B069E152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– </a:t>
            </a:r>
            <a:r>
              <a:rPr lang="en-US" dirty="0" err="1"/>
              <a:t>svg_g</a:t>
            </a:r>
            <a:r>
              <a:rPr lang="en-US" dirty="0"/>
              <a:t> variable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B1B4A-7BB6-43B1-AC3B-4D178802B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137" y="4848225"/>
            <a:ext cx="7172325" cy="1905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215B2A-A3A0-4E8D-93CC-60FAC401F159}"/>
              </a:ext>
            </a:extLst>
          </p:cNvPr>
          <p:cNvSpPr/>
          <p:nvPr/>
        </p:nvSpPr>
        <p:spPr>
          <a:xfrm>
            <a:off x="4513018" y="1622565"/>
            <a:ext cx="7569444" cy="2934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  <a:ea typeface="+mj-ea"/>
                <a:cs typeface="+mj-cs"/>
              </a:rPr>
              <a:t>append &lt;svg&gt; tag and set width and height</a:t>
            </a:r>
          </a:p>
          <a:p>
            <a:pPr marL="342900" indent="-342900" algn="just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  <a:ea typeface="+mj-ea"/>
                <a:cs typeface="+mj-cs"/>
              </a:rPr>
              <a:t>append &lt;g&gt; tag and translate the origin into blue dot</a:t>
            </a:r>
          </a:p>
          <a:p>
            <a:pPr marL="342900" indent="-342900" algn="just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  <a:ea typeface="+mj-ea"/>
                <a:cs typeface="+mj-cs"/>
              </a:rPr>
              <a:t>&lt;g&gt; is stored in svg_g variable. Whatever tag we add inside this &lt;g&gt;, it will count the origin as this blue dot (not the red dot)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A83AFE-0CD6-4C9E-A208-0D9F8DBAA3A5}"/>
              </a:ext>
            </a:extLst>
          </p:cNvPr>
          <p:cNvGrpSpPr/>
          <p:nvPr/>
        </p:nvGrpSpPr>
        <p:grpSpPr>
          <a:xfrm>
            <a:off x="215413" y="1519986"/>
            <a:ext cx="3689837" cy="3484767"/>
            <a:chOff x="215413" y="1505288"/>
            <a:chExt cx="5471012" cy="47050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526205-8598-43E2-804A-89CE232ECDB3}"/>
                </a:ext>
              </a:extLst>
            </p:cNvPr>
            <p:cNvSpPr/>
            <p:nvPr/>
          </p:nvSpPr>
          <p:spPr>
            <a:xfrm>
              <a:off x="646111" y="2276475"/>
              <a:ext cx="5040314" cy="39338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87347C-C71D-401D-9622-E9F44B75FBEE}"/>
                </a:ext>
              </a:extLst>
            </p:cNvPr>
            <p:cNvSpPr/>
            <p:nvPr/>
          </p:nvSpPr>
          <p:spPr>
            <a:xfrm>
              <a:off x="1266826" y="2814637"/>
              <a:ext cx="4267200" cy="32337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AF9BD96-3CD5-4F67-8E98-EE3F54CB358F}"/>
                </a:ext>
              </a:extLst>
            </p:cNvPr>
            <p:cNvCxnSpPr/>
            <p:nvPr/>
          </p:nvCxnSpPr>
          <p:spPr>
            <a:xfrm>
              <a:off x="1400175" y="2276475"/>
              <a:ext cx="0" cy="53816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F27A765-7A4A-4353-BFBC-B0F91A069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111" y="3048000"/>
              <a:ext cx="620714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AB6B89-8F0E-4B69-BD76-95013A5D20EE}"/>
                </a:ext>
              </a:extLst>
            </p:cNvPr>
            <p:cNvSpPr txBox="1"/>
            <p:nvPr/>
          </p:nvSpPr>
          <p:spPr>
            <a:xfrm>
              <a:off x="536574" y="1916985"/>
              <a:ext cx="884174" cy="4155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&lt;svg&gt;</a:t>
              </a:r>
              <a:endParaRPr lang="en-CA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72AE5A-B7A7-4EE1-B8B7-D142BC56A508}"/>
                </a:ext>
              </a:extLst>
            </p:cNvPr>
            <p:cNvSpPr txBox="1"/>
            <p:nvPr/>
          </p:nvSpPr>
          <p:spPr>
            <a:xfrm>
              <a:off x="1148585" y="5717143"/>
              <a:ext cx="608940" cy="3739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&lt;g&gt;</a:t>
              </a:r>
              <a:endParaRPr lang="en-CA" sz="1200" dirty="0">
                <a:solidFill>
                  <a:srgbClr val="00B05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565306-1342-4577-A55F-1F59CA1E6E1E}"/>
                </a:ext>
              </a:extLst>
            </p:cNvPr>
            <p:cNvSpPr txBox="1"/>
            <p:nvPr/>
          </p:nvSpPr>
          <p:spPr>
            <a:xfrm>
              <a:off x="1346985" y="2386895"/>
              <a:ext cx="8670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margin.top</a:t>
              </a:r>
              <a:endParaRPr lang="en-CA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4AAD28-A282-4AE3-AA96-DACFFFFB3842}"/>
                </a:ext>
              </a:extLst>
            </p:cNvPr>
            <p:cNvSpPr txBox="1"/>
            <p:nvPr/>
          </p:nvSpPr>
          <p:spPr>
            <a:xfrm rot="16200000">
              <a:off x="444150" y="3576511"/>
              <a:ext cx="867290" cy="2770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margin.left</a:t>
              </a:r>
              <a:endParaRPr lang="en-CA" sz="12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D334FA6-E681-4588-93AB-45A104CEB3FE}"/>
                </a:ext>
              </a:extLst>
            </p:cNvPr>
            <p:cNvCxnSpPr>
              <a:cxnSpLocks/>
            </p:cNvCxnSpPr>
            <p:nvPr/>
          </p:nvCxnSpPr>
          <p:spPr>
            <a:xfrm>
              <a:off x="646111" y="1798647"/>
              <a:ext cx="5040314" cy="326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C211EB-B01A-4D75-BE27-4F8137E129B4}"/>
                </a:ext>
              </a:extLst>
            </p:cNvPr>
            <p:cNvSpPr txBox="1"/>
            <p:nvPr/>
          </p:nvSpPr>
          <p:spPr>
            <a:xfrm>
              <a:off x="2319874" y="1505288"/>
              <a:ext cx="10805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svg_size.width</a:t>
              </a:r>
              <a:endParaRPr lang="en-CA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69967B-E762-40E7-AFB5-131953C420E0}"/>
                </a:ext>
              </a:extLst>
            </p:cNvPr>
            <p:cNvSpPr txBox="1"/>
            <p:nvPr/>
          </p:nvSpPr>
          <p:spPr>
            <a:xfrm rot="16200000">
              <a:off x="-207459" y="3888225"/>
              <a:ext cx="11227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svg_size.height</a:t>
              </a:r>
              <a:endParaRPr lang="en-CA" sz="1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44ACD1B-74B1-4B3E-914B-42F160409DD1}"/>
                </a:ext>
              </a:extLst>
            </p:cNvPr>
            <p:cNvCxnSpPr>
              <a:cxnSpLocks/>
            </p:cNvCxnSpPr>
            <p:nvPr/>
          </p:nvCxnSpPr>
          <p:spPr>
            <a:xfrm>
              <a:off x="222677" y="2286317"/>
              <a:ext cx="16027" cy="39239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7EE66A3-26F6-48B6-A470-9BD3C7B4007C}"/>
                </a:ext>
              </a:extLst>
            </p:cNvPr>
            <p:cNvCxnSpPr>
              <a:cxnSpLocks/>
            </p:cNvCxnSpPr>
            <p:nvPr/>
          </p:nvCxnSpPr>
          <p:spPr>
            <a:xfrm>
              <a:off x="1266826" y="3980503"/>
              <a:ext cx="4267200" cy="0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835ED5-F69D-4C41-A10B-22535A680392}"/>
                </a:ext>
              </a:extLst>
            </p:cNvPr>
            <p:cNvSpPr txBox="1"/>
            <p:nvPr/>
          </p:nvSpPr>
          <p:spPr>
            <a:xfrm>
              <a:off x="2817687" y="3903758"/>
              <a:ext cx="806788" cy="3739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width</a:t>
              </a:r>
              <a:endParaRPr lang="en-CA" sz="12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461F2E5-B9FF-432A-883F-C0F58EC24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4232" y="2814636"/>
              <a:ext cx="11693" cy="3233739"/>
            </a:xfrm>
            <a:prstGeom prst="straightConnector1">
              <a:avLst/>
            </a:prstGeom>
            <a:ln>
              <a:solidFill>
                <a:schemeClr val="accent4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28DEA2-5EEC-44CB-8B75-AC13AABD917A}"/>
                </a:ext>
              </a:extLst>
            </p:cNvPr>
            <p:cNvSpPr txBox="1"/>
            <p:nvPr/>
          </p:nvSpPr>
          <p:spPr>
            <a:xfrm>
              <a:off x="1671881" y="4909600"/>
              <a:ext cx="57919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height</a:t>
              </a:r>
              <a:endParaRPr lang="en-CA" sz="1200" dirty="0"/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445C7D15-8231-459F-BD12-2D1588350676}"/>
              </a:ext>
            </a:extLst>
          </p:cNvPr>
          <p:cNvSpPr/>
          <p:nvPr/>
        </p:nvSpPr>
        <p:spPr>
          <a:xfrm rot="1214005">
            <a:off x="955117" y="2480966"/>
            <a:ext cx="756807" cy="386284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C2753FE-E64D-48C3-AC1B-45232351E3F5}"/>
              </a:ext>
            </a:extLst>
          </p:cNvPr>
          <p:cNvSpPr/>
          <p:nvPr/>
        </p:nvSpPr>
        <p:spPr>
          <a:xfrm>
            <a:off x="885747" y="2459132"/>
            <a:ext cx="76056" cy="7891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0F2167-9343-4187-B79C-331B70F029F2}"/>
              </a:ext>
            </a:extLst>
          </p:cNvPr>
          <p:cNvSpPr txBox="1"/>
          <p:nvPr/>
        </p:nvSpPr>
        <p:spPr>
          <a:xfrm>
            <a:off x="1630068" y="2686910"/>
            <a:ext cx="193716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Origin point for &lt;g&gt;</a:t>
            </a:r>
            <a:endParaRPr lang="en-CA" sz="1400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CFAE14-D61E-4166-BC92-3236E71892DD}"/>
              </a:ext>
            </a:extLst>
          </p:cNvPr>
          <p:cNvSpPr/>
          <p:nvPr/>
        </p:nvSpPr>
        <p:spPr>
          <a:xfrm>
            <a:off x="467862" y="2061415"/>
            <a:ext cx="76056" cy="789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C3B6C0AA-103A-455B-A113-3DB73EBD3A80}"/>
              </a:ext>
            </a:extLst>
          </p:cNvPr>
          <p:cNvSpPr/>
          <p:nvPr/>
        </p:nvSpPr>
        <p:spPr>
          <a:xfrm rot="15646961">
            <a:off x="128368" y="1540508"/>
            <a:ext cx="591509" cy="38628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698CE3-E133-445F-83A2-0CF294419244}"/>
              </a:ext>
            </a:extLst>
          </p:cNvPr>
          <p:cNvSpPr txBox="1"/>
          <p:nvPr/>
        </p:nvSpPr>
        <p:spPr>
          <a:xfrm>
            <a:off x="81536" y="1136047"/>
            <a:ext cx="193716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Origin point for &lt;svg&gt;</a:t>
            </a:r>
            <a:endParaRPr lang="en-CA" sz="1400" b="1" dirty="0"/>
          </a:p>
        </p:txBody>
      </p:sp>
    </p:spTree>
    <p:extLst>
      <p:ext uri="{BB962C8B-B14F-4D97-AF65-F5344CB8AC3E}">
        <p14:creationId xmlns:p14="http://schemas.microsoft.com/office/powerpoint/2010/main" val="2015659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8DC207D-506D-402D-AF19-58D226D6EC0D}"/>
              </a:ext>
            </a:extLst>
          </p:cNvPr>
          <p:cNvSpPr txBox="1"/>
          <p:nvPr/>
        </p:nvSpPr>
        <p:spPr>
          <a:xfrm>
            <a:off x="8592297" y="3044893"/>
            <a:ext cx="12177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Total Cases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93DB1-2D38-4CC3-BE81-C41D9E32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– X axis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1A6D74-9F76-4BBF-B840-E1F2847D0AE1}"/>
              </a:ext>
            </a:extLst>
          </p:cNvPr>
          <p:cNvSpPr/>
          <p:nvPr/>
        </p:nvSpPr>
        <p:spPr>
          <a:xfrm>
            <a:off x="426793" y="1403490"/>
            <a:ext cx="7569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+mj-ea"/>
                <a:cs typeface="+mj-cs"/>
              </a:rPr>
              <a:t>Calculate the maximum Total Cases and Active cases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4B61FF-69F8-4F58-8984-6B74A46AF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675369"/>
            <a:ext cx="5248275" cy="7334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5C24C9D-1A97-4610-AEBE-A236FD2CAB4A}"/>
              </a:ext>
            </a:extLst>
          </p:cNvPr>
          <p:cNvSpPr/>
          <p:nvPr/>
        </p:nvSpPr>
        <p:spPr>
          <a:xfrm>
            <a:off x="426793" y="2370694"/>
            <a:ext cx="7569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+mj-ea"/>
                <a:cs typeface="+mj-cs"/>
              </a:rPr>
              <a:t>X axis scale is defined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3AA8C9-75F3-408C-99C3-71F53B22FE71}"/>
              </a:ext>
            </a:extLst>
          </p:cNvPr>
          <p:cNvSpPr/>
          <p:nvPr/>
        </p:nvSpPr>
        <p:spPr>
          <a:xfrm>
            <a:off x="426793" y="3840550"/>
            <a:ext cx="7569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+mj-ea"/>
                <a:cs typeface="+mj-cs"/>
              </a:rPr>
              <a:t>X axis has been created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BBCA68-E900-4740-AF12-4C04DDD82255}"/>
              </a:ext>
            </a:extLst>
          </p:cNvPr>
          <p:cNvSpPr/>
          <p:nvPr/>
        </p:nvSpPr>
        <p:spPr>
          <a:xfrm>
            <a:off x="325137" y="6334223"/>
            <a:ext cx="18278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spcBef>
                <a:spcPts val="1000"/>
              </a:spcBef>
              <a:buSzPct val="100000"/>
            </a:pPr>
            <a:r>
              <a:rPr lang="en-US" sz="2000" b="1" dirty="0">
                <a:latin typeface="+mj-lt"/>
                <a:ea typeface="+mj-ea"/>
                <a:cs typeface="+mj-cs"/>
              </a:rPr>
              <a:t>Looks like this 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7A0899D-4DED-4B40-BC43-0FD57F448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0" y="2697550"/>
            <a:ext cx="5248275" cy="11525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79B9616-10A7-4E79-BA2B-803A75237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0" y="4141004"/>
            <a:ext cx="3895725" cy="6096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EB173A4-2C18-40A7-AB0E-BCE2C65C10F2}"/>
              </a:ext>
            </a:extLst>
          </p:cNvPr>
          <p:cNvSpPr/>
          <p:nvPr/>
        </p:nvSpPr>
        <p:spPr>
          <a:xfrm>
            <a:off x="426793" y="4758463"/>
            <a:ext cx="7569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+mj-ea"/>
                <a:cs typeface="+mj-cs"/>
              </a:rPr>
              <a:t>X axis label has been placed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B45761B-F2B2-4820-BCA8-39C393ADF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0" y="5060583"/>
            <a:ext cx="5695950" cy="11715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3E76624-0EF9-4CBC-B2F4-D197681673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5810" y="6286628"/>
            <a:ext cx="4286250" cy="4953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D43FF00-8D53-4067-889E-F4D805932EC9}"/>
              </a:ext>
            </a:extLst>
          </p:cNvPr>
          <p:cNvSpPr/>
          <p:nvPr/>
        </p:nvSpPr>
        <p:spPr>
          <a:xfrm>
            <a:off x="7804942" y="1683228"/>
            <a:ext cx="2887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spcBef>
                <a:spcPts val="1000"/>
              </a:spcBef>
              <a:buSzPct val="100000"/>
            </a:pPr>
            <a:r>
              <a:rPr lang="en-US" sz="2800" b="1" dirty="0">
                <a:latin typeface="+mj-lt"/>
                <a:ea typeface="+mj-ea"/>
                <a:cs typeface="+mj-cs"/>
              </a:rPr>
              <a:t>Text-anchor Style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000105F-27BD-48EB-AA88-EEA3352E6396}"/>
              </a:ext>
            </a:extLst>
          </p:cNvPr>
          <p:cNvSpPr/>
          <p:nvPr/>
        </p:nvSpPr>
        <p:spPr>
          <a:xfrm>
            <a:off x="9182100" y="3381375"/>
            <a:ext cx="66675" cy="762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8C8CF1-1A2D-47C5-BEE1-E1248B232E03}"/>
              </a:ext>
            </a:extLst>
          </p:cNvPr>
          <p:cNvSpPr/>
          <p:nvPr/>
        </p:nvSpPr>
        <p:spPr>
          <a:xfrm>
            <a:off x="8260555" y="2691693"/>
            <a:ext cx="1909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spcBef>
                <a:spcPts val="1000"/>
              </a:spcBef>
              <a:buSzPct val="100000"/>
            </a:pPr>
            <a:r>
              <a:rPr lang="en-US" sz="1600" b="1" dirty="0">
                <a:latin typeface="+mj-lt"/>
                <a:ea typeface="+mj-ea"/>
                <a:cs typeface="+mj-cs"/>
              </a:rPr>
              <a:t>text-anchor = middle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BF6EC0-C79F-4B51-B4A0-08D74AC4B5CB}"/>
              </a:ext>
            </a:extLst>
          </p:cNvPr>
          <p:cNvSpPr txBox="1"/>
          <p:nvPr/>
        </p:nvSpPr>
        <p:spPr>
          <a:xfrm>
            <a:off x="8592297" y="4081349"/>
            <a:ext cx="12177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Total Cases</a:t>
            </a:r>
            <a:endParaRPr lang="en-CA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2B20B14-EA0C-453D-9754-3417F2E47E2C}"/>
              </a:ext>
            </a:extLst>
          </p:cNvPr>
          <p:cNvSpPr/>
          <p:nvPr/>
        </p:nvSpPr>
        <p:spPr>
          <a:xfrm>
            <a:off x="8572500" y="4417831"/>
            <a:ext cx="66675" cy="762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725A38-1597-4919-852A-E1ADD0F2F411}"/>
              </a:ext>
            </a:extLst>
          </p:cNvPr>
          <p:cNvSpPr/>
          <p:nvPr/>
        </p:nvSpPr>
        <p:spPr>
          <a:xfrm>
            <a:off x="8260555" y="3728149"/>
            <a:ext cx="1909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spcBef>
                <a:spcPts val="1000"/>
              </a:spcBef>
              <a:buSzPct val="100000"/>
            </a:pPr>
            <a:r>
              <a:rPr lang="en-US" sz="1600" b="1" dirty="0">
                <a:latin typeface="+mj-lt"/>
                <a:ea typeface="+mj-ea"/>
                <a:cs typeface="+mj-cs"/>
              </a:rPr>
              <a:t>text-anchor = start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34F5F1-57AD-4FDE-BCA9-052C48E09EF6}"/>
              </a:ext>
            </a:extLst>
          </p:cNvPr>
          <p:cNvSpPr txBox="1"/>
          <p:nvPr/>
        </p:nvSpPr>
        <p:spPr>
          <a:xfrm>
            <a:off x="8639175" y="5201712"/>
            <a:ext cx="12177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Total Cases</a:t>
            </a:r>
            <a:endParaRPr lang="en-CA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7797CD6-6CF5-49BD-8A10-E1E96D4A46B8}"/>
              </a:ext>
            </a:extLst>
          </p:cNvPr>
          <p:cNvSpPr/>
          <p:nvPr/>
        </p:nvSpPr>
        <p:spPr>
          <a:xfrm>
            <a:off x="9829053" y="5538194"/>
            <a:ext cx="66675" cy="762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BE5DCA-4B94-4ECF-9123-D4FED6F3AEC9}"/>
              </a:ext>
            </a:extLst>
          </p:cNvPr>
          <p:cNvSpPr/>
          <p:nvPr/>
        </p:nvSpPr>
        <p:spPr>
          <a:xfrm>
            <a:off x="8307433" y="4848512"/>
            <a:ext cx="1909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spcBef>
                <a:spcPts val="1000"/>
              </a:spcBef>
              <a:buSzPct val="100000"/>
            </a:pPr>
            <a:r>
              <a:rPr lang="en-US" sz="1600" b="1" dirty="0">
                <a:latin typeface="+mj-lt"/>
                <a:ea typeface="+mj-ea"/>
                <a:cs typeface="+mj-cs"/>
              </a:rPr>
              <a:t>text-anchor = end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7FE57A-8B78-4E51-815A-3D012A6B2115}"/>
              </a:ext>
            </a:extLst>
          </p:cNvPr>
          <p:cNvSpPr txBox="1"/>
          <p:nvPr/>
        </p:nvSpPr>
        <p:spPr>
          <a:xfrm>
            <a:off x="10471608" y="3610370"/>
            <a:ext cx="1575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(x, y) co-ordinate of the text element</a:t>
            </a:r>
            <a:endParaRPr lang="en-CA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78FFD07-BD72-4E01-9922-D98B5C8D548C}"/>
              </a:ext>
            </a:extLst>
          </p:cNvPr>
          <p:cNvSpPr/>
          <p:nvPr/>
        </p:nvSpPr>
        <p:spPr>
          <a:xfrm>
            <a:off x="10401298" y="3773875"/>
            <a:ext cx="66675" cy="762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9782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5E40-ACB3-4164-9701-208E8208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– Y axis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575FB6-50AD-4E15-ACA2-309142AB9990}"/>
              </a:ext>
            </a:extLst>
          </p:cNvPr>
          <p:cNvSpPr/>
          <p:nvPr/>
        </p:nvSpPr>
        <p:spPr>
          <a:xfrm>
            <a:off x="436318" y="1268358"/>
            <a:ext cx="7569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+mj-ea"/>
                <a:cs typeface="+mj-cs"/>
              </a:rPr>
              <a:t>Y axis scale is defined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512F82-BF6C-4A8B-A937-7BBFB1249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6" y="1587862"/>
            <a:ext cx="5172075" cy="11239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91BC8C-6CAC-4BF6-88E3-97329C634FC7}"/>
              </a:ext>
            </a:extLst>
          </p:cNvPr>
          <p:cNvSpPr/>
          <p:nvPr/>
        </p:nvSpPr>
        <p:spPr>
          <a:xfrm>
            <a:off x="436318" y="2747739"/>
            <a:ext cx="7569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+mj-ea"/>
                <a:cs typeface="+mj-cs"/>
              </a:rPr>
              <a:t>Y axis label has been placed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F54BBC8-27E9-41BE-A63C-FE30C080A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90" y="3080916"/>
            <a:ext cx="7200900" cy="11715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D7D502-D05F-4EC4-8DEC-4A640783D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6656" y="2185124"/>
            <a:ext cx="504825" cy="366712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243C448-48CF-43C0-88AA-B0D39272E9F1}"/>
              </a:ext>
            </a:extLst>
          </p:cNvPr>
          <p:cNvSpPr/>
          <p:nvPr/>
        </p:nvSpPr>
        <p:spPr>
          <a:xfrm>
            <a:off x="8518771" y="2204174"/>
            <a:ext cx="18278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spcBef>
                <a:spcPts val="1000"/>
              </a:spcBef>
              <a:buSzPct val="100000"/>
            </a:pPr>
            <a:r>
              <a:rPr lang="en-US" sz="2000" b="1" dirty="0">
                <a:latin typeface="+mj-lt"/>
                <a:ea typeface="+mj-ea"/>
                <a:cs typeface="+mj-cs"/>
              </a:rPr>
              <a:t>Looks like this 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EE1F4B-7573-4FE2-BE24-6A8362E3F313}"/>
              </a:ext>
            </a:extLst>
          </p:cNvPr>
          <p:cNvSpPr/>
          <p:nvPr/>
        </p:nvSpPr>
        <p:spPr>
          <a:xfrm>
            <a:off x="436318" y="4283041"/>
            <a:ext cx="75694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ea typeface="+mj-ea"/>
                <a:cs typeface="+mj-cs"/>
              </a:rPr>
              <a:t>Translate the label into the middle of y axis by </a:t>
            </a:r>
            <a:r>
              <a:rPr lang="en-US" sz="1600" b="1" dirty="0">
                <a:latin typeface="+mj-lt"/>
                <a:ea typeface="+mj-ea"/>
                <a:cs typeface="+mj-cs"/>
              </a:rPr>
              <a:t>translate(-30, height/2)</a:t>
            </a:r>
            <a:r>
              <a:rPr lang="en-US" sz="1600" dirty="0">
                <a:latin typeface="+mj-lt"/>
                <a:ea typeface="+mj-ea"/>
                <a:cs typeface="+mj-cs"/>
              </a:rPr>
              <a:t> and rotate it 90 degree anti-clockwise by </a:t>
            </a:r>
            <a:r>
              <a:rPr lang="en-US" sz="1600" b="1" dirty="0">
                <a:latin typeface="+mj-lt"/>
                <a:ea typeface="+mj-ea"/>
                <a:cs typeface="+mj-cs"/>
              </a:rPr>
              <a:t>rotate(-90)</a:t>
            </a:r>
          </a:p>
        </p:txBody>
      </p:sp>
    </p:spTree>
    <p:extLst>
      <p:ext uri="{BB962C8B-B14F-4D97-AF65-F5344CB8AC3E}">
        <p14:creationId xmlns:p14="http://schemas.microsoft.com/office/powerpoint/2010/main" val="4271934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9DA5-AADE-4486-9ECC-D47010D6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– drawing circles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43B02-C80D-4582-940A-1807BF29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04937"/>
            <a:ext cx="6419850" cy="46577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59124E-EF28-4AC1-AC85-DE1453D3A80A}"/>
              </a:ext>
            </a:extLst>
          </p:cNvPr>
          <p:cNvSpPr/>
          <p:nvPr/>
        </p:nvSpPr>
        <p:spPr>
          <a:xfrm>
            <a:off x="7304086" y="2142073"/>
            <a:ext cx="462121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spcBef>
                <a:spcPts val="1000"/>
              </a:spcBef>
              <a:buSzPct val="100000"/>
            </a:pPr>
            <a:r>
              <a:rPr lang="en-US" sz="2800" b="1" dirty="0" err="1">
                <a:latin typeface="+mj-lt"/>
                <a:ea typeface="+mj-ea"/>
                <a:cs typeface="+mj-cs"/>
              </a:rPr>
              <a:t>x_axis_scale</a:t>
            </a:r>
            <a:r>
              <a:rPr lang="en-US" sz="2800" b="1" dirty="0">
                <a:latin typeface="+mj-lt"/>
                <a:ea typeface="+mj-ea"/>
                <a:cs typeface="+mj-cs"/>
              </a:rPr>
              <a:t> and </a:t>
            </a:r>
            <a:r>
              <a:rPr lang="en-US" sz="2800" b="1" dirty="0" err="1">
                <a:latin typeface="+mj-lt"/>
                <a:ea typeface="+mj-ea"/>
                <a:cs typeface="+mj-cs"/>
              </a:rPr>
              <a:t>y_axis_scale</a:t>
            </a:r>
            <a:r>
              <a:rPr lang="en-US" sz="2800" b="1" dirty="0">
                <a:latin typeface="+mj-lt"/>
                <a:ea typeface="+mj-ea"/>
                <a:cs typeface="+mj-cs"/>
              </a:rPr>
              <a:t> have been used to get the actual cx and cy (pixel) values for the chart</a:t>
            </a:r>
          </a:p>
        </p:txBody>
      </p:sp>
    </p:spTree>
    <p:extLst>
      <p:ext uri="{BB962C8B-B14F-4D97-AF65-F5344CB8AC3E}">
        <p14:creationId xmlns:p14="http://schemas.microsoft.com/office/powerpoint/2010/main" val="739259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7F32-C3D2-40A0-AB30-1AF84786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- finish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C813D-350C-4F38-A112-F0FD6E1B7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1357312"/>
            <a:ext cx="4848225" cy="42767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A2CF3C-1E0A-432B-B3B3-2FBC167C7703}"/>
              </a:ext>
            </a:extLst>
          </p:cNvPr>
          <p:cNvSpPr/>
          <p:nvPr/>
        </p:nvSpPr>
        <p:spPr>
          <a:xfrm>
            <a:off x="646111" y="5820507"/>
            <a:ext cx="95551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spcBef>
                <a:spcPts val="1000"/>
              </a:spcBef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Those who love challenges – try to draw scatter plot with bottom(x-axis) and right (y-axis)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1EF961-2832-4F17-A237-3371B612FC80}"/>
              </a:ext>
            </a:extLst>
          </p:cNvPr>
          <p:cNvSpPr/>
          <p:nvPr/>
        </p:nvSpPr>
        <p:spPr>
          <a:xfrm>
            <a:off x="646111" y="6236005"/>
            <a:ext cx="9555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spcBef>
                <a:spcPts val="1000"/>
              </a:spcBef>
              <a:buSzPct val="100000"/>
            </a:pPr>
            <a:r>
              <a:rPr lang="en-US" sz="1600" dirty="0">
                <a:latin typeface="+mj-lt"/>
                <a:ea typeface="+mj-ea"/>
                <a:cs typeface="+mj-cs"/>
              </a:rPr>
              <a:t>N.B. – To do that you might need to translate the axis at bottom or to the right</a:t>
            </a:r>
          </a:p>
        </p:txBody>
      </p:sp>
    </p:spTree>
    <p:extLst>
      <p:ext uri="{BB962C8B-B14F-4D97-AF65-F5344CB8AC3E}">
        <p14:creationId xmlns:p14="http://schemas.microsoft.com/office/powerpoint/2010/main" val="116389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D289-E364-44EE-853E-1CAC8487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431967-B3A6-47CC-909B-1B974BFA8102}"/>
              </a:ext>
            </a:extLst>
          </p:cNvPr>
          <p:cNvSpPr/>
          <p:nvPr/>
        </p:nvSpPr>
        <p:spPr>
          <a:xfrm>
            <a:off x="646111" y="1932712"/>
            <a:ext cx="9089410" cy="2451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default max, min function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Scales – Linear scale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Axis (left and top)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Transformation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scatter plot draw*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99343B-B7C9-42FC-8EC1-4ED4616BF855}"/>
              </a:ext>
            </a:extLst>
          </p:cNvPr>
          <p:cNvGrpSpPr/>
          <p:nvPr/>
        </p:nvGrpSpPr>
        <p:grpSpPr>
          <a:xfrm>
            <a:off x="954709" y="4471016"/>
            <a:ext cx="4236107" cy="1780870"/>
            <a:chOff x="9411478" y="1853248"/>
            <a:chExt cx="2390398" cy="18084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46D5F3-C8F3-4E72-988F-BBA483175924}"/>
                </a:ext>
              </a:extLst>
            </p:cNvPr>
            <p:cNvSpPr/>
            <p:nvPr/>
          </p:nvSpPr>
          <p:spPr>
            <a:xfrm>
              <a:off x="9411478" y="2369001"/>
              <a:ext cx="2390397" cy="129266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Region,Total_Cases,Recovered,Deaths,Color</a:t>
              </a:r>
            </a:p>
            <a:p>
              <a:r>
                <a:rPr lang="en-US" sz="1100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Far North,349,341,7,purple</a:t>
              </a:r>
            </a:p>
            <a:p>
              <a:r>
                <a:rPr lang="en-US" sz="1100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North,246,233,6,blue</a:t>
              </a:r>
            </a:p>
            <a:p>
              <a:r>
                <a:rPr lang="en-US" sz="1100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Central (excluding Saskatoon),178,169,2,green</a:t>
              </a:r>
            </a:p>
            <a:p>
              <a:r>
                <a:rPr lang="en-US" sz="1100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Saskatoon,313,292,2,yellow</a:t>
              </a:r>
            </a:p>
            <a:p>
              <a:r>
                <a:rPr lang="en-US" sz="1100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South (excluding Regina),429,410,6,orange</a:t>
              </a:r>
            </a:p>
            <a:p>
              <a:r>
                <a:rPr lang="en-US" sz="1100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Regina,136,134,1,red</a:t>
              </a:r>
              <a:endParaRPr lang="en-US" sz="1600" dirty="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0DA6A8-0A68-4A8B-AA4E-3BFE473B7877}"/>
                </a:ext>
              </a:extLst>
            </p:cNvPr>
            <p:cNvSpPr/>
            <p:nvPr/>
          </p:nvSpPr>
          <p:spPr>
            <a:xfrm>
              <a:off x="9411478" y="1967215"/>
              <a:ext cx="2390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cases_6Sep20.csv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3C12CB-111B-4C3A-BFEC-49F3A963EA44}"/>
                </a:ext>
              </a:extLst>
            </p:cNvPr>
            <p:cNvSpPr/>
            <p:nvPr/>
          </p:nvSpPr>
          <p:spPr>
            <a:xfrm>
              <a:off x="9411478" y="1853248"/>
              <a:ext cx="2390398" cy="18084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EDCE372-A160-4B5F-A703-C7C12601A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0" y="1795144"/>
            <a:ext cx="4586375" cy="41838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A3A70B-C529-435E-A406-0586CF758BDC}"/>
              </a:ext>
            </a:extLst>
          </p:cNvPr>
          <p:cNvSpPr txBox="1"/>
          <p:nvPr/>
        </p:nvSpPr>
        <p:spPr>
          <a:xfrm>
            <a:off x="954709" y="6401055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 legend and no tooltip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493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6728-30B1-48E2-90B8-14FC4D4F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 Min and Max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65FFB-3649-4AD3-BE5A-B53E8E3F04DA}"/>
              </a:ext>
            </a:extLst>
          </p:cNvPr>
          <p:cNvSpPr/>
          <p:nvPr/>
        </p:nvSpPr>
        <p:spPr>
          <a:xfrm>
            <a:off x="646111" y="1932712"/>
            <a:ext cx="9089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These are default functions of D3 library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EFC6F9-3C80-4B22-B2F0-4A9796B32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59" y="3527053"/>
            <a:ext cx="3190875" cy="1295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43594B-E6D8-467D-A401-37F055228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800216"/>
            <a:ext cx="6248400" cy="1971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514054-58ED-4885-8434-2C4F8617D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4822453"/>
            <a:ext cx="3914775" cy="1962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7FC9C9-76D0-4EE9-873D-D2D668142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59" y="5003156"/>
            <a:ext cx="3790950" cy="13144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7756583-B5A4-4561-B54A-B611CC4D584D}"/>
              </a:ext>
            </a:extLst>
          </p:cNvPr>
          <p:cNvSpPr txBox="1"/>
          <p:nvPr/>
        </p:nvSpPr>
        <p:spPr>
          <a:xfrm>
            <a:off x="646111" y="3067370"/>
            <a:ext cx="2408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an array of Int</a:t>
            </a:r>
            <a:endParaRPr lang="en-CA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634DCD-7453-4721-B091-4C0ABDDAE3CD}"/>
              </a:ext>
            </a:extLst>
          </p:cNvPr>
          <p:cNvSpPr txBox="1"/>
          <p:nvPr/>
        </p:nvSpPr>
        <p:spPr>
          <a:xfrm>
            <a:off x="5278803" y="2366464"/>
            <a:ext cx="285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an array of object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5973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B2E7-A7ED-4BDC-B8CC-8F58647F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 Scales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F36BB-3472-4BEE-9219-FA37820C6AAC}"/>
              </a:ext>
            </a:extLst>
          </p:cNvPr>
          <p:cNvSpPr/>
          <p:nvPr/>
        </p:nvSpPr>
        <p:spPr>
          <a:xfrm>
            <a:off x="646111" y="1932712"/>
            <a:ext cx="908941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  <a:ea typeface="+mj-ea"/>
                <a:cs typeface="+mj-cs"/>
              </a:rPr>
              <a:t>Continuous Scale</a:t>
            </a:r>
          </a:p>
          <a:p>
            <a:pPr marL="800100" lvl="1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Linear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 Power, Log, Time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Sequential Scale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Diverging Scale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Quantize Scale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Quantile Scale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Ordinal Scale</a:t>
            </a:r>
          </a:p>
        </p:txBody>
      </p:sp>
    </p:spTree>
    <p:extLst>
      <p:ext uri="{BB962C8B-B14F-4D97-AF65-F5344CB8AC3E}">
        <p14:creationId xmlns:p14="http://schemas.microsoft.com/office/powerpoint/2010/main" val="367100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6048-FE1A-48AE-8EAD-75D10422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 Scales – Linear Scale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1B809-0595-4F7F-98FC-A668055C5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67877"/>
            <a:ext cx="4909543" cy="1670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2C4693-8A71-4470-AA3E-051F9B398EFF}"/>
              </a:ext>
            </a:extLst>
          </p:cNvPr>
          <p:cNvSpPr txBox="1"/>
          <p:nvPr/>
        </p:nvSpPr>
        <p:spPr>
          <a:xfrm>
            <a:off x="646111" y="3007306"/>
            <a:ext cx="2354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dirty="0">
                <a:solidFill>
                  <a:schemeClr val="bg1">
                    <a:lumMod val="50000"/>
                  </a:schemeClr>
                </a:solidFill>
              </a:rPr>
              <a:t>http://www.jeromecukier.net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223A1-2BFA-4714-808D-CD712B039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8" y="3362740"/>
            <a:ext cx="4876187" cy="1500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D15897-6162-44AC-88BD-D21035907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378" y="1367877"/>
            <a:ext cx="3437929" cy="34952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A6EE26-8C89-4818-9210-116D5FF93360}"/>
              </a:ext>
            </a:extLst>
          </p:cNvPr>
          <p:cNvSpPr txBox="1"/>
          <p:nvPr/>
        </p:nvSpPr>
        <p:spPr>
          <a:xfrm>
            <a:off x="597107" y="5187448"/>
            <a:ext cx="6251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Domain – what we have, e.g. data range</a:t>
            </a:r>
          </a:p>
          <a:p>
            <a:r>
              <a:rPr lang="en-US" sz="2400" dirty="0"/>
              <a:t>Range – what we want, e.g. pixel range for chart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956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D14A-7366-4DA5-A79B-C2850EAD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 Axis 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7C3794-6C53-4443-99A5-06B3408E246B}"/>
              </a:ext>
            </a:extLst>
          </p:cNvPr>
          <p:cNvSpPr/>
          <p:nvPr/>
        </p:nvSpPr>
        <p:spPr>
          <a:xfrm>
            <a:off x="541093" y="1853248"/>
            <a:ext cx="7569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ea typeface="+mj-ea"/>
                <a:cs typeface="+mj-cs"/>
              </a:rPr>
              <a:t>Top Axis : d3.axisTop(&lt;need to pass a scale&gt;)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D911D8-04BB-4F9B-BFAC-B69F3B7AEBD0}"/>
              </a:ext>
            </a:extLst>
          </p:cNvPr>
          <p:cNvSpPr/>
          <p:nvPr/>
        </p:nvSpPr>
        <p:spPr>
          <a:xfrm>
            <a:off x="541093" y="3361335"/>
            <a:ext cx="7569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ea typeface="+mj-ea"/>
                <a:cs typeface="+mj-cs"/>
              </a:rPr>
              <a:t>Bottom Axis : d3.axisBottom(&lt;need to pass a scale&gt;)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330DDD-54E0-408D-9A27-1C2311E01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97" y="3717887"/>
            <a:ext cx="4371975" cy="4857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B480A23-3D9A-470E-8984-23A93D6E7455}"/>
              </a:ext>
            </a:extLst>
          </p:cNvPr>
          <p:cNvSpPr/>
          <p:nvPr/>
        </p:nvSpPr>
        <p:spPr>
          <a:xfrm>
            <a:off x="541093" y="4700145"/>
            <a:ext cx="4853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ea typeface="+mj-ea"/>
                <a:cs typeface="+mj-cs"/>
              </a:rPr>
              <a:t>Left Axis : d3.axisLeft(&lt;need to pass a scale&gt;)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5B6443-CD5D-44BF-872A-B5B95AED550E}"/>
              </a:ext>
            </a:extLst>
          </p:cNvPr>
          <p:cNvSpPr/>
          <p:nvPr/>
        </p:nvSpPr>
        <p:spPr>
          <a:xfrm>
            <a:off x="541093" y="5069477"/>
            <a:ext cx="5154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ea typeface="+mj-ea"/>
                <a:cs typeface="+mj-cs"/>
              </a:rPr>
              <a:t>Right Axis : d3.axisRight(&lt;need to pass a scale&gt;)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198F22A-54B1-4602-A989-B5AB16F40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97" y="2247381"/>
            <a:ext cx="4333875" cy="3238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AFE940-4E5D-4DA1-AA96-77CB4E7CE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455" y="1562074"/>
            <a:ext cx="397329" cy="34766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C512483-73F6-4DEA-8786-CA1D50EE4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4662" y="1562074"/>
            <a:ext cx="381000" cy="347662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7440875-53BC-4554-A5C6-796E4C9CAE63}"/>
              </a:ext>
            </a:extLst>
          </p:cNvPr>
          <p:cNvSpPr/>
          <p:nvPr/>
        </p:nvSpPr>
        <p:spPr>
          <a:xfrm>
            <a:off x="6990506" y="5115634"/>
            <a:ext cx="5293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spcBef>
                <a:spcPts val="1000"/>
              </a:spcBef>
              <a:buSzPct val="100000"/>
            </a:pPr>
            <a:r>
              <a:rPr lang="en-US" sz="1600" dirty="0">
                <a:latin typeface="+mj-lt"/>
                <a:ea typeface="+mj-ea"/>
                <a:cs typeface="+mj-cs"/>
              </a:rPr>
              <a:t>Left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F3D7E3-447B-4286-86D2-B64E4FB7F42E}"/>
              </a:ext>
            </a:extLst>
          </p:cNvPr>
          <p:cNvSpPr/>
          <p:nvPr/>
        </p:nvSpPr>
        <p:spPr>
          <a:xfrm>
            <a:off x="7796455" y="5103439"/>
            <a:ext cx="608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spcBef>
                <a:spcPts val="1000"/>
              </a:spcBef>
              <a:buSzPct val="100000"/>
            </a:pPr>
            <a:r>
              <a:rPr lang="en-US" sz="1600" dirty="0">
                <a:latin typeface="+mj-lt"/>
                <a:ea typeface="+mj-ea"/>
                <a:cs typeface="+mj-cs"/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349567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9B6A-1D43-41D2-A903-F467AAC4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D3 - Transformation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62BD2-A5E5-4755-93EC-FA88BEF95A5F}"/>
              </a:ext>
            </a:extLst>
          </p:cNvPr>
          <p:cNvSpPr/>
          <p:nvPr/>
        </p:nvSpPr>
        <p:spPr>
          <a:xfrm>
            <a:off x="541093" y="1853248"/>
            <a:ext cx="75694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  <a:ea typeface="+mj-ea"/>
                <a:cs typeface="+mj-cs"/>
              </a:rPr>
              <a:t>Translation: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3C4E61-625E-429B-909E-883E76AFAB91}"/>
              </a:ext>
            </a:extLst>
          </p:cNvPr>
          <p:cNvSpPr/>
          <p:nvPr/>
        </p:nvSpPr>
        <p:spPr>
          <a:xfrm>
            <a:off x="541093" y="2724724"/>
            <a:ext cx="75694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  <a:ea typeface="+mj-ea"/>
                <a:cs typeface="+mj-cs"/>
              </a:rPr>
              <a:t>Rotation: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435160-6663-4B8A-86E3-4020BB696CE2}"/>
              </a:ext>
            </a:extLst>
          </p:cNvPr>
          <p:cNvSpPr/>
          <p:nvPr/>
        </p:nvSpPr>
        <p:spPr>
          <a:xfrm>
            <a:off x="541093" y="4669042"/>
            <a:ext cx="75694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  <a:ea typeface="+mj-ea"/>
                <a:cs typeface="+mj-cs"/>
              </a:rPr>
              <a:t>Scale, Skew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1FA407-31F5-4232-9424-846C146EF066}"/>
              </a:ext>
            </a:extLst>
          </p:cNvPr>
          <p:cNvSpPr txBox="1"/>
          <p:nvPr/>
        </p:nvSpPr>
        <p:spPr>
          <a:xfrm>
            <a:off x="5887199" y="1662506"/>
            <a:ext cx="54694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hello</a:t>
            </a:r>
            <a:endParaRPr lang="en-CA" sz="1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548441-B375-42CF-887E-5F6FEF68781B}"/>
              </a:ext>
            </a:extLst>
          </p:cNvPr>
          <p:cNvCxnSpPr>
            <a:cxnSpLocks/>
          </p:cNvCxnSpPr>
          <p:nvPr/>
        </p:nvCxnSpPr>
        <p:spPr>
          <a:xfrm>
            <a:off x="5878941" y="1661872"/>
            <a:ext cx="16573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529846-26B4-4475-8F66-1B74376E3050}"/>
              </a:ext>
            </a:extLst>
          </p:cNvPr>
          <p:cNvCxnSpPr>
            <a:cxnSpLocks/>
          </p:cNvCxnSpPr>
          <p:nvPr/>
        </p:nvCxnSpPr>
        <p:spPr>
          <a:xfrm flipV="1">
            <a:off x="5878941" y="1661872"/>
            <a:ext cx="0" cy="15757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AB04043-9266-4B3A-918C-52FF5552D34D}"/>
              </a:ext>
            </a:extLst>
          </p:cNvPr>
          <p:cNvSpPr txBox="1"/>
          <p:nvPr/>
        </p:nvSpPr>
        <p:spPr>
          <a:xfrm>
            <a:off x="7050944" y="1619236"/>
            <a:ext cx="60779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X-axis</a:t>
            </a:r>
            <a:endParaRPr lang="en-CA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6AC35C-177A-4FEF-A233-03DAA70A9DD4}"/>
              </a:ext>
            </a:extLst>
          </p:cNvPr>
          <p:cNvSpPr txBox="1"/>
          <p:nvPr/>
        </p:nvSpPr>
        <p:spPr>
          <a:xfrm>
            <a:off x="5859680" y="2793189"/>
            <a:ext cx="60779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Y-axis</a:t>
            </a:r>
            <a:endParaRPr lang="en-CA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EE6641-C61E-40E8-B70A-DC411BF4FF24}"/>
              </a:ext>
            </a:extLst>
          </p:cNvPr>
          <p:cNvSpPr txBox="1"/>
          <p:nvPr/>
        </p:nvSpPr>
        <p:spPr>
          <a:xfrm>
            <a:off x="5556029" y="3232106"/>
            <a:ext cx="21024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before any transformation</a:t>
            </a:r>
            <a:endParaRPr lang="en-CA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C2804E-162C-4C35-BCED-AB93B302C295}"/>
              </a:ext>
            </a:extLst>
          </p:cNvPr>
          <p:cNvSpPr txBox="1"/>
          <p:nvPr/>
        </p:nvSpPr>
        <p:spPr>
          <a:xfrm>
            <a:off x="860204" y="2289849"/>
            <a:ext cx="410702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&lt;text </a:t>
            </a:r>
            <a:r>
              <a:rPr lang="en-CA" sz="14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transform="translate(10, 10)"</a:t>
            </a:r>
            <a:r>
              <a:rPr lang="en-US" sz="1400" dirty="0"/>
              <a:t>&gt;&lt;/text&gt;</a:t>
            </a:r>
            <a:endParaRPr lang="en-CA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4C8A5D-8C21-4183-96CE-D759F0FCDA19}"/>
              </a:ext>
            </a:extLst>
          </p:cNvPr>
          <p:cNvSpPr txBox="1"/>
          <p:nvPr/>
        </p:nvSpPr>
        <p:spPr>
          <a:xfrm>
            <a:off x="860204" y="3048060"/>
            <a:ext cx="351070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&lt;text </a:t>
            </a:r>
            <a:r>
              <a:rPr lang="en-CA" sz="14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transform=“rotate(-45)"</a:t>
            </a:r>
            <a:r>
              <a:rPr lang="en-US" sz="1400" dirty="0"/>
              <a:t>&gt;&lt;/text&gt;</a:t>
            </a:r>
            <a:endParaRPr lang="en-CA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B51A5E-0EC6-4113-AF45-817665050C7B}"/>
              </a:ext>
            </a:extLst>
          </p:cNvPr>
          <p:cNvSpPr txBox="1"/>
          <p:nvPr/>
        </p:nvSpPr>
        <p:spPr>
          <a:xfrm>
            <a:off x="860204" y="3368554"/>
            <a:ext cx="341131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&lt;text </a:t>
            </a:r>
            <a:r>
              <a:rPr lang="en-CA" sz="14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transform=“rotate(45)"</a:t>
            </a:r>
            <a:r>
              <a:rPr lang="en-US" sz="1400" dirty="0"/>
              <a:t>&gt;&lt;/text&gt;</a:t>
            </a:r>
            <a:endParaRPr lang="en-CA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BFF558-64C2-4215-BA0D-A93513A790F1}"/>
              </a:ext>
            </a:extLst>
          </p:cNvPr>
          <p:cNvSpPr/>
          <p:nvPr/>
        </p:nvSpPr>
        <p:spPr>
          <a:xfrm>
            <a:off x="541093" y="3879075"/>
            <a:ext cx="75694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  <a:ea typeface="+mj-ea"/>
                <a:cs typeface="+mj-cs"/>
              </a:rPr>
              <a:t>Translation and Rotation: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02FE48-7846-4278-89D2-5221BD042FC4}"/>
              </a:ext>
            </a:extLst>
          </p:cNvPr>
          <p:cNvSpPr txBox="1"/>
          <p:nvPr/>
        </p:nvSpPr>
        <p:spPr>
          <a:xfrm>
            <a:off x="860204" y="4154786"/>
            <a:ext cx="520027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&lt;text </a:t>
            </a:r>
            <a:r>
              <a:rPr lang="en-CA" sz="1400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transform=“translate(10, 10) rotate(45)"</a:t>
            </a:r>
            <a:r>
              <a:rPr lang="en-US" sz="1400" dirty="0"/>
              <a:t>&gt;&lt;/text&gt;</a:t>
            </a:r>
            <a:endParaRPr lang="en-CA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5FD194-354A-4157-81F8-5DED907DB3F6}"/>
              </a:ext>
            </a:extLst>
          </p:cNvPr>
          <p:cNvSpPr txBox="1"/>
          <p:nvPr/>
        </p:nvSpPr>
        <p:spPr>
          <a:xfrm>
            <a:off x="8791710" y="1816394"/>
            <a:ext cx="54694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hello</a:t>
            </a:r>
            <a:endParaRPr lang="en-CA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C7BAEC-3691-4D71-BBFF-C7D607B08DF4}"/>
              </a:ext>
            </a:extLst>
          </p:cNvPr>
          <p:cNvSpPr txBox="1"/>
          <p:nvPr/>
        </p:nvSpPr>
        <p:spPr>
          <a:xfrm>
            <a:off x="8690398" y="3222853"/>
            <a:ext cx="13908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translate(10, 10)</a:t>
            </a:r>
            <a:endParaRPr lang="en-CA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F79394-6B14-4986-B1D4-87F1D720BA34}"/>
              </a:ext>
            </a:extLst>
          </p:cNvPr>
          <p:cNvSpPr txBox="1"/>
          <p:nvPr/>
        </p:nvSpPr>
        <p:spPr>
          <a:xfrm>
            <a:off x="6438900" y="5489927"/>
            <a:ext cx="175657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rotate(45) - clockwise</a:t>
            </a:r>
            <a:endParaRPr lang="en-CA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71FF2B-3420-4343-ACB2-36F8C566CF5A}"/>
              </a:ext>
            </a:extLst>
          </p:cNvPr>
          <p:cNvSpPr txBox="1"/>
          <p:nvPr/>
        </p:nvSpPr>
        <p:spPr>
          <a:xfrm>
            <a:off x="860204" y="1385224"/>
            <a:ext cx="158710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&lt;text&gt;hello&lt;/text&gt;</a:t>
            </a:r>
            <a:endParaRPr lang="en-CA" sz="1400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73E863A-0B04-4452-8EFA-2C204D429A8F}"/>
              </a:ext>
            </a:extLst>
          </p:cNvPr>
          <p:cNvGrpSpPr/>
          <p:nvPr/>
        </p:nvGrpSpPr>
        <p:grpSpPr>
          <a:xfrm>
            <a:off x="8583274" y="1575042"/>
            <a:ext cx="1799059" cy="1618388"/>
            <a:chOff x="6012080" y="1771636"/>
            <a:chExt cx="1799059" cy="1618388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B3B2BC3-D0F6-44E4-981B-FA8E1DDF01D4}"/>
                </a:ext>
              </a:extLst>
            </p:cNvPr>
            <p:cNvCxnSpPr>
              <a:cxnSpLocks/>
            </p:cNvCxnSpPr>
            <p:nvPr/>
          </p:nvCxnSpPr>
          <p:spPr>
            <a:xfrm>
              <a:off x="6031341" y="1814272"/>
              <a:ext cx="16573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B341C1F-19B8-493B-AC80-594AE0D36E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1341" y="1814272"/>
              <a:ext cx="0" cy="15757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F2B588-BE77-4A5E-A7D4-CDA60A559CF7}"/>
                </a:ext>
              </a:extLst>
            </p:cNvPr>
            <p:cNvSpPr txBox="1"/>
            <p:nvPr/>
          </p:nvSpPr>
          <p:spPr>
            <a:xfrm>
              <a:off x="7203344" y="1771636"/>
              <a:ext cx="6077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X-axis</a:t>
              </a:r>
              <a:endParaRPr lang="en-CA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FA10D47-EA92-4143-9F00-BA4A9EA5C91B}"/>
                </a:ext>
              </a:extLst>
            </p:cNvPr>
            <p:cNvSpPr txBox="1"/>
            <p:nvPr/>
          </p:nvSpPr>
          <p:spPr>
            <a:xfrm>
              <a:off x="6012080" y="2945589"/>
              <a:ext cx="6077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Y-axis</a:t>
              </a:r>
              <a:endParaRPr lang="en-CA" sz="14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6F7E4FA-63BF-44B5-AA2C-6D3B0B95C1BA}"/>
              </a:ext>
            </a:extLst>
          </p:cNvPr>
          <p:cNvGrpSpPr/>
          <p:nvPr/>
        </p:nvGrpSpPr>
        <p:grpSpPr>
          <a:xfrm>
            <a:off x="6434144" y="3829007"/>
            <a:ext cx="1799059" cy="1618388"/>
            <a:chOff x="6012080" y="1771636"/>
            <a:chExt cx="1799059" cy="1618388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3D82FD1-7C19-4C19-A486-165968356DE0}"/>
                </a:ext>
              </a:extLst>
            </p:cNvPr>
            <p:cNvCxnSpPr>
              <a:cxnSpLocks/>
            </p:cNvCxnSpPr>
            <p:nvPr/>
          </p:nvCxnSpPr>
          <p:spPr>
            <a:xfrm>
              <a:off x="6031341" y="1814272"/>
              <a:ext cx="16573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C800A63-4B60-4EE1-9932-56A48B5493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1341" y="1814272"/>
              <a:ext cx="0" cy="15757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B43822-06A6-49E1-A639-42A6CB6F2BDD}"/>
                </a:ext>
              </a:extLst>
            </p:cNvPr>
            <p:cNvSpPr txBox="1"/>
            <p:nvPr/>
          </p:nvSpPr>
          <p:spPr>
            <a:xfrm>
              <a:off x="7203344" y="1771636"/>
              <a:ext cx="6077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X-axis</a:t>
              </a:r>
              <a:endParaRPr lang="en-CA" sz="14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9E81F51-1927-47B0-BC88-400F2DC10686}"/>
                </a:ext>
              </a:extLst>
            </p:cNvPr>
            <p:cNvSpPr txBox="1"/>
            <p:nvPr/>
          </p:nvSpPr>
          <p:spPr>
            <a:xfrm>
              <a:off x="6012080" y="2945589"/>
              <a:ext cx="6077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Y-axis</a:t>
              </a:r>
              <a:endParaRPr lang="en-CA" sz="14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273D2F-3E69-474A-A7ED-8D5FD6206FF8}"/>
              </a:ext>
            </a:extLst>
          </p:cNvPr>
          <p:cNvGrpSpPr/>
          <p:nvPr/>
        </p:nvGrpSpPr>
        <p:grpSpPr>
          <a:xfrm>
            <a:off x="8889781" y="4140227"/>
            <a:ext cx="1799059" cy="1618388"/>
            <a:chOff x="6012080" y="1771636"/>
            <a:chExt cx="1799059" cy="1618388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762D133-6B80-45BF-A47A-36EC882591E6}"/>
                </a:ext>
              </a:extLst>
            </p:cNvPr>
            <p:cNvCxnSpPr>
              <a:cxnSpLocks/>
            </p:cNvCxnSpPr>
            <p:nvPr/>
          </p:nvCxnSpPr>
          <p:spPr>
            <a:xfrm>
              <a:off x="6031341" y="1814272"/>
              <a:ext cx="16573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B68E280-8D16-492E-96BF-7216E1E25D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1341" y="1814272"/>
              <a:ext cx="0" cy="15757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B31805D-9E00-4097-B62A-819A72561B1F}"/>
                </a:ext>
              </a:extLst>
            </p:cNvPr>
            <p:cNvSpPr txBox="1"/>
            <p:nvPr/>
          </p:nvSpPr>
          <p:spPr>
            <a:xfrm>
              <a:off x="7203344" y="1771636"/>
              <a:ext cx="6077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X-axis</a:t>
              </a:r>
              <a:endParaRPr lang="en-CA" sz="14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7CC9F1D-4B41-4699-A603-E823998C2B9E}"/>
                </a:ext>
              </a:extLst>
            </p:cNvPr>
            <p:cNvSpPr txBox="1"/>
            <p:nvPr/>
          </p:nvSpPr>
          <p:spPr>
            <a:xfrm>
              <a:off x="6012080" y="2945589"/>
              <a:ext cx="6077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Y-axis</a:t>
              </a:r>
              <a:endParaRPr lang="en-CA" sz="1400" dirty="0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AC172133-5EB4-455D-B45C-A060881F9949}"/>
              </a:ext>
            </a:extLst>
          </p:cNvPr>
          <p:cNvSpPr txBox="1"/>
          <p:nvPr/>
        </p:nvSpPr>
        <p:spPr>
          <a:xfrm rot="18755332">
            <a:off x="8929837" y="3937437"/>
            <a:ext cx="54694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hello</a:t>
            </a:r>
            <a:endParaRPr lang="en-CA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C65DDB3-8DE4-48F9-846F-DB6667C2582C}"/>
              </a:ext>
            </a:extLst>
          </p:cNvPr>
          <p:cNvSpPr txBox="1"/>
          <p:nvPr/>
        </p:nvSpPr>
        <p:spPr>
          <a:xfrm>
            <a:off x="8965594" y="5797704"/>
            <a:ext cx="218290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rotate(-45) – anti-clockwise</a:t>
            </a:r>
            <a:endParaRPr lang="en-CA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02AC9C4-465E-4152-B4C9-5C7C142BA914}"/>
              </a:ext>
            </a:extLst>
          </p:cNvPr>
          <p:cNvSpPr txBox="1"/>
          <p:nvPr/>
        </p:nvSpPr>
        <p:spPr>
          <a:xfrm>
            <a:off x="3852100" y="6447048"/>
            <a:ext cx="216931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translate(10, 10) rotate(45)</a:t>
            </a:r>
            <a:endParaRPr lang="en-CA" sz="1400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6138239-FC94-4BE0-96A4-777DE12923FD}"/>
              </a:ext>
            </a:extLst>
          </p:cNvPr>
          <p:cNvGrpSpPr/>
          <p:nvPr/>
        </p:nvGrpSpPr>
        <p:grpSpPr>
          <a:xfrm>
            <a:off x="3744976" y="4799237"/>
            <a:ext cx="1799059" cy="1618388"/>
            <a:chOff x="6012080" y="1771636"/>
            <a:chExt cx="1799059" cy="1618388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BD512B1-00DB-4642-8F88-08372C427B76}"/>
                </a:ext>
              </a:extLst>
            </p:cNvPr>
            <p:cNvCxnSpPr>
              <a:cxnSpLocks/>
            </p:cNvCxnSpPr>
            <p:nvPr/>
          </p:nvCxnSpPr>
          <p:spPr>
            <a:xfrm>
              <a:off x="6031341" y="1814272"/>
              <a:ext cx="16573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4BE2D79-47B0-43E9-8978-1DAE01E55E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1341" y="1814272"/>
              <a:ext cx="0" cy="15757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E8C5018-38E9-401B-9299-82425E21A13B}"/>
                </a:ext>
              </a:extLst>
            </p:cNvPr>
            <p:cNvSpPr txBox="1"/>
            <p:nvPr/>
          </p:nvSpPr>
          <p:spPr>
            <a:xfrm>
              <a:off x="7203344" y="1771636"/>
              <a:ext cx="6077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X-axis</a:t>
              </a:r>
              <a:endParaRPr lang="en-CA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9F7F31E-154B-41E8-9DA5-E2982B6B989F}"/>
                </a:ext>
              </a:extLst>
            </p:cNvPr>
            <p:cNvSpPr txBox="1"/>
            <p:nvPr/>
          </p:nvSpPr>
          <p:spPr>
            <a:xfrm>
              <a:off x="6012080" y="2945589"/>
              <a:ext cx="6077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Y-axis</a:t>
              </a:r>
              <a:endParaRPr lang="en-CA" sz="1400" dirty="0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01A71B07-54DA-4675-B758-9330E95450D4}"/>
              </a:ext>
            </a:extLst>
          </p:cNvPr>
          <p:cNvSpPr txBox="1"/>
          <p:nvPr/>
        </p:nvSpPr>
        <p:spPr>
          <a:xfrm rot="2672523">
            <a:off x="3837921" y="5216768"/>
            <a:ext cx="54694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hello</a:t>
            </a:r>
            <a:endParaRPr lang="en-CA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DA6C03-1929-47BE-A755-21BCE9A37C1A}"/>
              </a:ext>
            </a:extLst>
          </p:cNvPr>
          <p:cNvSpPr txBox="1"/>
          <p:nvPr/>
        </p:nvSpPr>
        <p:spPr>
          <a:xfrm rot="2477899">
            <a:off x="6295160" y="4027763"/>
            <a:ext cx="54694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hello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54486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7A0A05-C8A4-46AE-A860-0456A244D087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2513881" y="2329732"/>
            <a:ext cx="706398" cy="106649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5DA458-B8C8-4137-8A31-182CE4AF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 Circle draw</a:t>
            </a:r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DBB073-2DB0-441E-A9EC-67C2AD0C3F42}"/>
              </a:ext>
            </a:extLst>
          </p:cNvPr>
          <p:cNvSpPr/>
          <p:nvPr/>
        </p:nvSpPr>
        <p:spPr>
          <a:xfrm>
            <a:off x="1210491" y="2098766"/>
            <a:ext cx="2603863" cy="2595154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9B59A8-87AE-4FF8-909F-500E7A95039D}"/>
              </a:ext>
            </a:extLst>
          </p:cNvPr>
          <p:cNvSpPr/>
          <p:nvPr/>
        </p:nvSpPr>
        <p:spPr>
          <a:xfrm>
            <a:off x="2474857" y="3389245"/>
            <a:ext cx="45719" cy="47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E65FAE-C793-4EAC-91A8-AD50EEE4BF7F}"/>
              </a:ext>
            </a:extLst>
          </p:cNvPr>
          <p:cNvSpPr txBox="1"/>
          <p:nvPr/>
        </p:nvSpPr>
        <p:spPr>
          <a:xfrm>
            <a:off x="1940119" y="3396228"/>
            <a:ext cx="151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 (cx, cy)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838195-BAA4-4B4E-9CA7-1EFAA927AFF8}"/>
              </a:ext>
            </a:extLst>
          </p:cNvPr>
          <p:cNvSpPr txBox="1"/>
          <p:nvPr/>
        </p:nvSpPr>
        <p:spPr>
          <a:xfrm>
            <a:off x="2013727" y="245344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Radius, r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CFC2AA-6305-49DC-A4EF-8810D64CA1C8}"/>
              </a:ext>
            </a:extLst>
          </p:cNvPr>
          <p:cNvSpPr txBox="1"/>
          <p:nvPr/>
        </p:nvSpPr>
        <p:spPr>
          <a:xfrm>
            <a:off x="4974300" y="2329732"/>
            <a:ext cx="54578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1" dirty="0"/>
              <a:t>&lt;circle r="5" cx=“10" cy=“8“&gt;&lt;/circle&gt;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6EAABA-0967-48E1-96C7-5D335D1CB60E}"/>
              </a:ext>
            </a:extLst>
          </p:cNvPr>
          <p:cNvSpPr txBox="1"/>
          <p:nvPr/>
        </p:nvSpPr>
        <p:spPr>
          <a:xfrm>
            <a:off x="4974300" y="3175953"/>
            <a:ext cx="4701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 : define the color to fill the circle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Stroke : define the color of the border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Stroke-width : define the width of the border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01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2C50-0605-4DD0-832F-79BD2CF5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0F7F1-AD62-491F-98F0-D365D08CE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4" y="1882605"/>
            <a:ext cx="6594457" cy="3541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84D7F3-43AB-4151-A397-5CFA94B0003F}"/>
              </a:ext>
            </a:extLst>
          </p:cNvPr>
          <p:cNvSpPr txBox="1"/>
          <p:nvPr/>
        </p:nvSpPr>
        <p:spPr>
          <a:xfrm>
            <a:off x="646111" y="5423853"/>
            <a:ext cx="4087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https://dashboard.saskatchewan.ca/health-wellness/covid-19/cases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C91C4B3-682F-4DA5-B176-B6934BB8F804}"/>
              </a:ext>
            </a:extLst>
          </p:cNvPr>
          <p:cNvGrpSpPr/>
          <p:nvPr/>
        </p:nvGrpSpPr>
        <p:grpSpPr>
          <a:xfrm>
            <a:off x="7519969" y="1463505"/>
            <a:ext cx="4236108" cy="1780870"/>
            <a:chOff x="9411478" y="1853248"/>
            <a:chExt cx="2390399" cy="180841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4FBE6-7741-43F1-A30B-2600B8ABDAB8}"/>
                </a:ext>
              </a:extLst>
            </p:cNvPr>
            <p:cNvSpPr/>
            <p:nvPr/>
          </p:nvSpPr>
          <p:spPr>
            <a:xfrm>
              <a:off x="9411478" y="2369001"/>
              <a:ext cx="2390397" cy="129266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Region,Total_Cases,Recovered,Deaths,Color</a:t>
              </a:r>
            </a:p>
            <a:p>
              <a:r>
                <a:rPr lang="en-US" sz="1100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Far North,349,341,7,purple</a:t>
              </a:r>
            </a:p>
            <a:p>
              <a:r>
                <a:rPr lang="en-US" sz="1100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North,246,233,6,blue</a:t>
              </a:r>
            </a:p>
            <a:p>
              <a:r>
                <a:rPr lang="en-US" sz="1100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Central (excluding Saskatoon),178,169,2,green</a:t>
              </a:r>
            </a:p>
            <a:p>
              <a:r>
                <a:rPr lang="en-US" sz="1100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Saskatoon,313,292,2,yellow</a:t>
              </a:r>
            </a:p>
            <a:p>
              <a:r>
                <a:rPr lang="en-US" sz="1100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South (excluding Regina),429,410,6,orange</a:t>
              </a:r>
            </a:p>
            <a:p>
              <a:r>
                <a:rPr lang="en-US" sz="1100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Regina,136,134,1,red</a:t>
              </a:r>
              <a:endParaRPr lang="en-US" sz="1600" dirty="0">
                <a:solidFill>
                  <a:schemeClr val="tx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462C645-DF00-411F-B283-58D03ABB8520}"/>
                </a:ext>
              </a:extLst>
            </p:cNvPr>
            <p:cNvSpPr/>
            <p:nvPr/>
          </p:nvSpPr>
          <p:spPr>
            <a:xfrm>
              <a:off x="9411478" y="1967215"/>
              <a:ext cx="2390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cases_6Sep20.csv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330917-C67F-442B-874E-8C521B48818F}"/>
                </a:ext>
              </a:extLst>
            </p:cNvPr>
            <p:cNvSpPr/>
            <p:nvPr/>
          </p:nvSpPr>
          <p:spPr>
            <a:xfrm>
              <a:off x="9411479" y="1853248"/>
              <a:ext cx="2390398" cy="18084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4E1DE55-7EDA-412C-9FA1-885E1360F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969" y="3347315"/>
            <a:ext cx="3690956" cy="33670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9D4048-16DC-4C3C-8657-1D104FC8C125}"/>
              </a:ext>
            </a:extLst>
          </p:cNvPr>
          <p:cNvSpPr txBox="1"/>
          <p:nvPr/>
        </p:nvSpPr>
        <p:spPr>
          <a:xfrm>
            <a:off x="646111" y="1498595"/>
            <a:ext cx="6957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COVID-19 Cases at Saskatchewan, Canada on 06 September 2020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31921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1949</TotalTime>
  <Words>768</Words>
  <Application>Microsoft Office PowerPoint</Application>
  <PresentationFormat>Widescreen</PresentationFormat>
  <Paragraphs>153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Wingdings 3</vt:lpstr>
      <vt:lpstr>Ion</vt:lpstr>
      <vt:lpstr>D3.js</vt:lpstr>
      <vt:lpstr>Agenda</vt:lpstr>
      <vt:lpstr>D3 Min and Max</vt:lpstr>
      <vt:lpstr>D3 Scales</vt:lpstr>
      <vt:lpstr>D3 Scales – Linear Scale</vt:lpstr>
      <vt:lpstr>D3 Axis </vt:lpstr>
      <vt:lpstr>D3 - Transformation</vt:lpstr>
      <vt:lpstr>D3 Circle draw</vt:lpstr>
      <vt:lpstr>Data Source</vt:lpstr>
      <vt:lpstr>Start the server</vt:lpstr>
      <vt:lpstr>Scatter plot - margin</vt:lpstr>
      <vt:lpstr>Scatter plot – Read CSV</vt:lpstr>
      <vt:lpstr>Scatter plot – svg_g variable </vt:lpstr>
      <vt:lpstr>Scatter plot – X axis</vt:lpstr>
      <vt:lpstr>Scatter plot – Y axis</vt:lpstr>
      <vt:lpstr>Scatter plot – drawing circles</vt:lpstr>
      <vt:lpstr>Scatter plot - finish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 </dc:title>
  <dc:creator>debajyoti mondal</dc:creator>
  <cp:lastModifiedBy>Arman</cp:lastModifiedBy>
  <cp:revision>126</cp:revision>
  <dcterms:created xsi:type="dcterms:W3CDTF">2017-12-03T16:27:57Z</dcterms:created>
  <dcterms:modified xsi:type="dcterms:W3CDTF">2025-01-20T15:56:16Z</dcterms:modified>
</cp:coreProperties>
</file>