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30"/>
  </p:notesMasterIdLst>
  <p:sldIdLst>
    <p:sldId id="256" r:id="rId2"/>
    <p:sldId id="285" r:id="rId3"/>
    <p:sldId id="362" r:id="rId4"/>
    <p:sldId id="363" r:id="rId5"/>
    <p:sldId id="364" r:id="rId6"/>
    <p:sldId id="355" r:id="rId7"/>
    <p:sldId id="356" r:id="rId8"/>
    <p:sldId id="352" r:id="rId9"/>
    <p:sldId id="353" r:id="rId10"/>
    <p:sldId id="354" r:id="rId11"/>
    <p:sldId id="351" r:id="rId12"/>
    <p:sldId id="350" r:id="rId13"/>
    <p:sldId id="361" r:id="rId14"/>
    <p:sldId id="299" r:id="rId15"/>
    <p:sldId id="300" r:id="rId16"/>
    <p:sldId id="357" r:id="rId17"/>
    <p:sldId id="358" r:id="rId18"/>
    <p:sldId id="359" r:id="rId19"/>
    <p:sldId id="367" r:id="rId20"/>
    <p:sldId id="368" r:id="rId21"/>
    <p:sldId id="369" r:id="rId22"/>
    <p:sldId id="370" r:id="rId23"/>
    <p:sldId id="372" r:id="rId24"/>
    <p:sldId id="373" r:id="rId25"/>
    <p:sldId id="374" r:id="rId26"/>
    <p:sldId id="375" r:id="rId27"/>
    <p:sldId id="376" r:id="rId28"/>
    <p:sldId id="3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arman.heydari@usask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3indepth.com/layouts/" TargetMode="External"/><Relationship Id="rId2" Type="http://schemas.openxmlformats.org/officeDocument/2006/relationships/hyperlink" Target="https://github.com/d3/d3-3.x-api-reference/blob/master/Pack-Layout.m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3-wiki.readthedocs.io/zh_CN/master/Tree-Layout/" TargetMode="External"/><Relationship Id="rId2" Type="http://schemas.openxmlformats.org/officeDocument/2006/relationships/hyperlink" Target="https://clone-swarm.usask.ca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3/d3-forc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3/d3-scale-chromatic/blob/master/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3/d3-voronoi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d3/d3-3.x-api-reference/blob/master/Treemap-Layout.m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56" y="2093862"/>
            <a:ext cx="8825658" cy="1348381"/>
          </a:xfrm>
        </p:spPr>
        <p:txBody>
          <a:bodyPr/>
          <a:lstStyle/>
          <a:p>
            <a:r>
              <a:rPr lang="en-US" dirty="0"/>
              <a:t>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04" y="4323580"/>
            <a:ext cx="9342438" cy="972505"/>
          </a:xfrm>
        </p:spPr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Course Instructor: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Debajyoti Mondal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Lab Tutorial Instructor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cap="none" dirty="0" smtClean="0">
                <a:solidFill>
                  <a:schemeClr val="accent5">
                    <a:lumMod val="50000"/>
                  </a:schemeClr>
                </a:solidFill>
              </a:rPr>
              <a:t>Arman Heydari ( </a:t>
            </a:r>
            <a:r>
              <a:rPr lang="en-US" cap="none" dirty="0" smtClean="0">
                <a:solidFill>
                  <a:schemeClr val="tx1"/>
                </a:solidFill>
                <a:hlinkClick r:id="rId2"/>
              </a:rPr>
              <a:t>arman.heydari</a:t>
            </a:r>
            <a:r>
              <a:rPr lang="en-US" cap="none" dirty="0" smtClean="0">
                <a:solidFill>
                  <a:schemeClr val="tx1"/>
                </a:solidFill>
                <a:hlinkClick r:id="rId2"/>
              </a:rPr>
              <a:t>@usask.ca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04FB0A-98EE-499F-B614-57752DEA9004}"/>
              </a:ext>
            </a:extLst>
          </p:cNvPr>
          <p:cNvSpPr txBox="1">
            <a:spLocks/>
          </p:cNvSpPr>
          <p:nvPr/>
        </p:nvSpPr>
        <p:spPr>
          <a:xfrm>
            <a:off x="488204" y="533696"/>
            <a:ext cx="10179796" cy="1399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CMPT 384 – Information 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EA0EF-8334-46F1-8D47-A6CD6D94B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30" y="62909"/>
            <a:ext cx="1018470" cy="10184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9F6706-EDDF-4742-B6FA-4750CE56E871}"/>
              </a:ext>
            </a:extLst>
          </p:cNvPr>
          <p:cNvSpPr txBox="1">
            <a:spLocks/>
          </p:cNvSpPr>
          <p:nvPr/>
        </p:nvSpPr>
        <p:spPr>
          <a:xfrm>
            <a:off x="488204" y="3341075"/>
            <a:ext cx="8825658" cy="670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Lab </a:t>
            </a:r>
            <a:r>
              <a:rPr lang="en-US" sz="4000" dirty="0" smtClean="0"/>
              <a:t>9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0883" y="5464892"/>
            <a:ext cx="71208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https://github.com/d3/d3-3.x-api-reference/blob/master/Pack-Layout.md</a:t>
            </a:r>
            <a:endParaRPr lang="en-US" dirty="0"/>
          </a:p>
          <a:p>
            <a:r>
              <a:rPr lang="en-US" dirty="0"/>
              <a:t>Image reference -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https://d3indepth.com/layouts/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4BBBA-B46C-4781-A007-B8B2D493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51" y="817700"/>
            <a:ext cx="4736410" cy="452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1657" y="5541092"/>
            <a:ext cx="63094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 reference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https://clone-swarm.usask.ca/</a:t>
            </a:r>
            <a:endParaRPr lang="en-US" dirty="0"/>
          </a:p>
          <a:p>
            <a:r>
              <a:rPr lang="en-US" dirty="0"/>
              <a:t>Info -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https://d3-wiki.readthedocs.io/zh_CN/master/Tree-Layout/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5D80B-5448-4269-8FAA-3AA95E9E81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9"/>
          <a:stretch/>
        </p:blipFill>
        <p:spPr>
          <a:xfrm>
            <a:off x="3539715" y="457199"/>
            <a:ext cx="485336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6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3439" y="5413871"/>
            <a:ext cx="3225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https://github.com/d3/d3-force</a:t>
            </a:r>
            <a:r>
              <a:rPr lang="en-US" dirty="0"/>
              <a:t> </a:t>
            </a:r>
          </a:p>
        </p:txBody>
      </p:sp>
      <p:pic>
        <p:nvPicPr>
          <p:cNvPr id="1026" name="Picture 2" descr="Image result for d3 force layout">
            <a:extLst>
              <a:ext uri="{FF2B5EF4-FFF2-40B4-BE49-F238E27FC236}">
                <a16:creationId xmlns:a16="http://schemas.microsoft.com/office/drawing/2014/main" id="{1D2D78EE-2B36-4258-A4E7-68F82EF9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32" y="522628"/>
            <a:ext cx="5376206" cy="476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2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F76C-6946-4D08-B056-C4423D1C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– Pie Chart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2D4D9-C088-427F-8C0E-C8928570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471612"/>
            <a:ext cx="6515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D1E6-9612-47C6-BD33-C6C41222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– Creating the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23FF3-1664-46E9-974A-D00AFC376411}"/>
              </a:ext>
            </a:extLst>
          </p:cNvPr>
          <p:cNvSpPr txBox="1"/>
          <p:nvPr/>
        </p:nvSpPr>
        <p:spPr>
          <a:xfrm>
            <a:off x="428625" y="4889409"/>
            <a:ext cx="56552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Create the actual graphic inside an inner container and then center the inner container in the middle of the SVG.</a:t>
            </a:r>
          </a:p>
          <a:p>
            <a:r>
              <a:rPr lang="en-CA" sz="2000" dirty="0"/>
              <a:t>This way we transform the center of the graphic to the center of the SVG instead of top left corner.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B7A12-494D-4BF3-8C65-85A940F0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62313"/>
            <a:ext cx="11334750" cy="3409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7AF1F-2854-450F-85B2-931CBE07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729" y="5004752"/>
            <a:ext cx="1540895" cy="1400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949C2-0314-4273-9236-4080A8BA6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221" y="5004752"/>
            <a:ext cx="175765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E4A2-1E72-4C60-BF60-5E5C411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color scale for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7320A-787F-4049-8A4D-167BA799C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449870"/>
            <a:ext cx="3905250" cy="3143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9BB63-2F11-4152-B4C6-D63D11438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07" y="2111857"/>
            <a:ext cx="6362700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47EAA-D66F-4D95-97F2-909A87776E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2"/>
          <a:stretch/>
        </p:blipFill>
        <p:spPr>
          <a:xfrm>
            <a:off x="646111" y="4851729"/>
            <a:ext cx="10728396" cy="1082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CD179-F6A8-47A9-9FD1-735CEAC69389}"/>
              </a:ext>
            </a:extLst>
          </p:cNvPr>
          <p:cNvSpPr txBox="1"/>
          <p:nvPr/>
        </p:nvSpPr>
        <p:spPr>
          <a:xfrm>
            <a:off x="5011807" y="4189741"/>
            <a:ext cx="565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10 Basic Colors in D3 scheme Category 10 </a:t>
            </a:r>
          </a:p>
        </p:txBody>
      </p:sp>
    </p:spTree>
    <p:extLst>
      <p:ext uri="{BB962C8B-B14F-4D97-AF65-F5344CB8AC3E}">
        <p14:creationId xmlns:p14="http://schemas.microsoft.com/office/powerpoint/2010/main" val="22713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E4A2-1E72-4C60-BF60-5E5C411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Configure Pie Layout and Arc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2331F-77C5-41C4-BD5E-096A79E6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9" y="1438275"/>
            <a:ext cx="6124575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4BC40-1174-4FC8-8CDE-9D58E0F0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3892730"/>
            <a:ext cx="6419850" cy="2066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46AD8-B54B-46E0-BB83-75FF83922D7F}"/>
              </a:ext>
            </a:extLst>
          </p:cNvPr>
          <p:cNvSpPr txBox="1"/>
          <p:nvPr/>
        </p:nvSpPr>
        <p:spPr>
          <a:xfrm>
            <a:off x="558869" y="3549490"/>
            <a:ext cx="4430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pie chart needs to be visible on the screen without any clipping so we set the radius based on the minimum value.</a:t>
            </a:r>
          </a:p>
          <a:p>
            <a:endParaRPr lang="en-CA" sz="2000" dirty="0"/>
          </a:p>
          <a:p>
            <a:r>
              <a:rPr lang="en-CA" sz="2000" dirty="0"/>
              <a:t>Since we are creating a doughnut chart the inner radius is set to ¾ of the radius.</a:t>
            </a:r>
          </a:p>
          <a:p>
            <a:endParaRPr lang="en-CA" sz="2000" dirty="0"/>
          </a:p>
          <a:p>
            <a:r>
              <a:rPr lang="en-CA" sz="2000" dirty="0"/>
              <a:t>If we set the inner radius to 0 the chart is completely filled in. GIVE IT A TRY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D0982-47CA-4B6C-87EB-C7C73DE07CC2}"/>
              </a:ext>
            </a:extLst>
          </p:cNvPr>
          <p:cNvSpPr txBox="1"/>
          <p:nvPr/>
        </p:nvSpPr>
        <p:spPr>
          <a:xfrm>
            <a:off x="6943104" y="1438275"/>
            <a:ext cx="4602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Since we don’t want any sorting the sort function is set to null .</a:t>
            </a:r>
          </a:p>
          <a:p>
            <a:endParaRPr lang="en-CA" sz="2000" dirty="0"/>
          </a:p>
          <a:p>
            <a:r>
              <a:rPr lang="en-CA" sz="2000" dirty="0"/>
              <a:t>The angles of the pie are calculated based on the count value and so an accessor function for the same must be passed in. </a:t>
            </a:r>
          </a:p>
        </p:txBody>
      </p:sp>
    </p:spTree>
    <p:extLst>
      <p:ext uri="{BB962C8B-B14F-4D97-AF65-F5344CB8AC3E}">
        <p14:creationId xmlns:p14="http://schemas.microsoft.com/office/powerpoint/2010/main" val="420443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3020-D04D-40EE-B960-B1CAEA82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Generate Path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7A926-3213-470D-85F2-C56F91E6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85" y="1574953"/>
            <a:ext cx="6885000" cy="3036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BD0C40-F75E-42BD-8DB1-46D46473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36" y="3862097"/>
            <a:ext cx="2493066" cy="22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DF54-8D55-4A94-B52A-08B9E86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Chart Legends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BD58B-0E47-41BA-A375-36D36C55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5" y="1229553"/>
            <a:ext cx="7886700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AE930-6D2E-4A7E-8EA0-EEE76EBD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45" y="4974949"/>
            <a:ext cx="3724275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DF140-DFC3-485C-9317-24D5ACC0C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88" y="4974948"/>
            <a:ext cx="3680111" cy="1619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650C2-E921-45CF-8F82-386FA43E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626" y="3061251"/>
            <a:ext cx="1971028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B149-0A37-49BB-90EE-54C8D0D6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D3-Force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577B-DD82-492B-948A-4B886FF5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00200"/>
            <a:ext cx="9404722" cy="4648199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b="1" dirty="0"/>
              <a:t>D3-Force</a:t>
            </a:r>
            <a:r>
              <a:rPr lang="en-CA" sz="2400" dirty="0"/>
              <a:t> is an inbuilt module for simulating physical forces on particles.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b="1" dirty="0"/>
              <a:t>D3- Force </a:t>
            </a:r>
            <a:r>
              <a:rPr lang="en-CA" sz="2400" dirty="0"/>
              <a:t>module provides a layout for positioning visual elements based on a combination of different forces.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dirty="0"/>
              <a:t>For Example if we had a couple of circles , the types of forces could be 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b="1" dirty="0"/>
              <a:t>Attraction Force </a:t>
            </a:r>
            <a:r>
              <a:rPr lang="en-CA" sz="2400" dirty="0"/>
              <a:t>– All circles are clumped together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b="1" dirty="0"/>
              <a:t>Collision Detection Force </a:t>
            </a:r>
            <a:r>
              <a:rPr lang="en-CA" sz="2400" dirty="0"/>
              <a:t>– Circles do not overlap each other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b="1" dirty="0"/>
              <a:t>Gravitational Forces </a:t>
            </a:r>
            <a:r>
              <a:rPr lang="en-CA" sz="2400" dirty="0"/>
              <a:t>– All circles are forced towards a center of gravity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b="1" dirty="0"/>
              <a:t>Linked Forces </a:t>
            </a:r>
            <a:r>
              <a:rPr lang="en-CA" sz="2400" dirty="0"/>
              <a:t>– Circles are equidistant or fixed distance apart like in a network.</a:t>
            </a:r>
          </a:p>
          <a:p>
            <a:pPr marL="0" indent="0">
              <a:buClrTx/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500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D289-E364-44EE-853E-1CAC848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FABD4-D1A6-4ADB-BFD0-3451C4F755F2}"/>
              </a:ext>
            </a:extLst>
          </p:cNvPr>
          <p:cNvSpPr/>
          <p:nvPr/>
        </p:nvSpPr>
        <p:spPr>
          <a:xfrm>
            <a:off x="646111" y="1853248"/>
            <a:ext cx="5619706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Scale (Ordinal)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Generator (arc)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Color Scheme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Layout and Examples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Pie Chart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Chart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Legend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D3 Force Layout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D3 Drag function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D3 Force Strength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Panel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A0641-B873-4073-925D-33058BCF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91" y="1879253"/>
            <a:ext cx="3889831" cy="30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3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9F10-9AC9-4291-84AA-B5A6D2CA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in Setting up a Force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FD7A-7585-4C7A-8E51-2CE48B74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80930"/>
            <a:ext cx="10138825" cy="476746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dirty="0"/>
              <a:t>Modify the data into the required format – an array of objects (nodes)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dirty="0"/>
              <a:t>Pass in the data to the force simulation layout , by calling the function </a:t>
            </a:r>
            <a:r>
              <a:rPr lang="en-CA" sz="2400" b="1" dirty="0" err="1"/>
              <a:t>forceSimulation</a:t>
            </a:r>
            <a:r>
              <a:rPr lang="en-CA" sz="2400" b="1" dirty="0"/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dirty="0"/>
              <a:t>Define the various types of forces acting on the nodes using the different kinds of default force functions present in d3 like </a:t>
            </a:r>
            <a:r>
              <a:rPr lang="en-CA" sz="2400" b="1" dirty="0" err="1"/>
              <a:t>forceManyBody</a:t>
            </a:r>
            <a:r>
              <a:rPr lang="en-CA" sz="2400" dirty="0"/>
              <a:t> , </a:t>
            </a:r>
            <a:r>
              <a:rPr lang="en-CA" sz="2400" b="1" dirty="0" err="1"/>
              <a:t>forceCenter</a:t>
            </a:r>
            <a:r>
              <a:rPr lang="en-CA" sz="2400" dirty="0"/>
              <a:t> and </a:t>
            </a:r>
            <a:r>
              <a:rPr lang="en-CA" sz="2400" b="1" dirty="0" err="1"/>
              <a:t>forceCollide</a:t>
            </a:r>
            <a:endParaRPr lang="en-CA" sz="2400" b="1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400" dirty="0"/>
              <a:t>Update the attributes of the visual elements in the </a:t>
            </a:r>
            <a:r>
              <a:rPr lang="en-CA" sz="2400" b="1" dirty="0"/>
              <a:t>tick function</a:t>
            </a:r>
            <a:r>
              <a:rPr lang="en-CA" sz="2400" dirty="0"/>
              <a:t> as it is called each time the simulation iterates.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387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D1E-C806-489B-AA4F-FA657636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 in Force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A9F05-2F5D-464D-9376-21C94D0D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4" y="1550504"/>
            <a:ext cx="9367420" cy="2120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23772-95CE-491C-A94D-1566B23B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999671"/>
            <a:ext cx="11105238" cy="130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67BA5-DB3C-4CD9-B842-905451F95409}"/>
              </a:ext>
            </a:extLst>
          </p:cNvPr>
          <p:cNvSpPr txBox="1"/>
          <p:nvPr/>
        </p:nvSpPr>
        <p:spPr>
          <a:xfrm>
            <a:off x="5910468" y="6511427"/>
            <a:ext cx="628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/>
              <a:t>https://d3indepth.com/force-layout/</a:t>
            </a:r>
          </a:p>
        </p:txBody>
      </p:sp>
    </p:spTree>
    <p:extLst>
      <p:ext uri="{BB962C8B-B14F-4D97-AF65-F5344CB8AC3E}">
        <p14:creationId xmlns:p14="http://schemas.microsoft.com/office/powerpoint/2010/main" val="666934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1CF8-C943-4A84-A24C-8C6EB820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3997"/>
            <a:ext cx="9404723" cy="1400530"/>
          </a:xfrm>
        </p:spPr>
        <p:txBody>
          <a:bodyPr/>
          <a:lstStyle/>
          <a:p>
            <a:r>
              <a:rPr lang="en-CA" dirty="0"/>
              <a:t>Input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EAB07-95B5-4B57-823F-8DBF259F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41" y="1031955"/>
            <a:ext cx="2009775" cy="555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740E6-306A-4FFB-87AA-19E44779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04" y="1031955"/>
            <a:ext cx="1785339" cy="5479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24A6A-0518-4CA0-95AA-F25739FFF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217" y="1060926"/>
            <a:ext cx="1785338" cy="549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2CEC0-B435-4146-A14A-3BDE7EF88556}"/>
              </a:ext>
            </a:extLst>
          </p:cNvPr>
          <p:cNvSpPr txBox="1"/>
          <p:nvPr/>
        </p:nvSpPr>
        <p:spPr>
          <a:xfrm>
            <a:off x="2920929" y="6049433"/>
            <a:ext cx="20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93FC5-A438-4BD1-B443-B71BF5D6327B}"/>
              </a:ext>
            </a:extLst>
          </p:cNvPr>
          <p:cNvSpPr txBox="1"/>
          <p:nvPr/>
        </p:nvSpPr>
        <p:spPr>
          <a:xfrm>
            <a:off x="9687268" y="6049434"/>
            <a:ext cx="250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Edges </a:t>
            </a:r>
          </a:p>
        </p:txBody>
      </p:sp>
    </p:spTree>
    <p:extLst>
      <p:ext uri="{BB962C8B-B14F-4D97-AF65-F5344CB8AC3E}">
        <p14:creationId xmlns:p14="http://schemas.microsoft.com/office/powerpoint/2010/main" val="159436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F973-277E-45A1-92F8-9CEB09D2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Setup Force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A150C-C2D3-45C8-8EFA-FAD3635E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2" y="1357726"/>
            <a:ext cx="9362761" cy="1862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D4CD9-7D1C-4693-ABBC-B16608E7BBC8}"/>
              </a:ext>
            </a:extLst>
          </p:cNvPr>
          <p:cNvSpPr txBox="1"/>
          <p:nvPr/>
        </p:nvSpPr>
        <p:spPr>
          <a:xfrm>
            <a:off x="749782" y="3429001"/>
            <a:ext cx="9557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forceManybody</a:t>
            </a:r>
            <a:r>
              <a:rPr lang="en-CA" sz="2400" dirty="0"/>
              <a:t> has a default strength of -30 , negative indicating that the force is repulsive , so this force ensures that nodes are not overlapping one another.</a:t>
            </a:r>
          </a:p>
          <a:p>
            <a:r>
              <a:rPr lang="en-CA" sz="2400" dirty="0"/>
              <a:t>The </a:t>
            </a:r>
            <a:r>
              <a:rPr lang="en-CA" sz="2400" b="1" dirty="0" err="1"/>
              <a:t>forceLink</a:t>
            </a:r>
            <a:r>
              <a:rPr lang="en-CA" sz="2400" dirty="0"/>
              <a:t> force holds the node togethers and ensures that nodes move relative to one another </a:t>
            </a:r>
          </a:p>
          <a:p>
            <a:r>
              <a:rPr lang="en-CA" sz="2400" dirty="0"/>
              <a:t>The </a:t>
            </a:r>
            <a:r>
              <a:rPr lang="en-CA" sz="2400" b="1" dirty="0" err="1"/>
              <a:t>forceCenter</a:t>
            </a:r>
            <a:r>
              <a:rPr lang="en-CA" sz="2400" b="1" dirty="0"/>
              <a:t> </a:t>
            </a:r>
            <a:r>
              <a:rPr lang="en-CA" sz="2400" dirty="0"/>
              <a:t>force centers the nodes towards the center of the SVG.</a:t>
            </a:r>
            <a:endParaRPr lang="en-CA" sz="2400" b="1" dirty="0"/>
          </a:p>
          <a:p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21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FA51-6B29-43D7-B039-27682D15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68" y="372020"/>
            <a:ext cx="9404723" cy="1400530"/>
          </a:xfrm>
        </p:spPr>
        <p:txBody>
          <a:bodyPr/>
          <a:lstStyle/>
          <a:p>
            <a:r>
              <a:rPr lang="en-CA" dirty="0"/>
              <a:t>Create Visual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E925A-029E-4FBE-ACCF-DBF1837D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95" y="1377360"/>
            <a:ext cx="6272930" cy="219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CA821-BFAF-4812-BF5F-D883EB56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85" y="1377360"/>
            <a:ext cx="4781207" cy="4781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3E140-FE58-408E-9511-CBD7FAED2C05}"/>
              </a:ext>
            </a:extLst>
          </p:cNvPr>
          <p:cNvSpPr txBox="1"/>
          <p:nvPr/>
        </p:nvSpPr>
        <p:spPr>
          <a:xfrm>
            <a:off x="451994" y="3767963"/>
            <a:ext cx="6272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Note that the visual elements don’t have any positions set as of yet.</a:t>
            </a:r>
          </a:p>
          <a:p>
            <a:r>
              <a:rPr lang="en-CA" sz="2400" dirty="0"/>
              <a:t>They are only created and added to the webpage.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7674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EDD1-AAD3-4236-B578-B0199104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6" y="194300"/>
            <a:ext cx="9404723" cy="1400530"/>
          </a:xfrm>
        </p:spPr>
        <p:txBody>
          <a:bodyPr/>
          <a:lstStyle/>
          <a:p>
            <a:r>
              <a:rPr lang="en-CA" sz="4000" dirty="0"/>
              <a:t>As the Simulation Iterates – Set the positions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CCE63-E90E-41C6-A409-ABD47129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90" y="974078"/>
            <a:ext cx="5429250" cy="558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B9909-2F79-43DB-A496-7BA34EDA4486}"/>
              </a:ext>
            </a:extLst>
          </p:cNvPr>
          <p:cNvSpPr txBox="1"/>
          <p:nvPr/>
        </p:nvSpPr>
        <p:spPr>
          <a:xfrm>
            <a:off x="6172962" y="2193322"/>
            <a:ext cx="62729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Nodes are circles so their cx and cy are set thus </a:t>
            </a:r>
          </a:p>
          <a:p>
            <a:r>
              <a:rPr lang="en-CA" sz="2000" dirty="0"/>
              <a:t>positioning the circles based on the force.</a:t>
            </a:r>
          </a:p>
          <a:p>
            <a:endParaRPr lang="en-CA" sz="2000" dirty="0"/>
          </a:p>
          <a:p>
            <a:r>
              <a:rPr lang="en-CA" sz="2000" dirty="0"/>
              <a:t>Edges are lines drawn between two points</a:t>
            </a:r>
          </a:p>
          <a:p>
            <a:r>
              <a:rPr lang="en-CA" sz="2000" dirty="0"/>
              <a:t> (x1,y1) and (x2,y2)</a:t>
            </a:r>
          </a:p>
          <a:p>
            <a:endParaRPr lang="en-CA" sz="2000" dirty="0"/>
          </a:p>
          <a:p>
            <a:r>
              <a:rPr lang="en-CA" sz="2000" dirty="0"/>
              <a:t>As the simulation ticks these values are continuously </a:t>
            </a:r>
          </a:p>
          <a:p>
            <a:r>
              <a:rPr lang="en-CA" sz="2000" dirty="0"/>
              <a:t>updated creating the smooth effect of animation of </a:t>
            </a:r>
          </a:p>
          <a:p>
            <a:r>
              <a:rPr lang="en-CA" sz="2000" dirty="0"/>
              <a:t>nodes moving and colliding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2635095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6BB0-1AC4-4F71-86F8-26F88797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Dragging Effects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A627E-4273-4649-948C-1852F697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5" y="2939911"/>
            <a:ext cx="3762375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B7C96-3C80-4B9D-B510-168D81EA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55" y="1334948"/>
            <a:ext cx="7639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34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9A0A-3D7C-4CBA-9A1B-E2B90A48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Layouts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D924-6523-448A-BEC8-09290946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1540"/>
            <a:ext cx="9404722" cy="486686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Changing the initial set of forces that define the simulation changes the way in which the nodes are laid out and move.</a:t>
            </a:r>
          </a:p>
          <a:p>
            <a:pPr marL="0" indent="0">
              <a:buNone/>
            </a:pPr>
            <a:r>
              <a:rPr lang="en-CA" dirty="0"/>
              <a:t>For example in the dragging layout html file , modify the force simulation to the code snippet below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66AA6-C3BC-470F-A35A-5EC996BE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93" y="2967245"/>
            <a:ext cx="8934450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7FD80-E50F-4441-A128-63AE4312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93" y="4890867"/>
            <a:ext cx="1962150" cy="177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7A81A-E09F-4315-893B-D241B90571E6}"/>
              </a:ext>
            </a:extLst>
          </p:cNvPr>
          <p:cNvSpPr txBox="1"/>
          <p:nvPr/>
        </p:nvSpPr>
        <p:spPr>
          <a:xfrm>
            <a:off x="826066" y="4919008"/>
            <a:ext cx="6449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strength in the </a:t>
            </a:r>
            <a:r>
              <a:rPr lang="en-CA" sz="2400" b="1" dirty="0" err="1"/>
              <a:t>forceManyBody</a:t>
            </a:r>
            <a:r>
              <a:rPr lang="en-CA" sz="2400" dirty="0"/>
              <a:t> is positive so the nodes are pulled towards each other</a:t>
            </a:r>
          </a:p>
          <a:p>
            <a:r>
              <a:rPr lang="en-CA" sz="2400" dirty="0"/>
              <a:t>While the </a:t>
            </a:r>
            <a:r>
              <a:rPr lang="en-CA" sz="2400" b="1" dirty="0" err="1"/>
              <a:t>forceCollide</a:t>
            </a:r>
            <a:r>
              <a:rPr lang="en-CA" sz="2400" dirty="0"/>
              <a:t> prevents the nodes from overlapping by giving a repelling force.</a:t>
            </a:r>
          </a:p>
        </p:txBody>
      </p:sp>
    </p:spTree>
    <p:extLst>
      <p:ext uri="{BB962C8B-B14F-4D97-AF65-F5344CB8AC3E}">
        <p14:creationId xmlns:p14="http://schemas.microsoft.com/office/powerpoint/2010/main" val="421345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9A0A-3D7C-4CBA-9A1B-E2B90A48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Layouts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D924-6523-448A-BEC8-09290946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1540"/>
            <a:ext cx="9404722" cy="486686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 can also separate the nodes into two groups. </a:t>
            </a:r>
          </a:p>
          <a:p>
            <a:pPr marL="0" indent="0">
              <a:buNone/>
            </a:pPr>
            <a:r>
              <a:rPr lang="en-CA" dirty="0"/>
              <a:t>For this we can play around with the centering force where we force the </a:t>
            </a:r>
            <a:r>
              <a:rPr lang="en-CA" b="1" dirty="0" err="1"/>
              <a:t>centerX</a:t>
            </a:r>
            <a:r>
              <a:rPr lang="en-CA" dirty="0"/>
              <a:t> of all even numbered nodes to one X position 200 and all odd nodes to another position 700.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13B9C-6E40-4B2E-AC37-F4411D03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20" y="2651985"/>
            <a:ext cx="7353300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5509D-1280-41EE-AD68-A33BC8BD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45" y="4878870"/>
            <a:ext cx="6724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F758D9-74F2-457E-A2A9-A71B97BB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D3 Scales – Ordinal Scale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0CCA0-ABF5-494C-8389-2F70BD2D2A2C}"/>
              </a:ext>
            </a:extLst>
          </p:cNvPr>
          <p:cNvSpPr/>
          <p:nvPr/>
        </p:nvSpPr>
        <p:spPr>
          <a:xfrm>
            <a:off x="721989" y="1853248"/>
            <a:ext cx="9928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var color_bucket = 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3.scaleOrdinal()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               		.domain([‘A’, ‘B’, ‘C’])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		.range([‘Red’, ‘Green’, ‘Blue’])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0C266-D01A-4478-91CD-B01D887A67C5}"/>
              </a:ext>
            </a:extLst>
          </p:cNvPr>
          <p:cNvSpPr/>
          <p:nvPr/>
        </p:nvSpPr>
        <p:spPr>
          <a:xfrm>
            <a:off x="790575" y="4224336"/>
            <a:ext cx="1295400" cy="1057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C4075-2A78-4612-B5AA-78A5D8BAE060}"/>
              </a:ext>
            </a:extLst>
          </p:cNvPr>
          <p:cNvSpPr/>
          <p:nvPr/>
        </p:nvSpPr>
        <p:spPr>
          <a:xfrm>
            <a:off x="2176147" y="4224335"/>
            <a:ext cx="1295400" cy="1057275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6CFB0-8338-4EC1-B4A4-3D430901388B}"/>
              </a:ext>
            </a:extLst>
          </p:cNvPr>
          <p:cNvSpPr/>
          <p:nvPr/>
        </p:nvSpPr>
        <p:spPr>
          <a:xfrm>
            <a:off x="3561719" y="4224334"/>
            <a:ext cx="1295400" cy="1057275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A7A903-9919-474C-BF6D-407DC9C595BD}"/>
              </a:ext>
            </a:extLst>
          </p:cNvPr>
          <p:cNvSpPr/>
          <p:nvPr/>
        </p:nvSpPr>
        <p:spPr>
          <a:xfrm>
            <a:off x="7009769" y="3968144"/>
            <a:ext cx="4486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latin typeface="Consolas" panose="020B0609020204030204" pitchFamily="49" charset="0"/>
              </a:rPr>
              <a:t>color_bucket</a:t>
            </a:r>
            <a:r>
              <a:rPr lang="en-US" sz="2400" dirty="0">
                <a:latin typeface="Consolas" panose="020B0609020204030204" pitchFamily="49" charset="0"/>
              </a:rPr>
              <a:t>(‘A’)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&gt;&gt; ‘Red’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latin typeface="Consolas" panose="020B0609020204030204" pitchFamily="49" charset="0"/>
              </a:rPr>
              <a:t>color_bucket</a:t>
            </a:r>
            <a:r>
              <a:rPr lang="en-US" sz="2400" dirty="0">
                <a:latin typeface="Consolas" panose="020B0609020204030204" pitchFamily="49" charset="0"/>
              </a:rPr>
              <a:t>(‘C’)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&gt;&gt; ‘Blue’</a:t>
            </a:r>
          </a:p>
        </p:txBody>
      </p:sp>
    </p:spTree>
    <p:extLst>
      <p:ext uri="{BB962C8B-B14F-4D97-AF65-F5344CB8AC3E}">
        <p14:creationId xmlns:p14="http://schemas.microsoft.com/office/powerpoint/2010/main" val="9712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B77BC5-1190-4D01-9B6F-241EA690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2720"/>
          </a:xfrm>
        </p:spPr>
        <p:txBody>
          <a:bodyPr/>
          <a:lstStyle/>
          <a:p>
            <a:r>
              <a:rPr lang="en-US" dirty="0"/>
              <a:t>D3 Generator (Arc)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22103-6AB2-485B-AB1E-428BA08EAA74}"/>
              </a:ext>
            </a:extLst>
          </p:cNvPr>
          <p:cNvSpPr/>
          <p:nvPr/>
        </p:nvSpPr>
        <p:spPr>
          <a:xfrm>
            <a:off x="646111" y="1853248"/>
            <a:ext cx="5619706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d3.arc()</a:t>
            </a:r>
          </a:p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.innerRadius(0)</a:t>
            </a:r>
          </a:p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.outerRadius(100)</a:t>
            </a:r>
          </a:p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.startAngle(0)</a:t>
            </a:r>
          </a:p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.endAngle(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Math.PI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* 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DC11F-C762-4BE5-8045-744DC73032B6}"/>
              </a:ext>
            </a:extLst>
          </p:cNvPr>
          <p:cNvSpPr/>
          <p:nvPr/>
        </p:nvSpPr>
        <p:spPr>
          <a:xfrm>
            <a:off x="4431128" y="3608025"/>
            <a:ext cx="5619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Angle in Radian ; Math.PI = 180 degree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F0181BC-FF3D-4F30-8568-1EAB54734B54}"/>
              </a:ext>
            </a:extLst>
          </p:cNvPr>
          <p:cNvSpPr/>
          <p:nvPr/>
        </p:nvSpPr>
        <p:spPr>
          <a:xfrm>
            <a:off x="4066903" y="3429000"/>
            <a:ext cx="287383" cy="777240"/>
          </a:xfrm>
          <a:prstGeom prst="rightBrace">
            <a:avLst>
              <a:gd name="adj1" fmla="val 38636"/>
              <a:gd name="adj2" fmla="val 52241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52D937F-C73F-491A-92AA-F89F3F01009B}"/>
              </a:ext>
            </a:extLst>
          </p:cNvPr>
          <p:cNvSpPr/>
          <p:nvPr/>
        </p:nvSpPr>
        <p:spPr>
          <a:xfrm>
            <a:off x="4066903" y="2393950"/>
            <a:ext cx="287383" cy="777240"/>
          </a:xfrm>
          <a:prstGeom prst="rightBrace">
            <a:avLst>
              <a:gd name="adj1" fmla="val 38636"/>
              <a:gd name="adj2" fmla="val 52241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82622B-12F7-4CE7-83B1-BFDB9FE5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61" y="4319307"/>
            <a:ext cx="2181225" cy="2085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3D8A57-F08C-48BE-9336-AE9B68E4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432" y="4782509"/>
            <a:ext cx="2457450" cy="16573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575B38-A629-4383-860E-D9B4DD3721F9}"/>
              </a:ext>
            </a:extLst>
          </p:cNvPr>
          <p:cNvSpPr/>
          <p:nvPr/>
        </p:nvSpPr>
        <p:spPr>
          <a:xfrm>
            <a:off x="5348472" y="4731896"/>
            <a:ext cx="561970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innerRadius  = 60</a:t>
            </a:r>
          </a:p>
          <a:p>
            <a:pPr defTabSz="457200">
              <a:spcBef>
                <a:spcPts val="1000"/>
              </a:spcBef>
              <a:buSzPct val="100000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outerRadius = 100</a:t>
            </a:r>
          </a:p>
          <a:p>
            <a:pPr defTabSz="457200">
              <a:spcBef>
                <a:spcPts val="1000"/>
              </a:spcBef>
              <a:buSzPct val="100000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startAngle = Math.PI/2</a:t>
            </a:r>
          </a:p>
          <a:p>
            <a:pPr defTabSz="457200">
              <a:spcBef>
                <a:spcPts val="1000"/>
              </a:spcBef>
              <a:buSzPct val="100000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endAngle = 3/2 * Math.PI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3AFF-89F3-4465-B413-9980BCBFBB0A}"/>
              </a:ext>
            </a:extLst>
          </p:cNvPr>
          <p:cNvCxnSpPr/>
          <p:nvPr/>
        </p:nvCxnSpPr>
        <p:spPr>
          <a:xfrm flipV="1">
            <a:off x="9660952" y="4029313"/>
            <a:ext cx="0" cy="12926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E63B5D7-3E9D-4DE2-AE92-A3D154610394}"/>
              </a:ext>
            </a:extLst>
          </p:cNvPr>
          <p:cNvSpPr/>
          <p:nvPr/>
        </p:nvSpPr>
        <p:spPr>
          <a:xfrm>
            <a:off x="9660952" y="3939128"/>
            <a:ext cx="1582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0 degree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E5BB45-3243-4942-82A8-BE7E4831E217}"/>
              </a:ext>
            </a:extLst>
          </p:cNvPr>
          <p:cNvSpPr/>
          <p:nvPr/>
        </p:nvSpPr>
        <p:spPr>
          <a:xfrm>
            <a:off x="10497296" y="5024771"/>
            <a:ext cx="1582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90 degree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C60CAD-921B-4001-9EC9-69C45E9ADA8C}"/>
              </a:ext>
            </a:extLst>
          </p:cNvPr>
          <p:cNvCxnSpPr>
            <a:cxnSpLocks/>
          </p:cNvCxnSpPr>
          <p:nvPr/>
        </p:nvCxnSpPr>
        <p:spPr>
          <a:xfrm>
            <a:off x="9660952" y="5336167"/>
            <a:ext cx="120924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9D15E9-0EA6-4BA7-8375-0BCC52C913A8}"/>
              </a:ext>
            </a:extLst>
          </p:cNvPr>
          <p:cNvCxnSpPr>
            <a:cxnSpLocks/>
          </p:cNvCxnSpPr>
          <p:nvPr/>
        </p:nvCxnSpPr>
        <p:spPr>
          <a:xfrm>
            <a:off x="9660952" y="5336167"/>
            <a:ext cx="493242" cy="2391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9D94A2-AFC0-4AFF-AF82-8C071370507C}"/>
              </a:ext>
            </a:extLst>
          </p:cNvPr>
          <p:cNvCxnSpPr>
            <a:cxnSpLocks/>
          </p:cNvCxnSpPr>
          <p:nvPr/>
        </p:nvCxnSpPr>
        <p:spPr>
          <a:xfrm>
            <a:off x="9660952" y="5346866"/>
            <a:ext cx="566465" cy="7354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394914-2F65-4461-A3F5-9E9D05447DAC}"/>
              </a:ext>
            </a:extLst>
          </p:cNvPr>
          <p:cNvCxnSpPr>
            <a:cxnSpLocks/>
          </p:cNvCxnSpPr>
          <p:nvPr/>
        </p:nvCxnSpPr>
        <p:spPr>
          <a:xfrm>
            <a:off x="5059680" y="4967407"/>
            <a:ext cx="2887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F270EC-C9F0-4498-BE18-F5B8A16E4D77}"/>
              </a:ext>
            </a:extLst>
          </p:cNvPr>
          <p:cNvCxnSpPr>
            <a:cxnSpLocks/>
          </p:cNvCxnSpPr>
          <p:nvPr/>
        </p:nvCxnSpPr>
        <p:spPr>
          <a:xfrm>
            <a:off x="5059680" y="5394103"/>
            <a:ext cx="2887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8537BB-3B52-47ED-B262-D98438AD6B4A}"/>
              </a:ext>
            </a:extLst>
          </p:cNvPr>
          <p:cNvCxnSpPr>
            <a:cxnSpLocks/>
          </p:cNvCxnSpPr>
          <p:nvPr/>
        </p:nvCxnSpPr>
        <p:spPr>
          <a:xfrm flipH="1">
            <a:off x="5059680" y="5817326"/>
            <a:ext cx="3011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4D54C6-3459-4C5A-B3B1-78A8D72DD41C}"/>
              </a:ext>
            </a:extLst>
          </p:cNvPr>
          <p:cNvCxnSpPr>
            <a:cxnSpLocks/>
          </p:cNvCxnSpPr>
          <p:nvPr/>
        </p:nvCxnSpPr>
        <p:spPr>
          <a:xfrm>
            <a:off x="8451710" y="5346611"/>
            <a:ext cx="12092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286155-F129-40CE-8525-464BB5736297}"/>
              </a:ext>
            </a:extLst>
          </p:cNvPr>
          <p:cNvCxnSpPr>
            <a:cxnSpLocks/>
          </p:cNvCxnSpPr>
          <p:nvPr/>
        </p:nvCxnSpPr>
        <p:spPr>
          <a:xfrm>
            <a:off x="5059680" y="6239239"/>
            <a:ext cx="3011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C286FD2-47B5-469D-B26B-D6E6B60A58C2}"/>
              </a:ext>
            </a:extLst>
          </p:cNvPr>
          <p:cNvSpPr/>
          <p:nvPr/>
        </p:nvSpPr>
        <p:spPr>
          <a:xfrm>
            <a:off x="7934416" y="4992962"/>
            <a:ext cx="1582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270 degree</a:t>
            </a:r>
          </a:p>
        </p:txBody>
      </p:sp>
    </p:spTree>
    <p:extLst>
      <p:ext uri="{BB962C8B-B14F-4D97-AF65-F5344CB8AC3E}">
        <p14:creationId xmlns:p14="http://schemas.microsoft.com/office/powerpoint/2010/main" val="34544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F758D9-74F2-457E-A2A9-A71B97BB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D3 Color Scheme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0CCA0-ABF5-494C-8389-2F70BD2D2A2C}"/>
              </a:ext>
            </a:extLst>
          </p:cNvPr>
          <p:cNvSpPr/>
          <p:nvPr/>
        </p:nvSpPr>
        <p:spPr>
          <a:xfrm>
            <a:off x="646111" y="6020815"/>
            <a:ext cx="11040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https://github.com/d3/d3-scale-chromatic/blob/master/README.md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CA33B-E5A5-4AA6-93C1-7F6082EA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61" y="1477249"/>
            <a:ext cx="5749242" cy="44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A91D-5B02-48FB-9D35-BBD4A7E3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7B9C-10C0-4332-9208-2D352AE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99592"/>
            <a:ext cx="9404722" cy="4548808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800" dirty="0"/>
              <a:t>Layouts in D3 are special built in functions that transform your data points for advanced visualizations like tree maps and network graphs.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800" dirty="0"/>
              <a:t>Layouts however do not directly create charts.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800" dirty="0"/>
              <a:t>They only augment your datasets with additional values (visual variables) such as position and size.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25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BDB2-C59A-4D71-ADDE-77D137DF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Layout for Pie-Chart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E4BA3-E395-4A6D-BA54-154ECCE2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43309"/>
            <a:ext cx="3009900" cy="31432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8E9BDB8-2CDC-4DDF-9636-3CAAEC1C001F}"/>
              </a:ext>
            </a:extLst>
          </p:cNvPr>
          <p:cNvSpPr/>
          <p:nvPr/>
        </p:nvSpPr>
        <p:spPr>
          <a:xfrm>
            <a:off x="4010295" y="3136638"/>
            <a:ext cx="546652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AEF94-EB28-4C0F-B6F2-BEF76475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96" y="1208491"/>
            <a:ext cx="2860959" cy="546106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43149A5-40D7-4E44-8730-DF0536C90EF7}"/>
              </a:ext>
            </a:extLst>
          </p:cNvPr>
          <p:cNvSpPr/>
          <p:nvPr/>
        </p:nvSpPr>
        <p:spPr>
          <a:xfrm>
            <a:off x="7967948" y="3166455"/>
            <a:ext cx="569765" cy="467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DF0085-FD1F-486D-B054-34CC2CD3B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823" y="2286344"/>
            <a:ext cx="2493066" cy="2285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896D6-291F-4D2B-9837-CC5D65B78022}"/>
              </a:ext>
            </a:extLst>
          </p:cNvPr>
          <p:cNvSpPr txBox="1"/>
          <p:nvPr/>
        </p:nvSpPr>
        <p:spPr>
          <a:xfrm>
            <a:off x="646111" y="5034570"/>
            <a:ext cx="16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Initial Dataset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EF7FA-8298-4690-BF8A-2AC396483561}"/>
              </a:ext>
            </a:extLst>
          </p:cNvPr>
          <p:cNvSpPr txBox="1"/>
          <p:nvPr/>
        </p:nvSpPr>
        <p:spPr>
          <a:xfrm>
            <a:off x="1764197" y="6192484"/>
            <a:ext cx="30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Dataset after applying layout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2F9BB-A2E9-4807-A018-8EBB9A862668}"/>
              </a:ext>
            </a:extLst>
          </p:cNvPr>
          <p:cNvSpPr txBox="1"/>
          <p:nvPr/>
        </p:nvSpPr>
        <p:spPr>
          <a:xfrm>
            <a:off x="8915400" y="4690483"/>
            <a:ext cx="286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Layout output converted into graphics with generator</a:t>
            </a:r>
          </a:p>
        </p:txBody>
      </p:sp>
    </p:spTree>
    <p:extLst>
      <p:ext uri="{BB962C8B-B14F-4D97-AF65-F5344CB8AC3E}">
        <p14:creationId xmlns:p14="http://schemas.microsoft.com/office/powerpoint/2010/main" val="8467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8962" y="6049167"/>
            <a:ext cx="346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https://github.com/d3/d3-voronoi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651E6-DF08-46E3-8016-1C22735B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56" y="940337"/>
            <a:ext cx="7118488" cy="49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2771" y="5789571"/>
            <a:ext cx="751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https://github.com/d3/d3-3.x-api-reference/blob/master/Treemap-Layout.md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5F310-6978-4C5F-8B59-FFBDED6B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01" y="464450"/>
            <a:ext cx="5546993" cy="5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5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2804</TotalTime>
  <Words>880</Words>
  <Application>Microsoft Office PowerPoint</Application>
  <PresentationFormat>Widescreen</PresentationFormat>
  <Paragraphs>122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 3</vt:lpstr>
      <vt:lpstr>Ion</vt:lpstr>
      <vt:lpstr>D3.js</vt:lpstr>
      <vt:lpstr>Agenda</vt:lpstr>
      <vt:lpstr>D3 Scales – Ordinal Scale</vt:lpstr>
      <vt:lpstr>D3 Generator (Arc)</vt:lpstr>
      <vt:lpstr>D3 Color Scheme</vt:lpstr>
      <vt:lpstr>D3 Layouts</vt:lpstr>
      <vt:lpstr>Example Layout for Pie-Chart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– Pie Chart </vt:lpstr>
      <vt:lpstr>Example  – Creating the Container</vt:lpstr>
      <vt:lpstr>Create a color scale for the data</vt:lpstr>
      <vt:lpstr>Configure Pie Layout and Arc Layout</vt:lpstr>
      <vt:lpstr>Generate Path Elements</vt:lpstr>
      <vt:lpstr>Chart Legends</vt:lpstr>
      <vt:lpstr>D3-Force</vt:lpstr>
      <vt:lpstr>Steps in Setting up a Force Simulation</vt:lpstr>
      <vt:lpstr>Built in Force Functions</vt:lpstr>
      <vt:lpstr>Input Data </vt:lpstr>
      <vt:lpstr>Setup Force Simulation</vt:lpstr>
      <vt:lpstr>Create Visual Elements</vt:lpstr>
      <vt:lpstr>As the Simulation Iterates – Set the positions</vt:lpstr>
      <vt:lpstr>Dragging Effects </vt:lpstr>
      <vt:lpstr>Other kinds of Layouts </vt:lpstr>
      <vt:lpstr>Other kinds of Layouts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Arman</cp:lastModifiedBy>
  <cp:revision>200</cp:revision>
  <dcterms:created xsi:type="dcterms:W3CDTF">2017-12-03T16:27:57Z</dcterms:created>
  <dcterms:modified xsi:type="dcterms:W3CDTF">2025-03-17T16:54:38Z</dcterms:modified>
</cp:coreProperties>
</file>