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8" r:id="rId1"/>
  </p:sldMasterIdLst>
  <p:notesMasterIdLst>
    <p:notesMasterId r:id="rId21"/>
  </p:notesMasterIdLst>
  <p:sldIdLst>
    <p:sldId id="256" r:id="rId2"/>
    <p:sldId id="285" r:id="rId3"/>
    <p:sldId id="298" r:id="rId4"/>
    <p:sldId id="299" r:id="rId5"/>
    <p:sldId id="300" r:id="rId6"/>
    <p:sldId id="301" r:id="rId7"/>
    <p:sldId id="302" r:id="rId8"/>
    <p:sldId id="304" r:id="rId9"/>
    <p:sldId id="303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5" r:id="rId18"/>
    <p:sldId id="313" r:id="rId19"/>
    <p:sldId id="31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96374" autoAdjust="0"/>
  </p:normalViewPr>
  <p:slideViewPr>
    <p:cSldViewPr snapToGrid="0">
      <p:cViewPr varScale="1">
        <p:scale>
          <a:sx n="68" d="100"/>
          <a:sy n="68" d="100"/>
        </p:scale>
        <p:origin x="10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6190C-3C84-46E6-B023-7C78E6248499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6ED981-532E-419E-A35E-798199DC2A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86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6ED981-532E-419E-A35E-798199DC2A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42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98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5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516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1639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950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602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7608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9029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90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42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031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091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40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50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43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976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78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605CA037-1562-44A1-81D1-2BCF99CE123A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A5636-29AC-4B1A-97C5-6CDF55924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56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80" r:id="rId2"/>
    <p:sldLayoutId id="2147483881" r:id="rId3"/>
    <p:sldLayoutId id="2147483882" r:id="rId4"/>
    <p:sldLayoutId id="2147483883" r:id="rId5"/>
    <p:sldLayoutId id="2147483884" r:id="rId6"/>
    <p:sldLayoutId id="2147483885" r:id="rId7"/>
    <p:sldLayoutId id="2147483886" r:id="rId8"/>
    <p:sldLayoutId id="2147483887" r:id="rId9"/>
    <p:sldLayoutId id="2147483888" r:id="rId10"/>
    <p:sldLayoutId id="2147483889" r:id="rId11"/>
    <p:sldLayoutId id="2147483890" r:id="rId12"/>
    <p:sldLayoutId id="2147483891" r:id="rId13"/>
    <p:sldLayoutId id="2147483892" r:id="rId14"/>
    <p:sldLayoutId id="2147483893" r:id="rId15"/>
    <p:sldLayoutId id="2147483894" r:id="rId16"/>
    <p:sldLayoutId id="21474838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mailto:rakib.hasan@usask.ca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opendata-saskatoon.cloudapp.net/" TargetMode="External"/><Relationship Id="rId2" Type="http://schemas.openxmlformats.org/officeDocument/2006/relationships/hyperlink" Target="http://www.opendatask.ca/data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.calgary.ca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6556" y="2051659"/>
            <a:ext cx="8825658" cy="1348381"/>
          </a:xfrm>
        </p:spPr>
        <p:txBody>
          <a:bodyPr/>
          <a:lstStyle/>
          <a:p>
            <a:r>
              <a:rPr lang="en-US" dirty="0"/>
              <a:t>D3.js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8204" y="4323580"/>
            <a:ext cx="9342438" cy="972505"/>
          </a:xfrm>
        </p:spPr>
        <p:txBody>
          <a:bodyPr>
            <a:normAutofit/>
          </a:bodyPr>
          <a:lstStyle/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Course Instructor: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Debajyoti Mondal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US" sz="1800" cap="none" dirty="0">
                <a:solidFill>
                  <a:schemeClr val="accent5">
                    <a:lumMod val="50000"/>
                  </a:schemeClr>
                </a:solidFill>
              </a:rPr>
              <a:t>Lab Tutorial Instructor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 : </a:t>
            </a:r>
            <a:r>
              <a:rPr lang="en-US" b="1" cap="none" dirty="0" smtClean="0">
                <a:solidFill>
                  <a:schemeClr val="accent5">
                    <a:lumMod val="50000"/>
                  </a:schemeClr>
                </a:solidFill>
              </a:rPr>
              <a:t>Arman Heydari</a:t>
            </a:r>
            <a:r>
              <a:rPr lang="en-US" cap="none" dirty="0" smtClean="0">
                <a:solidFill>
                  <a:schemeClr val="accent5">
                    <a:lumMod val="50000"/>
                  </a:schemeClr>
                </a:solidFill>
              </a:rPr>
              <a:t>( </a:t>
            </a:r>
            <a:r>
              <a:rPr lang="en-US" cap="none" dirty="0" smtClean="0">
                <a:solidFill>
                  <a:schemeClr val="tx1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arman.heydari@usask.ca</a:t>
            </a:r>
            <a:r>
              <a:rPr lang="en-US" cap="none" dirty="0" smtClean="0">
                <a:solidFill>
                  <a:schemeClr val="tx1"/>
                </a:solidFill>
              </a:rPr>
              <a:t> </a:t>
            </a:r>
            <a:r>
              <a:rPr lang="en-US" cap="none" dirty="0">
                <a:solidFill>
                  <a:schemeClr val="accent5">
                    <a:lumMod val="50000"/>
                  </a:schemeClr>
                </a:solidFill>
              </a:rPr>
              <a:t>)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04FB0A-98EE-499F-B614-57752DEA9004}"/>
              </a:ext>
            </a:extLst>
          </p:cNvPr>
          <p:cNvSpPr txBox="1">
            <a:spLocks/>
          </p:cNvSpPr>
          <p:nvPr/>
        </p:nvSpPr>
        <p:spPr>
          <a:xfrm>
            <a:off x="488204" y="533696"/>
            <a:ext cx="10179796" cy="13998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dirty="0"/>
              <a:t>CMPT 384 – Information Visualization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FEA0EF-8334-46F1-8D47-A6CD6D94B0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3530" y="62909"/>
            <a:ext cx="1018470" cy="101847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E09F6706-EDDF-4742-B6FA-4750CE56E871}"/>
              </a:ext>
            </a:extLst>
          </p:cNvPr>
          <p:cNvSpPr txBox="1">
            <a:spLocks/>
          </p:cNvSpPr>
          <p:nvPr/>
        </p:nvSpPr>
        <p:spPr>
          <a:xfrm>
            <a:off x="488204" y="3341075"/>
            <a:ext cx="8825658" cy="67042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000" dirty="0"/>
              <a:t>Lab </a:t>
            </a:r>
            <a:r>
              <a:rPr lang="en-US" sz="4000" dirty="0" smtClean="0"/>
              <a:t>8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766336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23EC-D581-40BE-AE7E-594B59BC5156}"/>
              </a:ext>
            </a:extLst>
          </p:cNvPr>
          <p:cNvSpPr txBox="1"/>
          <p:nvPr/>
        </p:nvSpPr>
        <p:spPr>
          <a:xfrm>
            <a:off x="789333" y="937943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INITIAL DATASET - [3, 2, 1, 5, 6]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6FB8-1B1F-4A12-AE13-59A2DAA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2" y="1539979"/>
            <a:ext cx="9182100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D2EF7-2E31-4265-B8D9-248455B33D32}"/>
              </a:ext>
            </a:extLst>
          </p:cNvPr>
          <p:cNvSpPr txBox="1"/>
          <p:nvPr/>
        </p:nvSpPr>
        <p:spPr>
          <a:xfrm>
            <a:off x="789332" y="3603521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NEXT DATASET - [5, 1, 1, 2, 7, 9]</a:t>
            </a:r>
          </a:p>
          <a:p>
            <a:endParaRPr lang="en-CA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65641-DF21-4EE6-BF8D-4127C201AB11}"/>
              </a:ext>
            </a:extLst>
          </p:cNvPr>
          <p:cNvSpPr txBox="1"/>
          <p:nvPr/>
        </p:nvSpPr>
        <p:spPr>
          <a:xfrm>
            <a:off x="789332" y="113719"/>
            <a:ext cx="839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ENTER + UPDATE PATTERN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859FE3-8EBA-44DA-9904-D69E1C1C2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2" y="4232792"/>
            <a:ext cx="918210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47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312C-A562-499F-A2E1-5E1AA32B8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Random Array Generator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470E29-9239-44C4-876E-A3BFF8940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853248"/>
            <a:ext cx="7627248" cy="3959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47E83C-2B07-4062-8A5B-BD8AEC0457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375" y="2238581"/>
            <a:ext cx="2738917" cy="3108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6679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ABA3-0196-4D7E-9579-8341B3716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Pass Random Data on Click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C850E3-95B6-43C0-A11C-F2A604752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61" y="1432269"/>
            <a:ext cx="8352182" cy="4763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4614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581-D508-4892-8F6E-8299EF27F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Create Scales for X position and Radius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B3AACF-9F22-4AF4-B363-D9F4517A1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154" y="1711394"/>
            <a:ext cx="9044403" cy="3900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08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E917F-FF7E-4F55-9E28-6A2555A2C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JOIN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44A0F-0DE9-49B5-999E-7E2093C41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625" y="1331259"/>
            <a:ext cx="8946541" cy="4195481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Get all the circles on the webpage and merge them with the new dataset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E712A-FDA7-44AC-AC06-627312310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25" y="1903114"/>
            <a:ext cx="4733925" cy="8286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5636D4-96BD-466A-8FD7-B70FEF5FC8BE}"/>
              </a:ext>
            </a:extLst>
          </p:cNvPr>
          <p:cNvSpPr txBox="1">
            <a:spLocks/>
          </p:cNvSpPr>
          <p:nvPr/>
        </p:nvSpPr>
        <p:spPr>
          <a:xfrm>
            <a:off x="646111" y="2989729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Exit Data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473E0A-E4CA-40DD-990D-DFDC76C4F65A}"/>
              </a:ext>
            </a:extLst>
          </p:cNvPr>
          <p:cNvSpPr txBox="1">
            <a:spLocks/>
          </p:cNvSpPr>
          <p:nvPr/>
        </p:nvSpPr>
        <p:spPr>
          <a:xfrm>
            <a:off x="725625" y="3868270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CA" b="1" dirty="0"/>
              <a:t>Remove circles that are  no longer needed smoothly by taking them to the bottom of the screen and also reducing their size via transition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7740EE-7097-4362-82FB-70C4F83EE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625" y="4709831"/>
            <a:ext cx="47815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384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62702-A642-496B-82EB-570F71DA8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Update Elements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E6489F-C7EB-40BC-866D-0B815B7982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03073"/>
            <a:ext cx="8684550" cy="328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5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02D0-B053-4AA3-8CE6-FD25E3D12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ENTER – New Elements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DAFB65-1E74-4B46-B184-B44DA0F55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62" y="1401003"/>
            <a:ext cx="5964307" cy="43306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B3789F4-20AF-458C-995A-AFAA9B0A3ABA}"/>
              </a:ext>
            </a:extLst>
          </p:cNvPr>
          <p:cNvSpPr txBox="1"/>
          <p:nvPr/>
        </p:nvSpPr>
        <p:spPr>
          <a:xfrm>
            <a:off x="7126356" y="2375452"/>
            <a:ext cx="46589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New Circles are created as dots on the top of the page which is why the cy and radius are initially set to 0</a:t>
            </a:r>
          </a:p>
          <a:p>
            <a:endParaRPr lang="en-CA" sz="2000" dirty="0"/>
          </a:p>
          <a:p>
            <a:r>
              <a:rPr lang="en-CA" sz="2000" dirty="0"/>
              <a:t>Then they transition to their correct places also while increasing in size to their actual radius.</a:t>
            </a:r>
          </a:p>
        </p:txBody>
      </p:sp>
    </p:spTree>
    <p:extLst>
      <p:ext uri="{BB962C8B-B14F-4D97-AF65-F5344CB8AC3E}">
        <p14:creationId xmlns:p14="http://schemas.microsoft.com/office/powerpoint/2010/main" val="367909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5A686-2837-44D7-8639-17A50FE0E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SVG Transform Property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D84FF-D866-45D1-864E-94C07D7C9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88294"/>
            <a:ext cx="10787021" cy="372537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D7D535-551F-42FB-93D9-E079FD967939}"/>
              </a:ext>
            </a:extLst>
          </p:cNvPr>
          <p:cNvSpPr txBox="1"/>
          <p:nvPr/>
        </p:nvSpPr>
        <p:spPr>
          <a:xfrm>
            <a:off x="646111" y="5267739"/>
            <a:ext cx="106777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For zoom effect we will use a mixture of Scale and Translate .</a:t>
            </a:r>
          </a:p>
          <a:p>
            <a:r>
              <a:rPr lang="en-CA" dirty="0"/>
              <a:t>Scale creates the actual zooming while Translate is for panning the zoomed image so the zooming is happening with respect to the mouse cursor position </a:t>
            </a:r>
          </a:p>
        </p:txBody>
      </p:sp>
    </p:spTree>
    <p:extLst>
      <p:ext uri="{BB962C8B-B14F-4D97-AF65-F5344CB8AC3E}">
        <p14:creationId xmlns:p14="http://schemas.microsoft.com/office/powerpoint/2010/main" val="3979936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942EA-156B-4F4E-9534-698A08EB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– Zoom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5718F-7752-4DF8-9459-DE5F60B21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3756991"/>
            <a:ext cx="9050401" cy="2755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D69E17C-1029-4C92-9132-11B923A33E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11" y="1292294"/>
            <a:ext cx="7677586" cy="19081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26B361-A870-40DF-AAB0-5510FEC849C3}"/>
              </a:ext>
            </a:extLst>
          </p:cNvPr>
          <p:cNvSpPr txBox="1"/>
          <p:nvPr/>
        </p:nvSpPr>
        <p:spPr>
          <a:xfrm>
            <a:off x="646110" y="3319671"/>
            <a:ext cx="10535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Initial SVG given black border so user has a reference container while zooming and panning the chart </a:t>
            </a:r>
          </a:p>
        </p:txBody>
      </p:sp>
    </p:spTree>
    <p:extLst>
      <p:ext uri="{BB962C8B-B14F-4D97-AF65-F5344CB8AC3E}">
        <p14:creationId xmlns:p14="http://schemas.microsoft.com/office/powerpoint/2010/main" val="4091267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F495E-E790-475F-AFA1-0763F31A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Attaching the Zoom Callback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83457D-7AA5-4C80-931F-0A344F7B5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443658"/>
            <a:ext cx="9071234" cy="4440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1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BD289-E364-44EE-853E-1CAC8487B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CA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E5FABD4-D1A6-4ADB-BFD0-3451C4F755F2}"/>
              </a:ext>
            </a:extLst>
          </p:cNvPr>
          <p:cNvSpPr/>
          <p:nvPr/>
        </p:nvSpPr>
        <p:spPr>
          <a:xfrm>
            <a:off x="646111" y="1853248"/>
            <a:ext cx="5619706" cy="1456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Geographic Map (Saskatoon)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Enter, Update and Exit</a:t>
            </a:r>
          </a:p>
          <a:p>
            <a:pPr marL="342900" indent="-342900" defTabSz="457200">
              <a:spcBef>
                <a:spcPts val="1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D3 Zoom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E548DC-8A15-4189-8A3D-D9D736F33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5817" y="1766163"/>
            <a:ext cx="2667000" cy="2571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6E03AB-4EE6-4FA7-8351-9D83DCDC0C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507" y="3443565"/>
            <a:ext cx="3855585" cy="156118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63066C-8EAE-424D-92DC-0CD4ED8CC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1012507" y="5138261"/>
            <a:ext cx="3855585" cy="66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37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0ECA-2E05-46F2-9C74-774E4931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Finding the Right GEOJSON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66B7C-4B8C-4992-A607-C3AE5945E696}"/>
              </a:ext>
            </a:extLst>
          </p:cNvPr>
          <p:cNvSpPr txBox="1"/>
          <p:nvPr/>
        </p:nvSpPr>
        <p:spPr>
          <a:xfrm>
            <a:off x="646111" y="1397240"/>
            <a:ext cx="105752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1" dirty="0"/>
              <a:t>LIST OF MOST NORTH AMERICAN CITIES AND PROVINCES -</a:t>
            </a:r>
          </a:p>
          <a:p>
            <a:r>
              <a:rPr lang="en-CA" dirty="0"/>
              <a:t>https://github.com/codeforamerica/click_that_hood/tree/master/public/data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9A3E73-C8F5-4115-BE5E-084FF6317AB5}"/>
              </a:ext>
            </a:extLst>
          </p:cNvPr>
          <p:cNvSpPr/>
          <p:nvPr/>
        </p:nvSpPr>
        <p:spPr>
          <a:xfrm>
            <a:off x="646110" y="2221251"/>
            <a:ext cx="691756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CONVERT PUBLICLY AVAILABLE SHAPE FILES INTO GEOJSON -</a:t>
            </a:r>
          </a:p>
          <a:p>
            <a:r>
              <a:rPr lang="en-CA" dirty="0"/>
              <a:t>http://geojson.io/#map=2/20.0/0.0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BB83431-2B0E-4261-9CE1-4A0D30655139}"/>
              </a:ext>
            </a:extLst>
          </p:cNvPr>
          <p:cNvSpPr txBox="1">
            <a:spLocks/>
          </p:cNvSpPr>
          <p:nvPr/>
        </p:nvSpPr>
        <p:spPr>
          <a:xfrm>
            <a:off x="646110" y="3104896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CA" dirty="0"/>
              <a:t>Finding the Right Data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139DE-09C7-49E6-B693-36FD27233ADA}"/>
              </a:ext>
            </a:extLst>
          </p:cNvPr>
          <p:cNvSpPr/>
          <p:nvPr/>
        </p:nvSpPr>
        <p:spPr>
          <a:xfrm>
            <a:off x="646109" y="3990419"/>
            <a:ext cx="8736430" cy="27238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b="1" dirty="0"/>
              <a:t>OPEN-DATA Websites –</a:t>
            </a:r>
          </a:p>
          <a:p>
            <a:endParaRPr lang="en-CA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2"/>
              </a:rPr>
              <a:t>http://www.opendatask.ca/data/</a:t>
            </a:r>
            <a:r>
              <a:rPr lang="en-CA" dirty="0"/>
              <a:t> - Curated List of all data on saskatoon available for free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http://opendata-saskatoon.cloudapp.net/</a:t>
            </a:r>
            <a:r>
              <a:rPr lang="en-CA" dirty="0"/>
              <a:t> - Catalogue of Saskatoon open data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CA" dirty="0">
                <a:hlinkClick r:id="rId4"/>
              </a:rPr>
              <a:t>https://data.calgary.ca/</a:t>
            </a:r>
            <a:r>
              <a:rPr lang="en-CA" dirty="0"/>
              <a:t> - Calgary open data </a:t>
            </a:r>
          </a:p>
          <a:p>
            <a:endParaRPr lang="en-CA" dirty="0"/>
          </a:p>
          <a:p>
            <a:r>
              <a:rPr lang="en-CA" dirty="0"/>
              <a:t> 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2005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3D1E6-9612-47C6-BD33-C6C412222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Maps – Centering Projection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3C8C52-9F6B-4A8E-AF10-0DD704F81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11" y="1352757"/>
            <a:ext cx="5932777" cy="18774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58D14A-C98D-4E5D-AEC2-F2CB11292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8586" y="3279914"/>
            <a:ext cx="4899163" cy="28440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B23FF3-1664-46E9-974A-D00AFC376411}"/>
              </a:ext>
            </a:extLst>
          </p:cNvPr>
          <p:cNvSpPr txBox="1"/>
          <p:nvPr/>
        </p:nvSpPr>
        <p:spPr>
          <a:xfrm>
            <a:off x="573156" y="3279914"/>
            <a:ext cx="573819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Since we are looking at a city scale the projection to a higher value thus zooming into the map.</a:t>
            </a:r>
          </a:p>
          <a:p>
            <a:endParaRPr lang="en-CA" sz="2000" dirty="0"/>
          </a:p>
          <a:p>
            <a:r>
              <a:rPr lang="en-CA" sz="2000" dirty="0"/>
              <a:t>The default is 1000 for a world level overview.</a:t>
            </a:r>
          </a:p>
          <a:p>
            <a:endParaRPr lang="en-CA" sz="2000" dirty="0"/>
          </a:p>
          <a:p>
            <a:r>
              <a:rPr lang="en-CA" sz="2000" dirty="0"/>
              <a:t>Since saskatoon is to the west of the Prime (Greenwich) meridian , the value is negative.</a:t>
            </a:r>
          </a:p>
          <a:p>
            <a:endParaRPr lang="en-CA" sz="2000" dirty="0"/>
          </a:p>
          <a:p>
            <a:r>
              <a:rPr lang="en-CA" sz="2000" dirty="0"/>
              <a:t>Similarly a latitude south of the Equator would be  negative  </a:t>
            </a:r>
          </a:p>
        </p:txBody>
      </p:sp>
    </p:spTree>
    <p:extLst>
      <p:ext uri="{BB962C8B-B14F-4D97-AF65-F5344CB8AC3E}">
        <p14:creationId xmlns:p14="http://schemas.microsoft.com/office/powerpoint/2010/main" val="390700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E4A2-1E72-4C60-BF60-5E5C4117C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Text on Mouse Hover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C626FE-A743-4BE5-80B2-808DCBBD1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859" y="1613852"/>
            <a:ext cx="4943475" cy="3390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52F678-C0D0-4C5B-8089-628650D45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4869" y="1613852"/>
            <a:ext cx="3478902" cy="35246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755A0-43E4-4808-AD6F-192F2CCDE3FD}"/>
              </a:ext>
            </a:extLst>
          </p:cNvPr>
          <p:cNvSpPr txBox="1"/>
          <p:nvPr/>
        </p:nvSpPr>
        <p:spPr>
          <a:xfrm>
            <a:off x="1013859" y="5653332"/>
            <a:ext cx="8676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Title is SVG’s way of creating a tooltip , the way this looks however can be dependent on the browser .</a:t>
            </a:r>
          </a:p>
        </p:txBody>
      </p:sp>
    </p:spTree>
    <p:extLst>
      <p:ext uri="{BB962C8B-B14F-4D97-AF65-F5344CB8AC3E}">
        <p14:creationId xmlns:p14="http://schemas.microsoft.com/office/powerpoint/2010/main" val="2271381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37898-CF3C-4B71-854B-3A015B44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Merging Data with Maps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C1764E-8CD1-4525-8B6A-2B06C1A95C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460" y="1420022"/>
            <a:ext cx="5341947" cy="507023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B612D1-DAB4-4D0A-AFD4-BB80B1E45A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995" y="1739554"/>
            <a:ext cx="4171545" cy="38859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0C4F6E-9C13-4E6D-BEA8-1BE8D9FE29DD}"/>
              </a:ext>
            </a:extLst>
          </p:cNvPr>
          <p:cNvSpPr txBox="1"/>
          <p:nvPr/>
        </p:nvSpPr>
        <p:spPr>
          <a:xfrm>
            <a:off x="7325139" y="5864087"/>
            <a:ext cx="3796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Example 2 – Map Saskatoon – Population for 2015</a:t>
            </a:r>
          </a:p>
        </p:txBody>
      </p:sp>
    </p:spTree>
    <p:extLst>
      <p:ext uri="{BB962C8B-B14F-4D97-AF65-F5344CB8AC3E}">
        <p14:creationId xmlns:p14="http://schemas.microsoft.com/office/powerpoint/2010/main" val="97491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CF18-1A89-4084-80AF-98213C95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D3 : Enter - Update - Exit Pattern</a:t>
            </a:r>
          </a:p>
        </p:txBody>
      </p:sp>
      <p:pic>
        <p:nvPicPr>
          <p:cNvPr id="1026" name="Picture 2" descr="Image result for d3 enter update exit pattern">
            <a:extLst>
              <a:ext uri="{FF2B5EF4-FFF2-40B4-BE49-F238E27FC236}">
                <a16:creationId xmlns:a16="http://schemas.microsoft.com/office/drawing/2014/main" id="{9DED586A-01ED-4D02-8EE5-F3D4BC5E1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4908" y="1699039"/>
            <a:ext cx="5282183" cy="3866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0EC424C-FA06-48A8-883C-32F456B47B74}"/>
              </a:ext>
            </a:extLst>
          </p:cNvPr>
          <p:cNvSpPr/>
          <p:nvPr/>
        </p:nvSpPr>
        <p:spPr>
          <a:xfrm>
            <a:off x="6248401" y="6550223"/>
            <a:ext cx="641826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sz="1400" dirty="0"/>
              <a:t>Reference - https://www.smashingmagazine.com/2018/02/react-d3-ecosystem/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8E143-3DEA-472A-B77F-532CF25DCC0D}"/>
              </a:ext>
            </a:extLst>
          </p:cNvPr>
          <p:cNvSpPr txBox="1"/>
          <p:nvPr/>
        </p:nvSpPr>
        <p:spPr>
          <a:xfrm>
            <a:off x="9265920" y="2856411"/>
            <a:ext cx="2676374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 </a:t>
            </a:r>
            <a:r>
              <a:rPr lang="en-US" dirty="0" err="1"/>
              <a:t>svg</a:t>
            </a:r>
            <a:r>
              <a:rPr lang="en-US" dirty="0"/>
              <a:t> = d3.select(‘body’)</a:t>
            </a:r>
          </a:p>
          <a:p>
            <a:r>
              <a:rPr lang="en-US" dirty="0"/>
              <a:t>                      .append(‘</a:t>
            </a:r>
            <a:r>
              <a:rPr lang="en-US" dirty="0" err="1"/>
              <a:t>svg</a:t>
            </a:r>
            <a:r>
              <a:rPr lang="en-US" dirty="0"/>
              <a:t>’)</a:t>
            </a:r>
          </a:p>
          <a:p>
            <a:endParaRPr lang="en-US" dirty="0"/>
          </a:p>
          <a:p>
            <a:r>
              <a:rPr lang="en-US" dirty="0" err="1"/>
              <a:t>svg.selectAll</a:t>
            </a:r>
            <a:r>
              <a:rPr lang="en-US" dirty="0"/>
              <a:t>(‘circle’)</a:t>
            </a:r>
            <a:br>
              <a:rPr lang="en-US" dirty="0"/>
            </a:br>
            <a:r>
              <a:rPr lang="en-US" dirty="0"/>
              <a:t>      .data(dataset)</a:t>
            </a:r>
          </a:p>
          <a:p>
            <a:endParaRPr lang="en-US" dirty="0"/>
          </a:p>
          <a:p>
            <a:r>
              <a:rPr lang="en-US" dirty="0"/>
              <a:t>0. dataset = []</a:t>
            </a:r>
          </a:p>
          <a:p>
            <a:pPr marL="342900" indent="-342900">
              <a:buAutoNum type="arabicPeriod"/>
            </a:pPr>
            <a:r>
              <a:rPr lang="en-US" dirty="0"/>
              <a:t>dataset = [25, 10]</a:t>
            </a:r>
          </a:p>
          <a:p>
            <a:pPr marL="342900" indent="-342900">
              <a:buAutoNum type="arabicPeriod"/>
            </a:pPr>
            <a:r>
              <a:rPr lang="en-US" dirty="0"/>
              <a:t>dataset = [25, 25, 10]</a:t>
            </a:r>
          </a:p>
          <a:p>
            <a:pPr marL="342900" indent="-342900">
              <a:buAutoNum type="arabicPeriod"/>
            </a:pPr>
            <a:r>
              <a:rPr lang="en-US" dirty="0"/>
              <a:t>dataset = [10]</a:t>
            </a:r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AF5A3F-96FC-45F7-9A4C-99B8ED818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742" y="1699039"/>
            <a:ext cx="2962275" cy="161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9E7FC2-DFDC-42D3-8411-7CAE66205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742" y="2318574"/>
            <a:ext cx="3242431" cy="4876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BB277E-DE33-4D39-840B-BFA2D94F6E7F}"/>
              </a:ext>
            </a:extLst>
          </p:cNvPr>
          <p:cNvSpPr txBox="1"/>
          <p:nvPr/>
        </p:nvSpPr>
        <p:spPr>
          <a:xfrm>
            <a:off x="121239" y="1956958"/>
            <a:ext cx="914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Enter</a:t>
            </a:r>
            <a:endParaRPr lang="en-CA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A8EC6-F537-4D0C-9773-50DC00CFCC7D}"/>
              </a:ext>
            </a:extLst>
          </p:cNvPr>
          <p:cNvSpPr txBox="1"/>
          <p:nvPr/>
        </p:nvSpPr>
        <p:spPr>
          <a:xfrm>
            <a:off x="121239" y="1310824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 Initial</a:t>
            </a:r>
            <a:endParaRPr lang="en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E39B5-B068-4776-A3D2-B679DCBE3B30}"/>
              </a:ext>
            </a:extLst>
          </p:cNvPr>
          <p:cNvSpPr txBox="1"/>
          <p:nvPr/>
        </p:nvSpPr>
        <p:spPr>
          <a:xfrm>
            <a:off x="121239" y="2875050"/>
            <a:ext cx="1824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Update + Enter</a:t>
            </a:r>
            <a:endParaRPr lang="en-CA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EE0A8B-893F-4155-8AC4-37B70DB318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743" y="3313192"/>
            <a:ext cx="3092302" cy="6404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D80FD90-5A55-46FF-8D36-18EAF54145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742" y="4738053"/>
            <a:ext cx="3231655" cy="36933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D91087-B864-47C6-AD59-EB6263EEF395}"/>
              </a:ext>
            </a:extLst>
          </p:cNvPr>
          <p:cNvSpPr txBox="1"/>
          <p:nvPr/>
        </p:nvSpPr>
        <p:spPr>
          <a:xfrm>
            <a:off x="121239" y="4315151"/>
            <a:ext cx="166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Update + Exit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678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75993-C052-4A5D-AFE8-203B830E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 Scenarios on Data Update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0D9C4-1A1E-4F6F-B279-3D7E913CF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2" y="1997766"/>
            <a:ext cx="9404722" cy="4250634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CA" sz="2400" dirty="0"/>
              <a:t>The initial dataset and the next dataset have the same number of datapoints – Update the elements with new attributes </a:t>
            </a:r>
          </a:p>
          <a:p>
            <a:pPr>
              <a:buClrTx/>
            </a:pPr>
            <a:endParaRPr lang="en-CA" sz="2400" dirty="0"/>
          </a:p>
          <a:p>
            <a:pPr>
              <a:buClrTx/>
            </a:pPr>
            <a:r>
              <a:rPr lang="en-CA" sz="2400" dirty="0"/>
              <a:t>The next dataset has more elements – Enter + Update , create new elements and update existing ones with new attributes </a:t>
            </a:r>
          </a:p>
          <a:p>
            <a:pPr>
              <a:buClrTx/>
            </a:pPr>
            <a:endParaRPr lang="en-CA" sz="2400" dirty="0"/>
          </a:p>
          <a:p>
            <a:pPr>
              <a:buClrTx/>
            </a:pPr>
            <a:r>
              <a:rPr lang="en-CA" sz="2400" dirty="0"/>
              <a:t>The next dataset has fewer elements – Exit + Update , Remove elements that no longer exist in the new dataset and update the remaining ones</a:t>
            </a:r>
          </a:p>
        </p:txBody>
      </p:sp>
    </p:spTree>
    <p:extLst>
      <p:ext uri="{BB962C8B-B14F-4D97-AF65-F5344CB8AC3E}">
        <p14:creationId xmlns:p14="http://schemas.microsoft.com/office/powerpoint/2010/main" val="4135368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A6923EC-D581-40BE-AE7E-594B59BC5156}"/>
              </a:ext>
            </a:extLst>
          </p:cNvPr>
          <p:cNvSpPr txBox="1"/>
          <p:nvPr/>
        </p:nvSpPr>
        <p:spPr>
          <a:xfrm>
            <a:off x="789333" y="937943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INITIAL DATASET - [3, 2, 1, 5, 6]</a:t>
            </a:r>
          </a:p>
          <a:p>
            <a:endParaRPr lang="en-CA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26FB8-1B1F-4A12-AE13-59A2DAAE0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32" y="1539979"/>
            <a:ext cx="9182100" cy="1714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D2EF7-2E31-4265-B8D9-248455B33D32}"/>
              </a:ext>
            </a:extLst>
          </p:cNvPr>
          <p:cNvSpPr txBox="1"/>
          <p:nvPr/>
        </p:nvSpPr>
        <p:spPr>
          <a:xfrm>
            <a:off x="789332" y="3603521"/>
            <a:ext cx="83985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400" dirty="0"/>
              <a:t>NEXT DATASET - [4,3,1] </a:t>
            </a:r>
          </a:p>
          <a:p>
            <a:endParaRPr lang="en-CA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5389A1-BAC2-4588-B03F-207F809F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332" y="4191892"/>
            <a:ext cx="7460146" cy="19704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165641-DF21-4EE6-BF8D-4127C201AB11}"/>
              </a:ext>
            </a:extLst>
          </p:cNvPr>
          <p:cNvSpPr txBox="1"/>
          <p:nvPr/>
        </p:nvSpPr>
        <p:spPr>
          <a:xfrm>
            <a:off x="789332" y="113719"/>
            <a:ext cx="83985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3200" dirty="0"/>
              <a:t>EXIT + UPDATE PATTERN </a:t>
            </a:r>
          </a:p>
        </p:txBody>
      </p:sp>
    </p:spTree>
    <p:extLst>
      <p:ext uri="{BB962C8B-B14F-4D97-AF65-F5344CB8AC3E}">
        <p14:creationId xmlns:p14="http://schemas.microsoft.com/office/powerpoint/2010/main" val="646819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2591</TotalTime>
  <Words>556</Words>
  <Application>Microsoft Office PowerPoint</Application>
  <PresentationFormat>Widescreen</PresentationFormat>
  <Paragraphs>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Wingdings 3</vt:lpstr>
      <vt:lpstr>Ion</vt:lpstr>
      <vt:lpstr>D3.js</vt:lpstr>
      <vt:lpstr>Agenda</vt:lpstr>
      <vt:lpstr>Finding the Right GEOJSON</vt:lpstr>
      <vt:lpstr>D3 Maps – Centering Projection</vt:lpstr>
      <vt:lpstr>Text on Mouse Hover </vt:lpstr>
      <vt:lpstr>Merging Data with Maps</vt:lpstr>
      <vt:lpstr>D3 : Enter - Update - Exit Pattern</vt:lpstr>
      <vt:lpstr>3 Scenarios on Data Update </vt:lpstr>
      <vt:lpstr>PowerPoint Presentation</vt:lpstr>
      <vt:lpstr>PowerPoint Presentation</vt:lpstr>
      <vt:lpstr>Random Array Generator</vt:lpstr>
      <vt:lpstr>Pass Random Data on Click</vt:lpstr>
      <vt:lpstr>Create Scales for X position and Radius</vt:lpstr>
      <vt:lpstr>JOIN Data</vt:lpstr>
      <vt:lpstr>Update Elements </vt:lpstr>
      <vt:lpstr>ENTER – New Elements </vt:lpstr>
      <vt:lpstr>SVG Transform Property</vt:lpstr>
      <vt:lpstr>D3 – Zoom  </vt:lpstr>
      <vt:lpstr>Attaching the Zoom Callback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D3.js </dc:title>
  <dc:creator>debajyoti mondal</dc:creator>
  <cp:lastModifiedBy>Arman</cp:lastModifiedBy>
  <cp:revision>182</cp:revision>
  <dcterms:created xsi:type="dcterms:W3CDTF">2017-12-03T16:27:57Z</dcterms:created>
  <dcterms:modified xsi:type="dcterms:W3CDTF">2025-03-10T02:45:53Z</dcterms:modified>
</cp:coreProperties>
</file>