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5"/>
  </p:notesMasterIdLst>
  <p:sldIdLst>
    <p:sldId id="452" r:id="rId2"/>
    <p:sldId id="257" r:id="rId3"/>
    <p:sldId id="271" r:id="rId4"/>
    <p:sldId id="258" r:id="rId5"/>
    <p:sldId id="272" r:id="rId6"/>
    <p:sldId id="274" r:id="rId7"/>
    <p:sldId id="275" r:id="rId8"/>
    <p:sldId id="294" r:id="rId9"/>
    <p:sldId id="296" r:id="rId10"/>
    <p:sldId id="454" r:id="rId11"/>
    <p:sldId id="453" r:id="rId12"/>
    <p:sldId id="295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F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83878" autoAdjust="0"/>
  </p:normalViewPr>
  <p:slideViewPr>
    <p:cSldViewPr snapToGrid="0">
      <p:cViewPr>
        <p:scale>
          <a:sx n="75" d="100"/>
          <a:sy n="75" d="100"/>
        </p:scale>
        <p:origin x="1950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53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8BE69-754A-426C-A9BB-BD7DCDB7703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B1270-8852-4192-816C-17C399859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In addition</a:t>
            </a:r>
          </a:p>
          <a:p>
            <a:r>
              <a:rPr lang="en-US" dirty="0"/>
              <a:t> cluster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Set</a:t>
            </a:r>
          </a:p>
          <a:p>
            <a:endParaRPr lang="en-US" dirty="0"/>
          </a:p>
          <a:p>
            <a:r>
              <a:rPr lang="en-US" dirty="0"/>
              <a:t>Data can be an item, a link, a grid,  a</a:t>
            </a:r>
            <a:r>
              <a:rPr lang="en-US" baseline="0" dirty="0"/>
              <a:t> position and so on.</a:t>
            </a:r>
            <a:endParaRPr lang="en-US" dirty="0"/>
          </a:p>
          <a:p>
            <a:r>
              <a:rPr lang="en-US" dirty="0"/>
              <a:t>An item</a:t>
            </a:r>
            <a:r>
              <a:rPr lang="en-US" baseline="0" dirty="0"/>
              <a:t> is an individual entity which is discrete</a:t>
            </a:r>
          </a:p>
          <a:p>
            <a:r>
              <a:rPr lang="en-US" baseline="0" dirty="0"/>
              <a:t>A link is a relationship</a:t>
            </a:r>
          </a:p>
          <a:p>
            <a:r>
              <a:rPr lang="en-US" baseline="0" dirty="0"/>
              <a:t>A grid is a strategy for sampling continuous data</a:t>
            </a:r>
          </a:p>
          <a:p>
            <a:r>
              <a:rPr lang="en-US" baseline="0" dirty="0"/>
              <a:t>A position is a spatial data providing a 2D or 3D location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13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9D663-AC19-844D-1086-53F1DAEDF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3C6907-4728-A463-96E8-4CD1642E1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F4ABF0-1AAF-3E86-51FE-907150DA2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7DC51-1749-FAA5-9252-93A2F709D6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6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23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9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Attribute is some specific</a:t>
            </a:r>
            <a:r>
              <a:rPr lang="en-US" baseline="0" dirty="0"/>
              <a:t> property of the data that can be measured.</a:t>
            </a:r>
          </a:p>
          <a:p>
            <a:endParaRPr lang="en-US" dirty="0"/>
          </a:p>
          <a:p>
            <a:r>
              <a:rPr lang="en-US" dirty="0"/>
              <a:t>Fruits -&gt; Categorical -&gt;</a:t>
            </a:r>
            <a:r>
              <a:rPr lang="en-US" baseline="0" dirty="0"/>
              <a:t> does not have an implicit ordering -&gt; but you can impose external ordering ‘alphabetical’ if you like</a:t>
            </a:r>
          </a:p>
          <a:p>
            <a:endParaRPr lang="en-US" dirty="0"/>
          </a:p>
          <a:p>
            <a:r>
              <a:rPr lang="en-US" dirty="0"/>
              <a:t>Ordinal -&gt;</a:t>
            </a:r>
            <a:r>
              <a:rPr lang="en-US" baseline="0" dirty="0"/>
              <a:t> has some meaningful ordering but may not support direct mathematical operation</a:t>
            </a:r>
          </a:p>
          <a:p>
            <a:endParaRPr lang="en-US" dirty="0"/>
          </a:p>
          <a:p>
            <a:r>
              <a:rPr lang="en-US" dirty="0"/>
              <a:t>Quantitative -&gt; supports mathematical</a:t>
            </a:r>
            <a:r>
              <a:rPr lang="en-US" baseline="0" dirty="0"/>
              <a:t>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91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</a:t>
            </a:r>
            <a:r>
              <a:rPr lang="en-US" baseline="0" dirty="0"/>
              <a:t> </a:t>
            </a:r>
            <a:r>
              <a:rPr lang="en-US" baseline="0" dirty="0" err="1"/>
              <a:t>vis</a:t>
            </a:r>
            <a:r>
              <a:rPr lang="en-US" baseline="0" dirty="0"/>
              <a:t> actually increase human capabilities. </a:t>
            </a:r>
          </a:p>
          <a:p>
            <a:r>
              <a:rPr lang="en-US" baseline="0" dirty="0"/>
              <a:t>Computer based brings interaction</a:t>
            </a:r>
          </a:p>
          <a:p>
            <a:r>
              <a:rPr lang="en-US" baseline="0" dirty="0"/>
              <a:t>One </a:t>
            </a:r>
            <a:r>
              <a:rPr lang="en-US" baseline="0" dirty="0" err="1"/>
              <a:t>vis</a:t>
            </a:r>
            <a:r>
              <a:rPr lang="en-US" baseline="0" dirty="0"/>
              <a:t> does not fill all demands in all areas</a:t>
            </a:r>
          </a:p>
          <a:p>
            <a:r>
              <a:rPr lang="en-US" baseline="0" dirty="0"/>
              <a:t>Major aspects: Data Collection &amp; Analysis, Visualization Creation &amp;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71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51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In addition</a:t>
            </a:r>
          </a:p>
          <a:p>
            <a:r>
              <a:rPr lang="en-US" dirty="0"/>
              <a:t> cluster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Set</a:t>
            </a:r>
          </a:p>
          <a:p>
            <a:endParaRPr lang="en-US" dirty="0"/>
          </a:p>
          <a:p>
            <a:r>
              <a:rPr lang="en-US" dirty="0"/>
              <a:t>Data can be an item, a link, a grid,  a</a:t>
            </a:r>
            <a:r>
              <a:rPr lang="en-US" baseline="0" dirty="0"/>
              <a:t> position and so on.</a:t>
            </a:r>
            <a:endParaRPr lang="en-US" dirty="0"/>
          </a:p>
          <a:p>
            <a:r>
              <a:rPr lang="en-US" dirty="0"/>
              <a:t>An item</a:t>
            </a:r>
            <a:r>
              <a:rPr lang="en-US" baseline="0" dirty="0"/>
              <a:t> is an individual entity which is discrete</a:t>
            </a:r>
          </a:p>
          <a:p>
            <a:r>
              <a:rPr lang="en-US" baseline="0" dirty="0"/>
              <a:t>A link is a relationship</a:t>
            </a:r>
          </a:p>
          <a:p>
            <a:r>
              <a:rPr lang="en-US" baseline="0" dirty="0"/>
              <a:t>A grid is a strategy for sampling continuous data</a:t>
            </a:r>
          </a:p>
          <a:p>
            <a:r>
              <a:rPr lang="en-US" baseline="0" dirty="0"/>
              <a:t>A position is a spatial data providing a 2D or 3D location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3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In addition</a:t>
            </a:r>
          </a:p>
          <a:p>
            <a:r>
              <a:rPr lang="en-US" dirty="0"/>
              <a:t> cluster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Set</a:t>
            </a:r>
          </a:p>
          <a:p>
            <a:endParaRPr lang="en-US" dirty="0"/>
          </a:p>
          <a:p>
            <a:r>
              <a:rPr lang="en-US" dirty="0"/>
              <a:t>Data can be an item, a link, a grid,  a</a:t>
            </a:r>
            <a:r>
              <a:rPr lang="en-US" baseline="0" dirty="0"/>
              <a:t> position and so on.</a:t>
            </a:r>
            <a:endParaRPr lang="en-US" dirty="0"/>
          </a:p>
          <a:p>
            <a:r>
              <a:rPr lang="en-US" dirty="0"/>
              <a:t>An item</a:t>
            </a:r>
            <a:r>
              <a:rPr lang="en-US" baseline="0" dirty="0"/>
              <a:t> is an individual entity which is discrete</a:t>
            </a:r>
          </a:p>
          <a:p>
            <a:r>
              <a:rPr lang="en-US" baseline="0" dirty="0"/>
              <a:t>A link is a relationship</a:t>
            </a:r>
          </a:p>
          <a:p>
            <a:r>
              <a:rPr lang="en-US" baseline="0" dirty="0"/>
              <a:t>A grid is a strategy for sampling continuous data</a:t>
            </a:r>
          </a:p>
          <a:p>
            <a:r>
              <a:rPr lang="en-US" baseline="0" dirty="0"/>
              <a:t>A position is a spatial data providing a 2D or 3D location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2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02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7E0FE-2AB7-31BA-8C76-4409B7962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ACD819-0C18-EFC6-BC0A-9A7EFAB0A4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548AE4-1587-04AA-4514-214905677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3B1F9-7C99-CD16-CA87-B9FCA6BFA5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B1270-8852-4192-816C-17C3998599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2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516D-A35A-4302-B469-CBCAB49A2C72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71945" y="140552"/>
            <a:ext cx="3983886" cy="15899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02286" y="6248400"/>
            <a:ext cx="753545" cy="365125"/>
          </a:xfrm>
        </p:spPr>
        <p:txBody>
          <a:bodyPr/>
          <a:lstStyle>
            <a:lvl1pPr>
              <a:defRPr sz="1600"/>
            </a:lvl1pPr>
          </a:lstStyle>
          <a:p>
            <a:fld id="{E57C8FA5-A07F-45ED-A38D-DF06DAA432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1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1DCA-D0CE-4D90-ABD4-7612476DE789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4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92A5-0ADC-4D7F-BC5B-0083B31DA281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07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8AD4-F55D-4384-BFB8-AD9225C6064D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581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BD94-DE7E-4B90-9706-446251039760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74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6671-B152-4B9B-944A-D0622AD43DFD}" type="datetime1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34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BDA5-E178-4EB7-9562-005B133E4DE1}" type="datetime1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35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60B8C-3B5D-4DCE-89C4-92A5833B891E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8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9015-DC5B-4B66-BAFE-E9B6262F9799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7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AD7E3-2057-4A37-ACD3-268CF0A39EDD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5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BE6E8-99F8-4DCC-8F1A-6AD6908D7FF5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1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0B64-2B0B-49DA-8CAE-F2F6E0C8CC6E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1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71D16-3AEE-4A47-893A-F196867984A4}" type="datetime1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2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939994" y="6492875"/>
            <a:ext cx="2743200" cy="365125"/>
          </a:xfrm>
        </p:spPr>
        <p:txBody>
          <a:bodyPr/>
          <a:lstStyle/>
          <a:p>
            <a:fld id="{A8A424CF-9B3A-47F2-A05A-A5656229DD79}" type="datetime1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728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8455" y="6492874"/>
            <a:ext cx="753545" cy="365125"/>
          </a:xfrm>
        </p:spPr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2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E589-1FED-4789-8CB6-CF642E849ED7}" type="datetime1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065172" y="1"/>
            <a:ext cx="3126829" cy="2364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86522" y="6492875"/>
            <a:ext cx="753545" cy="365125"/>
          </a:xfrm>
        </p:spPr>
        <p:txBody>
          <a:bodyPr/>
          <a:lstStyle>
            <a:lvl1pPr>
              <a:defRPr sz="1100"/>
            </a:lvl1pPr>
          </a:lstStyle>
          <a:p>
            <a:fld id="{E57C8FA5-A07F-45ED-A38D-DF06DAA432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5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5591-CCDF-48E7-941C-30AAD60B4D80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4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6B023-9706-49D3-99F5-7EF27E939D57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0D687E8-CED9-430A-B1CF-A94577389E92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7C8FA5-A07F-45ED-A38D-DF06DAA43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00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Datasets and Data Abstraction</a:t>
            </a:r>
            <a:br>
              <a:rPr lang="en-US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endParaRPr lang="en-US" sz="4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32453"/>
            <a:ext cx="9448800" cy="685800"/>
          </a:xfrm>
        </p:spPr>
        <p:txBody>
          <a:bodyPr>
            <a:noAutofit/>
          </a:bodyPr>
          <a:lstStyle/>
          <a:p>
            <a:r>
              <a:rPr lang="en-US" dirty="0"/>
              <a:t>Debajyoti Mondal</a:t>
            </a:r>
          </a:p>
          <a:p>
            <a:r>
              <a:rPr lang="en-US" dirty="0"/>
              <a:t>University of Saskatchewan</a:t>
            </a:r>
          </a:p>
        </p:txBody>
      </p:sp>
    </p:spTree>
    <p:extLst>
      <p:ext uri="{BB962C8B-B14F-4D97-AF65-F5344CB8AC3E}">
        <p14:creationId xmlns:p14="http://schemas.microsoft.com/office/powerpoint/2010/main" val="51456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BDDB7-91E7-B226-FFB1-1830E86EB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FFA3D27-5CA6-653C-1247-D79BC6FB248F}"/>
              </a:ext>
            </a:extLst>
          </p:cNvPr>
          <p:cNvSpPr txBox="1">
            <a:spLocks/>
          </p:cNvSpPr>
          <p:nvPr/>
        </p:nvSpPr>
        <p:spPr>
          <a:xfrm>
            <a:off x="2354239" y="-263466"/>
            <a:ext cx="9448800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2BF51A01-CFF7-A701-4311-1F0EE1C27935}"/>
              </a:ext>
            </a:extLst>
          </p:cNvPr>
          <p:cNvSpPr txBox="1">
            <a:spLocks/>
          </p:cNvSpPr>
          <p:nvPr/>
        </p:nvSpPr>
        <p:spPr>
          <a:xfrm>
            <a:off x="100158" y="-31483"/>
            <a:ext cx="515659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Class Activity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E33CA-DBE0-D65D-83B2-DCB0231C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634DE-AA91-70B9-F2DF-F87E83E009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779" b="33587"/>
          <a:stretch/>
        </p:blipFill>
        <p:spPr>
          <a:xfrm>
            <a:off x="279757" y="3948360"/>
            <a:ext cx="11718554" cy="2904049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62C842B5-A751-E66F-C743-0DB810408A84}"/>
              </a:ext>
            </a:extLst>
          </p:cNvPr>
          <p:cNvSpPr txBox="1">
            <a:spLocks/>
          </p:cNvSpPr>
          <p:nvPr/>
        </p:nvSpPr>
        <p:spPr>
          <a:xfrm>
            <a:off x="472203" y="1070137"/>
            <a:ext cx="5715390" cy="23233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4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We want to examine the mean imported value for each resource. </a:t>
            </a:r>
          </a:p>
          <a:p>
            <a:pPr algn="l"/>
            <a:endParaRPr lang="en-US" sz="2400" baseline="-25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variables should we select for A, B, C?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baseline="-25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 baseline="-25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Draw a hypothetical final chart. 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AFFB1E-0277-0904-ABE8-28CA319BE3DC}"/>
              </a:ext>
            </a:extLst>
          </p:cNvPr>
          <p:cNvGrpSpPr/>
          <p:nvPr/>
        </p:nvGrpSpPr>
        <p:grpSpPr>
          <a:xfrm>
            <a:off x="6187593" y="51914"/>
            <a:ext cx="5810718" cy="3855581"/>
            <a:chOff x="5182851" y="1941104"/>
            <a:chExt cx="6776750" cy="430240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C6C6A98-8D67-8EFB-BC46-6036F9F24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9224" t="12869" r="3386" b="41580"/>
            <a:stretch/>
          </p:blipFill>
          <p:spPr>
            <a:xfrm>
              <a:off x="5182851" y="1941104"/>
              <a:ext cx="6776750" cy="4302404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25E4A4F-1972-59C1-84F5-18C85BE00BB0}"/>
                </a:ext>
              </a:extLst>
            </p:cNvPr>
            <p:cNvSpPr/>
            <p:nvPr/>
          </p:nvSpPr>
          <p:spPr>
            <a:xfrm>
              <a:off x="6354147" y="5669900"/>
              <a:ext cx="3415003" cy="47897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7D171A2-2F08-D6E6-0832-8DC90047752B}"/>
                </a:ext>
              </a:extLst>
            </p:cNvPr>
            <p:cNvSpPr/>
            <p:nvPr/>
          </p:nvSpPr>
          <p:spPr>
            <a:xfrm>
              <a:off x="5324735" y="2729234"/>
              <a:ext cx="516228" cy="26078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3D4418D-F593-C09D-0EF3-838FBCC3C65A}"/>
                </a:ext>
              </a:extLst>
            </p:cNvPr>
            <p:cNvSpPr/>
            <p:nvPr/>
          </p:nvSpPr>
          <p:spPr>
            <a:xfrm>
              <a:off x="9787812" y="2556834"/>
              <a:ext cx="2108719" cy="44810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552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2BCF8-93B2-8A14-516E-358DB820C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DC3C8B-C9B1-0B7B-6543-7AA154B8C431}"/>
              </a:ext>
            </a:extLst>
          </p:cNvPr>
          <p:cNvSpPr txBox="1">
            <a:spLocks/>
          </p:cNvSpPr>
          <p:nvPr/>
        </p:nvSpPr>
        <p:spPr>
          <a:xfrm>
            <a:off x="2354239" y="-263466"/>
            <a:ext cx="9448800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99E498-0C99-0DE6-9B2D-D86346893A70}"/>
              </a:ext>
            </a:extLst>
          </p:cNvPr>
          <p:cNvGrpSpPr/>
          <p:nvPr/>
        </p:nvGrpSpPr>
        <p:grpSpPr>
          <a:xfrm>
            <a:off x="3337951" y="1435505"/>
            <a:ext cx="5505450" cy="5181600"/>
            <a:chOff x="3337951" y="1561630"/>
            <a:chExt cx="5505450" cy="51816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B5BCFE6-0935-FC52-4308-19ED61DF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7951" y="1561630"/>
              <a:ext cx="5505450" cy="5181600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5A24A76-A4BA-1577-3AEC-AAE7E2BD797D}"/>
                </a:ext>
              </a:extLst>
            </p:cNvPr>
            <p:cNvCxnSpPr/>
            <p:nvPr/>
          </p:nvCxnSpPr>
          <p:spPr>
            <a:xfrm>
              <a:off x="5153891" y="2550476"/>
              <a:ext cx="3456" cy="502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1267CB0-E963-6C5E-CA74-D389E6189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9626" y="2279013"/>
              <a:ext cx="1266825" cy="542925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B59A1D-3A2F-8E0D-44FD-EF1CFC585CA4}"/>
                </a:ext>
              </a:extLst>
            </p:cNvPr>
            <p:cNvCxnSpPr/>
            <p:nvPr/>
          </p:nvCxnSpPr>
          <p:spPr>
            <a:xfrm flipV="1">
              <a:off x="6856498" y="2550475"/>
              <a:ext cx="503128" cy="1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9FF03B5-BE87-22DE-D25B-3B1056DF6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34173" y="4225371"/>
              <a:ext cx="2200275" cy="371475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C33FEB9-CE8D-465A-59C8-F1127E25EFE2}"/>
                </a:ext>
              </a:extLst>
            </p:cNvPr>
            <p:cNvCxnSpPr/>
            <p:nvPr/>
          </p:nvCxnSpPr>
          <p:spPr>
            <a:xfrm flipH="1">
              <a:off x="7078639" y="4420577"/>
              <a:ext cx="11116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3">
            <a:extLst>
              <a:ext uri="{FF2B5EF4-FFF2-40B4-BE49-F238E27FC236}">
                <a16:creationId xmlns:a16="http://schemas.microsoft.com/office/drawing/2014/main" id="{A038D0F7-05A9-D262-D8C1-765AE6E479C4}"/>
              </a:ext>
            </a:extLst>
          </p:cNvPr>
          <p:cNvSpPr txBox="1">
            <a:spLocks/>
          </p:cNvSpPr>
          <p:nvPr/>
        </p:nvSpPr>
        <p:spPr>
          <a:xfrm>
            <a:off x="913795" y="16385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IBM SPSS Statistics</a:t>
            </a:r>
            <a:endParaRPr lang="en-US" sz="4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9464-CA7D-3A08-A728-69D457A5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2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4239" y="-263466"/>
            <a:ext cx="9448800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76" y="1316584"/>
            <a:ext cx="5829300" cy="4752975"/>
          </a:xfrm>
          <a:prstGeom prst="rect">
            <a:avLst/>
          </a:prstGeom>
        </p:spPr>
      </p:pic>
      <p:sp>
        <p:nvSpPr>
          <p:cNvPr id="18" name="Title 3"/>
          <p:cNvSpPr txBox="1">
            <a:spLocks/>
          </p:cNvSpPr>
          <p:nvPr/>
        </p:nvSpPr>
        <p:spPr>
          <a:xfrm>
            <a:off x="913795" y="16385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IBM SPSS Statistics</a:t>
            </a:r>
            <a:endParaRPr lang="en-US" sz="4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3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280" y="1561630"/>
            <a:ext cx="5305425" cy="44386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76" y="1316584"/>
            <a:ext cx="5829300" cy="475297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6211614" y="3294994"/>
            <a:ext cx="346841" cy="39413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54239" y="-263466"/>
            <a:ext cx="9448800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913795" y="16385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IBM SPSS Statistics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8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4239" y="-263466"/>
            <a:ext cx="9448800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13714"/>
            <a:ext cx="10353762" cy="97045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Example of Dataset Types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 b="8632"/>
          <a:stretch/>
        </p:blipFill>
        <p:spPr>
          <a:xfrm>
            <a:off x="1175776" y="1316585"/>
            <a:ext cx="9829800" cy="4551556"/>
          </a:xfrm>
          <a:prstGeom prst="rect">
            <a:avLst/>
          </a:prstGeom>
          <a:ln w="38100" cap="sq">
            <a:solidFill>
              <a:schemeClr val="bg2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869172" y="5180404"/>
            <a:ext cx="4766048" cy="40011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ok Antiqua" panose="02040602050305030304" pitchFamily="18" charset="0"/>
              </a:rPr>
              <a:t>A Dataset is a collection of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1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4239" y="-263466"/>
            <a:ext cx="9448800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346134"/>
            <a:ext cx="10353762" cy="97045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Other Properties of Data</a:t>
            </a:r>
            <a:endParaRPr lang="en-US"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34" y="1561630"/>
            <a:ext cx="3789608" cy="4346903"/>
          </a:xfrm>
          <a:prstGeom prst="rect">
            <a:avLst/>
          </a:prstGeom>
          <a:ln w="38100" cap="sq">
            <a:solidFill>
              <a:schemeClr val="bg2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179" y="1572103"/>
            <a:ext cx="4071253" cy="4336430"/>
          </a:xfrm>
          <a:prstGeom prst="rect">
            <a:avLst/>
          </a:prstGeom>
          <a:ln w="38100" cap="sq">
            <a:solidFill>
              <a:schemeClr val="bg2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768" y="1561630"/>
            <a:ext cx="3525795" cy="609600"/>
          </a:xfrm>
          <a:prstGeom prst="rect">
            <a:avLst/>
          </a:prstGeom>
          <a:ln w="38100" cap="sq">
            <a:solidFill>
              <a:schemeClr val="bg2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415" y="2416276"/>
            <a:ext cx="1724952" cy="1466209"/>
          </a:xfrm>
          <a:prstGeom prst="rect">
            <a:avLst/>
          </a:prstGeom>
          <a:ln w="38100" cap="sq">
            <a:solidFill>
              <a:schemeClr val="bg2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7665" y="4127531"/>
            <a:ext cx="1999702" cy="1244259"/>
          </a:xfrm>
          <a:prstGeom prst="rect">
            <a:avLst/>
          </a:prstGeom>
          <a:ln w="38100" cap="sq">
            <a:solidFill>
              <a:schemeClr val="bg2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207" y="352252"/>
            <a:ext cx="10353762" cy="970450"/>
          </a:xfrm>
        </p:spPr>
        <p:txBody>
          <a:bodyPr/>
          <a:lstStyle/>
          <a:p>
            <a:r>
              <a:rPr lang="en-US" dirty="0"/>
              <a:t>Data Semantics &amp; 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564960" y="4052408"/>
            <a:ext cx="14911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90210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61098" y="1237291"/>
            <a:ext cx="0" cy="538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170533" y="1237291"/>
            <a:ext cx="740034" cy="538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02102" y="2076076"/>
            <a:ext cx="3706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Real-world meaning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76267" y="1660461"/>
            <a:ext cx="270939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Structural or </a:t>
            </a:r>
          </a:p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Mathematical </a:t>
            </a:r>
          </a:p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Interpretation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7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207" y="352252"/>
            <a:ext cx="10353762" cy="970450"/>
          </a:xfrm>
        </p:spPr>
        <p:txBody>
          <a:bodyPr/>
          <a:lstStyle/>
          <a:p>
            <a:r>
              <a:rPr lang="en-US" dirty="0"/>
              <a:t>Data Semantics &amp; 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564960" y="4052408"/>
            <a:ext cx="14911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</a:schemeClr>
                </a:solidFill>
              </a:rPr>
              <a:t>90210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61098" y="1237291"/>
            <a:ext cx="0" cy="538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170533" y="1237291"/>
            <a:ext cx="740034" cy="538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502102" y="2076076"/>
            <a:ext cx="3706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Real-world meaning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76267" y="1660461"/>
            <a:ext cx="270939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Structural or </a:t>
            </a:r>
          </a:p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Mathematical </a:t>
            </a:r>
          </a:p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Interpretation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2102" y="3729242"/>
            <a:ext cx="8069313" cy="2185214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 A 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postal code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</a:rPr>
              <a:t>in CA    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    Categorical</a:t>
            </a:r>
          </a:p>
          <a:p>
            <a:endParaRPr lang="en-US" sz="3200" dirty="0">
              <a:solidFill>
                <a:schemeClr val="tx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3200" dirty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Number of Pizza Places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sym typeface="Wingdings" panose="05000000000000000000" pitchFamily="2" charset="2"/>
              </a:rPr>
              <a:t>   Quantitative</a:t>
            </a:r>
          </a:p>
          <a:p>
            <a:endParaRPr lang="en-US" sz="3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4239" y="-247968"/>
            <a:ext cx="9448800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361632"/>
            <a:ext cx="10353762" cy="97045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Typical Table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26" y="1555206"/>
            <a:ext cx="8011250" cy="3287225"/>
          </a:xfrm>
          <a:prstGeom prst="rect">
            <a:avLst/>
          </a:prstGeom>
          <a:ln w="38100" cap="sq">
            <a:solidFill>
              <a:schemeClr val="bg2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726" y="5065555"/>
            <a:ext cx="7985960" cy="832096"/>
          </a:xfrm>
          <a:prstGeom prst="rect">
            <a:avLst/>
          </a:prstGeom>
          <a:ln w="38100" cap="sq">
            <a:solidFill>
              <a:schemeClr val="bg2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1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4239" y="-263466"/>
            <a:ext cx="9448800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346134"/>
            <a:ext cx="10353762" cy="97045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Typical Table</a:t>
            </a:r>
            <a:endParaRPr lang="en-US" sz="4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16" y="1346259"/>
            <a:ext cx="9739424" cy="5061850"/>
          </a:xfrm>
          <a:prstGeom prst="rect">
            <a:avLst/>
          </a:prstGeom>
          <a:ln w="38100" cap="sq">
            <a:solidFill>
              <a:schemeClr val="bg2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8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4239" y="-263466"/>
            <a:ext cx="9448800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3795" y="163857"/>
            <a:ext cx="10353762" cy="970450"/>
          </a:xfrm>
        </p:spPr>
        <p:txBody>
          <a:bodyPr>
            <a:noAutofit/>
          </a:bodyPr>
          <a:lstStyle/>
          <a:p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Yes, we need this in practice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e.g., IBM SPSS Statistics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02" y="1561630"/>
            <a:ext cx="7467600" cy="4583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862" y="3379334"/>
            <a:ext cx="2471168" cy="15410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2030" y="3379333"/>
            <a:ext cx="1527000" cy="154100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9897985" y="3055137"/>
            <a:ext cx="1905054" cy="21894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0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54239" y="-263466"/>
            <a:ext cx="9448800" cy="1825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C8FA5-A07F-45ED-A38D-DF06DAA4329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83AF7D-74FC-6C12-9E19-41D90C0FEAAC}"/>
              </a:ext>
            </a:extLst>
          </p:cNvPr>
          <p:cNvGrpSpPr/>
          <p:nvPr/>
        </p:nvGrpSpPr>
        <p:grpSpPr>
          <a:xfrm>
            <a:off x="235294" y="1902253"/>
            <a:ext cx="11724307" cy="4380105"/>
            <a:chOff x="5367131" y="248479"/>
            <a:chExt cx="16804805" cy="6426958"/>
          </a:xfrm>
        </p:grpSpPr>
        <p:grpSp>
          <p:nvGrpSpPr>
            <p:cNvPr id="15" name="Group 14"/>
            <p:cNvGrpSpPr/>
            <p:nvPr/>
          </p:nvGrpSpPr>
          <p:grpSpPr>
            <a:xfrm>
              <a:off x="5367131" y="248479"/>
              <a:ext cx="16804805" cy="6426958"/>
              <a:chOff x="3337951" y="1561631"/>
              <a:chExt cx="13841679" cy="51816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7951" y="1561631"/>
                <a:ext cx="5505450" cy="5181600"/>
              </a:xfrm>
              <a:prstGeom prst="rect">
                <a:avLst/>
              </a:prstGeom>
            </p:spPr>
          </p:pic>
          <p:cxnSp>
            <p:nvCxnSpPr>
              <p:cNvPr id="9" name="Straight Arrow Connector 8"/>
              <p:cNvCxnSpPr/>
              <p:nvPr/>
            </p:nvCxnSpPr>
            <p:spPr>
              <a:xfrm>
                <a:off x="5153891" y="2550476"/>
                <a:ext cx="3456" cy="5020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9626" y="2279013"/>
                <a:ext cx="1266825" cy="542925"/>
              </a:xfrm>
              <a:prstGeom prst="rect">
                <a:avLst/>
              </a:prstGeom>
            </p:spPr>
          </p:pic>
          <p:cxnSp>
            <p:nvCxnSpPr>
              <p:cNvPr id="8" name="Straight Arrow Connector 7"/>
              <p:cNvCxnSpPr/>
              <p:nvPr/>
            </p:nvCxnSpPr>
            <p:spPr>
              <a:xfrm flipV="1">
                <a:off x="6856498" y="2550475"/>
                <a:ext cx="503128" cy="12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34173" y="4225371"/>
                <a:ext cx="2200275" cy="371475"/>
              </a:xfrm>
              <a:prstGeom prst="rect">
                <a:avLst/>
              </a:prstGeom>
            </p:spPr>
          </p:pic>
          <p:cxnSp>
            <p:nvCxnSpPr>
              <p:cNvPr id="14" name="Straight Arrow Connector 13"/>
              <p:cNvCxnSpPr/>
              <p:nvPr/>
            </p:nvCxnSpPr>
            <p:spPr>
              <a:xfrm flipH="1">
                <a:off x="7078639" y="4420577"/>
                <a:ext cx="11116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F78D14D-BCB8-A1F2-637B-AB53D7494A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29224" t="12869" r="3386" b="41580"/>
              <a:stretch/>
            </p:blipFill>
            <p:spPr>
              <a:xfrm>
                <a:off x="9179021" y="1607591"/>
                <a:ext cx="8000609" cy="5089681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7F084B-B3B6-C99C-931F-530B10306F22}"/>
                </a:ext>
              </a:extLst>
            </p:cNvPr>
            <p:cNvSpPr/>
            <p:nvPr/>
          </p:nvSpPr>
          <p:spPr>
            <a:xfrm>
              <a:off x="7391046" y="1622169"/>
              <a:ext cx="388367" cy="180683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97B5C-2C11-A6FE-8315-EC1D0BB73736}"/>
                </a:ext>
              </a:extLst>
            </p:cNvPr>
            <p:cNvSpPr/>
            <p:nvPr/>
          </p:nvSpPr>
          <p:spPr>
            <a:xfrm>
              <a:off x="8021425" y="3620277"/>
              <a:ext cx="2269204" cy="32192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7DDB32-CD76-717F-6FEF-E5325849A3FD}"/>
                </a:ext>
              </a:extLst>
            </p:cNvPr>
            <p:cNvSpPr/>
            <p:nvPr/>
          </p:nvSpPr>
          <p:spPr>
            <a:xfrm>
              <a:off x="10360116" y="1340932"/>
              <a:ext cx="1366244" cy="32580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5DE2811-629F-81C4-E00A-EBFFD5514C84}"/>
                </a:ext>
              </a:extLst>
            </p:cNvPr>
            <p:cNvSpPr/>
            <p:nvPr/>
          </p:nvSpPr>
          <p:spPr>
            <a:xfrm>
              <a:off x="14137469" y="5776773"/>
              <a:ext cx="4894827" cy="7028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C2BBCE-9AEA-6E5C-A85B-21DF688DB4BC}"/>
                </a:ext>
              </a:extLst>
            </p:cNvPr>
            <p:cNvSpPr/>
            <p:nvPr/>
          </p:nvSpPr>
          <p:spPr>
            <a:xfrm>
              <a:off x="12661981" y="1461914"/>
              <a:ext cx="739925" cy="382655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EB2D55-76BC-451E-16A3-5934668513AD}"/>
                </a:ext>
              </a:extLst>
            </p:cNvPr>
            <p:cNvSpPr/>
            <p:nvPr/>
          </p:nvSpPr>
          <p:spPr>
            <a:xfrm>
              <a:off x="19059045" y="1208950"/>
              <a:ext cx="3022491" cy="65750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16" name="Title 3">
            <a:extLst>
              <a:ext uri="{FF2B5EF4-FFF2-40B4-BE49-F238E27FC236}">
                <a16:creationId xmlns:a16="http://schemas.microsoft.com/office/drawing/2014/main" id="{8E30347D-1F64-F512-8AC6-993380946E0A}"/>
              </a:ext>
            </a:extLst>
          </p:cNvPr>
          <p:cNvSpPr txBox="1">
            <a:spLocks/>
          </p:cNvSpPr>
          <p:nvPr/>
        </p:nvSpPr>
        <p:spPr>
          <a:xfrm>
            <a:off x="2772510" y="252731"/>
            <a:ext cx="5104450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IBM SPSS Statistics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36847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435</Words>
  <Application>Microsoft Office PowerPoint</Application>
  <PresentationFormat>Widescreen</PresentationFormat>
  <Paragraphs>115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Unicode MS</vt:lpstr>
      <vt:lpstr>Book Antiqua</vt:lpstr>
      <vt:lpstr>Calibri</vt:lpstr>
      <vt:lpstr>Calisto MT</vt:lpstr>
      <vt:lpstr>Wingdings</vt:lpstr>
      <vt:lpstr>Wingdings 2</vt:lpstr>
      <vt:lpstr>Slate</vt:lpstr>
      <vt:lpstr>Datasets and Data Abstraction </vt:lpstr>
      <vt:lpstr>Example of Dataset Types</vt:lpstr>
      <vt:lpstr>Other Properties of Data</vt:lpstr>
      <vt:lpstr>Data Semantics &amp; Type</vt:lpstr>
      <vt:lpstr>Data Semantics &amp; Type</vt:lpstr>
      <vt:lpstr>A Typical Table</vt:lpstr>
      <vt:lpstr>A Typical Table</vt:lpstr>
      <vt:lpstr>Yes, we need this in practice e.g., IBM SPSS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Charts and Statistical Visualization</dc:title>
  <dc:creator>debajyoti mondal</dc:creator>
  <cp:lastModifiedBy>Mondal, Debajyoti</cp:lastModifiedBy>
  <cp:revision>21</cp:revision>
  <dcterms:created xsi:type="dcterms:W3CDTF">2020-09-14T00:02:26Z</dcterms:created>
  <dcterms:modified xsi:type="dcterms:W3CDTF">2025-01-09T13:06:35Z</dcterms:modified>
</cp:coreProperties>
</file>