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38"/>
  </p:notesMasterIdLst>
  <p:sldIdLst>
    <p:sldId id="256" r:id="rId2"/>
    <p:sldId id="362" r:id="rId3"/>
    <p:sldId id="413" r:id="rId4"/>
    <p:sldId id="414" r:id="rId5"/>
    <p:sldId id="415" r:id="rId6"/>
    <p:sldId id="412" r:id="rId7"/>
    <p:sldId id="363" r:id="rId8"/>
    <p:sldId id="364" r:id="rId9"/>
    <p:sldId id="391" r:id="rId10"/>
    <p:sldId id="384" r:id="rId11"/>
    <p:sldId id="385" r:id="rId12"/>
    <p:sldId id="397" r:id="rId13"/>
    <p:sldId id="386" r:id="rId14"/>
    <p:sldId id="395" r:id="rId15"/>
    <p:sldId id="396" r:id="rId16"/>
    <p:sldId id="416" r:id="rId17"/>
    <p:sldId id="365" r:id="rId18"/>
    <p:sldId id="398" r:id="rId19"/>
    <p:sldId id="394" r:id="rId20"/>
    <p:sldId id="366" r:id="rId21"/>
    <p:sldId id="392" r:id="rId22"/>
    <p:sldId id="367" r:id="rId23"/>
    <p:sldId id="368" r:id="rId24"/>
    <p:sldId id="399" r:id="rId25"/>
    <p:sldId id="400" r:id="rId26"/>
    <p:sldId id="374" r:id="rId27"/>
    <p:sldId id="401" r:id="rId28"/>
    <p:sldId id="402" r:id="rId29"/>
    <p:sldId id="403" r:id="rId30"/>
    <p:sldId id="404" r:id="rId31"/>
    <p:sldId id="405" r:id="rId32"/>
    <p:sldId id="370" r:id="rId33"/>
    <p:sldId id="371" r:id="rId34"/>
    <p:sldId id="373" r:id="rId35"/>
    <p:sldId id="438" r:id="rId36"/>
    <p:sldId id="38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F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87919" autoAdjust="0"/>
  </p:normalViewPr>
  <p:slideViewPr>
    <p:cSldViewPr snapToGrid="0">
      <p:cViewPr varScale="1">
        <p:scale>
          <a:sx n="98" d="100"/>
          <a:sy n="98" d="100"/>
        </p:scale>
        <p:origin x="10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53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8BE69-754A-426C-A9BB-BD7DCDB7703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B1270-8852-4192-816C-17C399859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77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3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31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35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02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65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9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Useful for electric pulse or medical or scientific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68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32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18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32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48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72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42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89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37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444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642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364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79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1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81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6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561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883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34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183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841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944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30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43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49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2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20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32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3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516D-A35A-4302-B469-CBCAB49A2C72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1945" y="140552"/>
            <a:ext cx="3983886" cy="1589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2286" y="6248400"/>
            <a:ext cx="753545" cy="365125"/>
          </a:xfrm>
        </p:spPr>
        <p:txBody>
          <a:bodyPr/>
          <a:lstStyle>
            <a:lvl1pPr>
              <a:defRPr sz="1600"/>
            </a:lvl1pPr>
          </a:lstStyle>
          <a:p>
            <a:fld id="{E57C8FA5-A07F-45ED-A38D-DF06DAA432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1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1DCA-D0CE-4D90-ABD4-7612476DE789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4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92A5-0ADC-4D7F-BC5B-0083B31DA281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07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8AD4-F55D-4384-BFB8-AD9225C6064D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581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BD94-DE7E-4B90-9706-446251039760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74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671-B152-4B9B-944A-D0622AD43DFD}" type="datetime1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34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DA5-E178-4EB7-9562-005B133E4DE1}" type="datetime1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35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B8C-3B5D-4DCE-89C4-92A5833B891E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8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9015-DC5B-4B66-BAFE-E9B6262F9799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7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D7E3-2057-4A37-ACD3-268CF0A39EDD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5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E6E8-99F8-4DCC-8F1A-6AD6908D7FF5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1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B64-2B0B-49DA-8CAE-F2F6E0C8CC6E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1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1D16-3AEE-4A47-893A-F196867984A4}" type="datetime1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2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939994" y="6492875"/>
            <a:ext cx="2743200" cy="365125"/>
          </a:xfrm>
        </p:spPr>
        <p:txBody>
          <a:bodyPr/>
          <a:lstStyle/>
          <a:p>
            <a:fld id="{A8A424CF-9B3A-47F2-A05A-A5656229DD79}" type="datetime1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8455" y="6492874"/>
            <a:ext cx="753545" cy="365125"/>
          </a:xfrm>
        </p:spPr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2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E589-1FED-4789-8CB6-CF642E849ED7}" type="datetime1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065172" y="1"/>
            <a:ext cx="3126829" cy="2364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86522" y="6492875"/>
            <a:ext cx="753545" cy="365125"/>
          </a:xfrm>
        </p:spPr>
        <p:txBody>
          <a:bodyPr/>
          <a:lstStyle>
            <a:lvl1pPr>
              <a:defRPr sz="1100"/>
            </a:lvl1pPr>
          </a:lstStyle>
          <a:p>
            <a:fld id="{E57C8FA5-A07F-45ED-A38D-DF06DAA432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5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5591-CCDF-48E7-941C-30AAD60B4D80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4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B023-9706-49D3-99F5-7EF27E939D57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0D687E8-CED9-430A-B1CF-A94577389E92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00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5" Type="http://schemas.openxmlformats.org/officeDocument/2006/relationships/image" Target="../media/image17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Charts and Statistical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32453"/>
            <a:ext cx="9448800" cy="685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Debajyoti Mondal</a:t>
            </a:r>
          </a:p>
          <a:p>
            <a:r>
              <a:rPr lang="en-US" dirty="0"/>
              <a:t>University of Saskatchewan</a:t>
            </a:r>
          </a:p>
        </p:txBody>
      </p:sp>
    </p:spTree>
    <p:extLst>
      <p:ext uri="{BB962C8B-B14F-4D97-AF65-F5344CB8AC3E}">
        <p14:creationId xmlns:p14="http://schemas.microsoft.com/office/powerpoint/2010/main" val="138557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9" name="Group 2"/>
          <p:cNvGrpSpPr>
            <a:grpSpLocks/>
          </p:cNvGrpSpPr>
          <p:nvPr/>
        </p:nvGrpSpPr>
        <p:grpSpPr bwMode="auto">
          <a:xfrm>
            <a:off x="2247900" y="1968061"/>
            <a:ext cx="7848600" cy="3962400"/>
            <a:chOff x="540" y="412"/>
            <a:chExt cx="4807" cy="1732"/>
          </a:xfrm>
        </p:grpSpPr>
        <p:sp>
          <p:nvSpPr>
            <p:cNvPr id="34828" name="Rectangle 3"/>
            <p:cNvSpPr>
              <a:spLocks noChangeArrowheads="1"/>
            </p:cNvSpPr>
            <p:nvPr/>
          </p:nvSpPr>
          <p:spPr bwMode="auto">
            <a:xfrm>
              <a:off x="876" y="677"/>
              <a:ext cx="4471" cy="14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endParaRPr lang="en-US"/>
            </a:p>
          </p:txBody>
        </p:sp>
        <p:sp>
          <p:nvSpPr>
            <p:cNvPr id="34829" name="Rectangle 4"/>
            <p:cNvSpPr>
              <a:spLocks noChangeArrowheads="1"/>
            </p:cNvSpPr>
            <p:nvPr/>
          </p:nvSpPr>
          <p:spPr bwMode="auto">
            <a:xfrm>
              <a:off x="540" y="677"/>
              <a:ext cx="4471" cy="14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endParaRPr lang="en-US"/>
            </a:p>
          </p:txBody>
        </p:sp>
        <p:sp>
          <p:nvSpPr>
            <p:cNvPr id="34830" name="Freeform 5"/>
            <p:cNvSpPr>
              <a:spLocks/>
            </p:cNvSpPr>
            <p:nvPr/>
          </p:nvSpPr>
          <p:spPr bwMode="auto">
            <a:xfrm>
              <a:off x="876" y="677"/>
              <a:ext cx="4451" cy="1455"/>
            </a:xfrm>
            <a:custGeom>
              <a:avLst/>
              <a:gdLst>
                <a:gd name="T0" fmla="*/ 0 w 4451"/>
                <a:gd name="T1" fmla="*/ 1455 h 1455"/>
                <a:gd name="T2" fmla="*/ 4451 w 4451"/>
                <a:gd name="T3" fmla="*/ 1455 h 1455"/>
                <a:gd name="T4" fmla="*/ 4451 w 4451"/>
                <a:gd name="T5" fmla="*/ 0 h 1455"/>
                <a:gd name="T6" fmla="*/ 0 w 4451"/>
                <a:gd name="T7" fmla="*/ 0 h 1455"/>
                <a:gd name="T8" fmla="*/ 0 w 4451"/>
                <a:gd name="T9" fmla="*/ 1455 h 1455"/>
                <a:gd name="T10" fmla="*/ 0 w 4451"/>
                <a:gd name="T11" fmla="*/ 1455 h 14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51"/>
                <a:gd name="T19" fmla="*/ 0 h 1455"/>
                <a:gd name="T20" fmla="*/ 4451 w 4451"/>
                <a:gd name="T21" fmla="*/ 1455 h 14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51" h="1455">
                  <a:moveTo>
                    <a:pt x="0" y="1455"/>
                  </a:moveTo>
                  <a:lnTo>
                    <a:pt x="4451" y="1455"/>
                  </a:lnTo>
                  <a:lnTo>
                    <a:pt x="4451" y="0"/>
                  </a:lnTo>
                  <a:lnTo>
                    <a:pt x="0" y="0"/>
                  </a:lnTo>
                  <a:lnTo>
                    <a:pt x="0" y="145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1" name="Freeform 6"/>
            <p:cNvSpPr>
              <a:spLocks/>
            </p:cNvSpPr>
            <p:nvPr/>
          </p:nvSpPr>
          <p:spPr bwMode="auto">
            <a:xfrm>
              <a:off x="1764" y="972"/>
              <a:ext cx="2675" cy="871"/>
            </a:xfrm>
            <a:custGeom>
              <a:avLst/>
              <a:gdLst>
                <a:gd name="T0" fmla="*/ 0 w 2675"/>
                <a:gd name="T1" fmla="*/ 871 h 871"/>
                <a:gd name="T2" fmla="*/ 2675 w 2675"/>
                <a:gd name="T3" fmla="*/ 871 h 871"/>
                <a:gd name="T4" fmla="*/ 2675 w 2675"/>
                <a:gd name="T5" fmla="*/ 0 h 871"/>
                <a:gd name="T6" fmla="*/ 0 w 2675"/>
                <a:gd name="T7" fmla="*/ 0 h 871"/>
                <a:gd name="T8" fmla="*/ 0 w 2675"/>
                <a:gd name="T9" fmla="*/ 871 h 871"/>
                <a:gd name="T10" fmla="*/ 0 w 2675"/>
                <a:gd name="T11" fmla="*/ 871 h 8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75"/>
                <a:gd name="T19" fmla="*/ 0 h 871"/>
                <a:gd name="T20" fmla="*/ 2675 w 2675"/>
                <a:gd name="T21" fmla="*/ 871 h 8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75" h="871">
                  <a:moveTo>
                    <a:pt x="0" y="871"/>
                  </a:moveTo>
                  <a:lnTo>
                    <a:pt x="2675" y="871"/>
                  </a:lnTo>
                  <a:lnTo>
                    <a:pt x="2675" y="0"/>
                  </a:lnTo>
                  <a:lnTo>
                    <a:pt x="0" y="0"/>
                  </a:lnTo>
                  <a:lnTo>
                    <a:pt x="0" y="87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2" name="Rectangle 7"/>
            <p:cNvSpPr>
              <a:spLocks noChangeArrowheads="1"/>
            </p:cNvSpPr>
            <p:nvPr/>
          </p:nvSpPr>
          <p:spPr bwMode="auto">
            <a:xfrm>
              <a:off x="4108" y="1886"/>
              <a:ext cx="22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5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33" name="Rectangle 8"/>
            <p:cNvSpPr>
              <a:spLocks noChangeArrowheads="1"/>
            </p:cNvSpPr>
            <p:nvPr/>
          </p:nvSpPr>
          <p:spPr bwMode="auto">
            <a:xfrm>
              <a:off x="4128" y="1886"/>
              <a:ext cx="22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5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34" name="Rectangle 9"/>
            <p:cNvSpPr>
              <a:spLocks noChangeArrowheads="1"/>
            </p:cNvSpPr>
            <p:nvPr/>
          </p:nvSpPr>
          <p:spPr bwMode="auto">
            <a:xfrm>
              <a:off x="4148" y="1886"/>
              <a:ext cx="22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5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35" name="Rectangle 10"/>
            <p:cNvSpPr>
              <a:spLocks noChangeArrowheads="1"/>
            </p:cNvSpPr>
            <p:nvPr/>
          </p:nvSpPr>
          <p:spPr bwMode="auto">
            <a:xfrm>
              <a:off x="3591" y="1886"/>
              <a:ext cx="22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5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36" name="Rectangle 11"/>
            <p:cNvSpPr>
              <a:spLocks noChangeArrowheads="1"/>
            </p:cNvSpPr>
            <p:nvPr/>
          </p:nvSpPr>
          <p:spPr bwMode="auto">
            <a:xfrm>
              <a:off x="3611" y="1886"/>
              <a:ext cx="22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5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37" name="Rectangle 12"/>
            <p:cNvSpPr>
              <a:spLocks noChangeArrowheads="1"/>
            </p:cNvSpPr>
            <p:nvPr/>
          </p:nvSpPr>
          <p:spPr bwMode="auto">
            <a:xfrm>
              <a:off x="3631" y="1886"/>
              <a:ext cx="22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5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38" name="Rectangle 13"/>
            <p:cNvSpPr>
              <a:spLocks noChangeArrowheads="1"/>
            </p:cNvSpPr>
            <p:nvPr/>
          </p:nvSpPr>
          <p:spPr bwMode="auto">
            <a:xfrm>
              <a:off x="3075" y="1886"/>
              <a:ext cx="22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5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39" name="Rectangle 14"/>
            <p:cNvSpPr>
              <a:spLocks noChangeArrowheads="1"/>
            </p:cNvSpPr>
            <p:nvPr/>
          </p:nvSpPr>
          <p:spPr bwMode="auto">
            <a:xfrm>
              <a:off x="3095" y="1886"/>
              <a:ext cx="22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5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40" name="Rectangle 15"/>
            <p:cNvSpPr>
              <a:spLocks noChangeArrowheads="1"/>
            </p:cNvSpPr>
            <p:nvPr/>
          </p:nvSpPr>
          <p:spPr bwMode="auto">
            <a:xfrm>
              <a:off x="3115" y="1886"/>
              <a:ext cx="22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5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41" name="Rectangle 16"/>
            <p:cNvSpPr>
              <a:spLocks noChangeArrowheads="1"/>
            </p:cNvSpPr>
            <p:nvPr/>
          </p:nvSpPr>
          <p:spPr bwMode="auto">
            <a:xfrm>
              <a:off x="2565" y="1886"/>
              <a:ext cx="22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5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42" name="Rectangle 17"/>
            <p:cNvSpPr>
              <a:spLocks noChangeArrowheads="1"/>
            </p:cNvSpPr>
            <p:nvPr/>
          </p:nvSpPr>
          <p:spPr bwMode="auto">
            <a:xfrm>
              <a:off x="2585" y="1886"/>
              <a:ext cx="22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5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43" name="Rectangle 18"/>
            <p:cNvSpPr>
              <a:spLocks noChangeArrowheads="1"/>
            </p:cNvSpPr>
            <p:nvPr/>
          </p:nvSpPr>
          <p:spPr bwMode="auto">
            <a:xfrm>
              <a:off x="2055" y="1886"/>
              <a:ext cx="22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5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44" name="Line 19"/>
            <p:cNvSpPr>
              <a:spLocks noChangeShapeType="1"/>
            </p:cNvSpPr>
            <p:nvPr/>
          </p:nvSpPr>
          <p:spPr bwMode="auto">
            <a:xfrm>
              <a:off x="4135" y="1843"/>
              <a:ext cx="1" cy="3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5" name="Line 20"/>
            <p:cNvSpPr>
              <a:spLocks noChangeShapeType="1"/>
            </p:cNvSpPr>
            <p:nvPr/>
          </p:nvSpPr>
          <p:spPr bwMode="auto">
            <a:xfrm>
              <a:off x="3618" y="1843"/>
              <a:ext cx="1" cy="3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6" name="Line 21"/>
            <p:cNvSpPr>
              <a:spLocks noChangeShapeType="1"/>
            </p:cNvSpPr>
            <p:nvPr/>
          </p:nvSpPr>
          <p:spPr bwMode="auto">
            <a:xfrm>
              <a:off x="3101" y="1843"/>
              <a:ext cx="1" cy="3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7" name="Line 22"/>
            <p:cNvSpPr>
              <a:spLocks noChangeShapeType="1"/>
            </p:cNvSpPr>
            <p:nvPr/>
          </p:nvSpPr>
          <p:spPr bwMode="auto">
            <a:xfrm>
              <a:off x="2585" y="1843"/>
              <a:ext cx="1" cy="3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8" name="Line 23"/>
            <p:cNvSpPr>
              <a:spLocks noChangeShapeType="1"/>
            </p:cNvSpPr>
            <p:nvPr/>
          </p:nvSpPr>
          <p:spPr bwMode="auto">
            <a:xfrm>
              <a:off x="2068" y="1843"/>
              <a:ext cx="1" cy="3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Rectangle 24"/>
            <p:cNvSpPr>
              <a:spLocks noChangeArrowheads="1"/>
            </p:cNvSpPr>
            <p:nvPr/>
          </p:nvSpPr>
          <p:spPr bwMode="auto">
            <a:xfrm>
              <a:off x="1591" y="990"/>
              <a:ext cx="22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500">
                  <a:solidFill>
                    <a:srgbClr val="000000"/>
                  </a:solidFill>
                  <a:latin typeface="Arial" panose="020B0604020202020204" pitchFamily="34" charset="0"/>
                </a:rPr>
                <a:t>9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50" name="Rectangle 25"/>
            <p:cNvSpPr>
              <a:spLocks noChangeArrowheads="1"/>
            </p:cNvSpPr>
            <p:nvPr/>
          </p:nvSpPr>
          <p:spPr bwMode="auto">
            <a:xfrm>
              <a:off x="1591" y="1082"/>
              <a:ext cx="22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50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51" name="Rectangle 26"/>
            <p:cNvSpPr>
              <a:spLocks noChangeArrowheads="1"/>
            </p:cNvSpPr>
            <p:nvPr/>
          </p:nvSpPr>
          <p:spPr bwMode="auto">
            <a:xfrm>
              <a:off x="1591" y="1168"/>
              <a:ext cx="22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500">
                  <a:solidFill>
                    <a:srgbClr val="000000"/>
                  </a:solidFill>
                  <a:latin typeface="Arial" panose="020B0604020202020204" pitchFamily="34" charset="0"/>
                </a:rPr>
                <a:t>7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52" name="Rectangle 27"/>
            <p:cNvSpPr>
              <a:spLocks noChangeArrowheads="1"/>
            </p:cNvSpPr>
            <p:nvPr/>
          </p:nvSpPr>
          <p:spPr bwMode="auto">
            <a:xfrm>
              <a:off x="1591" y="1254"/>
              <a:ext cx="22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500">
                  <a:solidFill>
                    <a:srgbClr val="000000"/>
                  </a:solidFill>
                  <a:latin typeface="Arial" panose="020B0604020202020204" pitchFamily="34" charset="0"/>
                </a:rPr>
                <a:t>6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53" name="Rectangle 28"/>
            <p:cNvSpPr>
              <a:spLocks noChangeArrowheads="1"/>
            </p:cNvSpPr>
            <p:nvPr/>
          </p:nvSpPr>
          <p:spPr bwMode="auto">
            <a:xfrm>
              <a:off x="1591" y="1346"/>
              <a:ext cx="22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5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54" name="Rectangle 29"/>
            <p:cNvSpPr>
              <a:spLocks noChangeArrowheads="1"/>
            </p:cNvSpPr>
            <p:nvPr/>
          </p:nvSpPr>
          <p:spPr bwMode="auto">
            <a:xfrm>
              <a:off x="1591" y="1432"/>
              <a:ext cx="22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5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55" name="Rectangle 30"/>
            <p:cNvSpPr>
              <a:spLocks noChangeArrowheads="1"/>
            </p:cNvSpPr>
            <p:nvPr/>
          </p:nvSpPr>
          <p:spPr bwMode="auto">
            <a:xfrm>
              <a:off x="1591" y="1524"/>
              <a:ext cx="22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5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56" name="Rectangle 31"/>
            <p:cNvSpPr>
              <a:spLocks noChangeArrowheads="1"/>
            </p:cNvSpPr>
            <p:nvPr/>
          </p:nvSpPr>
          <p:spPr bwMode="auto">
            <a:xfrm>
              <a:off x="1591" y="1610"/>
              <a:ext cx="22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5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57" name="Rectangle 32"/>
            <p:cNvSpPr>
              <a:spLocks noChangeArrowheads="1"/>
            </p:cNvSpPr>
            <p:nvPr/>
          </p:nvSpPr>
          <p:spPr bwMode="auto">
            <a:xfrm>
              <a:off x="1591" y="1696"/>
              <a:ext cx="22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5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58" name="Rectangle 33"/>
            <p:cNvSpPr>
              <a:spLocks noChangeArrowheads="1"/>
            </p:cNvSpPr>
            <p:nvPr/>
          </p:nvSpPr>
          <p:spPr bwMode="auto">
            <a:xfrm>
              <a:off x="1591" y="1788"/>
              <a:ext cx="22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5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59" name="Line 34"/>
            <p:cNvSpPr>
              <a:spLocks noChangeShapeType="1"/>
            </p:cNvSpPr>
            <p:nvPr/>
          </p:nvSpPr>
          <p:spPr bwMode="auto">
            <a:xfrm flipH="1">
              <a:off x="1677" y="1008"/>
              <a:ext cx="8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Line 35"/>
            <p:cNvSpPr>
              <a:spLocks noChangeShapeType="1"/>
            </p:cNvSpPr>
            <p:nvPr/>
          </p:nvSpPr>
          <p:spPr bwMode="auto">
            <a:xfrm flipH="1">
              <a:off x="1677" y="1101"/>
              <a:ext cx="8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1" name="Line 36"/>
            <p:cNvSpPr>
              <a:spLocks noChangeShapeType="1"/>
            </p:cNvSpPr>
            <p:nvPr/>
          </p:nvSpPr>
          <p:spPr bwMode="auto">
            <a:xfrm flipH="1">
              <a:off x="1677" y="1187"/>
              <a:ext cx="8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2" name="Line 37"/>
            <p:cNvSpPr>
              <a:spLocks noChangeShapeType="1"/>
            </p:cNvSpPr>
            <p:nvPr/>
          </p:nvSpPr>
          <p:spPr bwMode="auto">
            <a:xfrm flipH="1">
              <a:off x="1677" y="1272"/>
              <a:ext cx="8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3" name="Line 38"/>
            <p:cNvSpPr>
              <a:spLocks noChangeShapeType="1"/>
            </p:cNvSpPr>
            <p:nvPr/>
          </p:nvSpPr>
          <p:spPr bwMode="auto">
            <a:xfrm flipH="1">
              <a:off x="1677" y="1365"/>
              <a:ext cx="8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4" name="Line 39"/>
            <p:cNvSpPr>
              <a:spLocks noChangeShapeType="1"/>
            </p:cNvSpPr>
            <p:nvPr/>
          </p:nvSpPr>
          <p:spPr bwMode="auto">
            <a:xfrm flipH="1">
              <a:off x="1677" y="1450"/>
              <a:ext cx="8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5" name="Line 40"/>
            <p:cNvSpPr>
              <a:spLocks noChangeShapeType="1"/>
            </p:cNvSpPr>
            <p:nvPr/>
          </p:nvSpPr>
          <p:spPr bwMode="auto">
            <a:xfrm flipH="1">
              <a:off x="1677" y="1543"/>
              <a:ext cx="8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6" name="Line 41"/>
            <p:cNvSpPr>
              <a:spLocks noChangeShapeType="1"/>
            </p:cNvSpPr>
            <p:nvPr/>
          </p:nvSpPr>
          <p:spPr bwMode="auto">
            <a:xfrm flipH="1">
              <a:off x="1677" y="1628"/>
              <a:ext cx="8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7" name="Line 42"/>
            <p:cNvSpPr>
              <a:spLocks noChangeShapeType="1"/>
            </p:cNvSpPr>
            <p:nvPr/>
          </p:nvSpPr>
          <p:spPr bwMode="auto">
            <a:xfrm flipH="1">
              <a:off x="1677" y="1714"/>
              <a:ext cx="8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8" name="Line 43"/>
            <p:cNvSpPr>
              <a:spLocks noChangeShapeType="1"/>
            </p:cNvSpPr>
            <p:nvPr/>
          </p:nvSpPr>
          <p:spPr bwMode="auto">
            <a:xfrm flipH="1">
              <a:off x="1677" y="1807"/>
              <a:ext cx="8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9" name="Rectangle 44"/>
            <p:cNvSpPr>
              <a:spLocks noChangeArrowheads="1"/>
            </p:cNvSpPr>
            <p:nvPr/>
          </p:nvSpPr>
          <p:spPr bwMode="auto">
            <a:xfrm>
              <a:off x="3015" y="1954"/>
              <a:ext cx="24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6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70" name="Rectangle 45"/>
            <p:cNvSpPr>
              <a:spLocks noChangeArrowheads="1"/>
            </p:cNvSpPr>
            <p:nvPr/>
          </p:nvSpPr>
          <p:spPr bwMode="auto">
            <a:xfrm>
              <a:off x="3042" y="1954"/>
              <a:ext cx="27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6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71" name="Rectangle 46"/>
            <p:cNvSpPr>
              <a:spLocks noChangeArrowheads="1"/>
            </p:cNvSpPr>
            <p:nvPr/>
          </p:nvSpPr>
          <p:spPr bwMode="auto">
            <a:xfrm>
              <a:off x="3068" y="1954"/>
              <a:ext cx="11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600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72" name="Rectangle 47"/>
            <p:cNvSpPr>
              <a:spLocks noChangeArrowheads="1"/>
            </p:cNvSpPr>
            <p:nvPr/>
          </p:nvSpPr>
          <p:spPr bwMode="auto">
            <a:xfrm>
              <a:off x="3082" y="1954"/>
              <a:ext cx="27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600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73" name="Rectangle 48"/>
            <p:cNvSpPr>
              <a:spLocks noChangeArrowheads="1"/>
            </p:cNvSpPr>
            <p:nvPr/>
          </p:nvSpPr>
          <p:spPr bwMode="auto">
            <a:xfrm>
              <a:off x="3108" y="1954"/>
              <a:ext cx="16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60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74" name="Rectangle 49"/>
            <p:cNvSpPr>
              <a:spLocks noChangeArrowheads="1"/>
            </p:cNvSpPr>
            <p:nvPr/>
          </p:nvSpPr>
          <p:spPr bwMode="auto">
            <a:xfrm>
              <a:off x="3121" y="1954"/>
              <a:ext cx="11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600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75" name="Rectangle 50"/>
            <p:cNvSpPr>
              <a:spLocks noChangeArrowheads="1"/>
            </p:cNvSpPr>
            <p:nvPr/>
          </p:nvSpPr>
          <p:spPr bwMode="auto">
            <a:xfrm>
              <a:off x="3134" y="1954"/>
              <a:ext cx="27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6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76" name="Rectangle 51"/>
            <p:cNvSpPr>
              <a:spLocks noChangeArrowheads="1"/>
            </p:cNvSpPr>
            <p:nvPr/>
          </p:nvSpPr>
          <p:spPr bwMode="auto">
            <a:xfrm>
              <a:off x="3161" y="1954"/>
              <a:ext cx="24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600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77" name="Line 52"/>
            <p:cNvSpPr>
              <a:spLocks noChangeShapeType="1"/>
            </p:cNvSpPr>
            <p:nvPr/>
          </p:nvSpPr>
          <p:spPr bwMode="auto">
            <a:xfrm>
              <a:off x="1810" y="1843"/>
              <a:ext cx="258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8" name="Rectangle 53"/>
            <p:cNvSpPr>
              <a:spLocks noChangeArrowheads="1"/>
            </p:cNvSpPr>
            <p:nvPr/>
          </p:nvSpPr>
          <p:spPr bwMode="auto">
            <a:xfrm rot="-5400000">
              <a:off x="1489" y="1465"/>
              <a:ext cx="21" cy="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6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79" name="Rectangle 54"/>
            <p:cNvSpPr>
              <a:spLocks noChangeArrowheads="1"/>
            </p:cNvSpPr>
            <p:nvPr/>
          </p:nvSpPr>
          <p:spPr bwMode="auto">
            <a:xfrm rot="16200000">
              <a:off x="1494" y="1444"/>
              <a:ext cx="11" cy="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60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80" name="Rectangle 55"/>
            <p:cNvSpPr>
              <a:spLocks noChangeArrowheads="1"/>
            </p:cNvSpPr>
            <p:nvPr/>
          </p:nvSpPr>
          <p:spPr bwMode="auto">
            <a:xfrm rot="-5400000">
              <a:off x="1492" y="1428"/>
              <a:ext cx="19" cy="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6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81" name="Rectangle 56"/>
            <p:cNvSpPr>
              <a:spLocks noChangeArrowheads="1"/>
            </p:cNvSpPr>
            <p:nvPr/>
          </p:nvSpPr>
          <p:spPr bwMode="auto">
            <a:xfrm rot="-5400000">
              <a:off x="1492" y="1403"/>
              <a:ext cx="19" cy="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60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82" name="Rectangle 57"/>
            <p:cNvSpPr>
              <a:spLocks noChangeArrowheads="1"/>
            </p:cNvSpPr>
            <p:nvPr/>
          </p:nvSpPr>
          <p:spPr bwMode="auto">
            <a:xfrm rot="-5400000">
              <a:off x="1491" y="1378"/>
              <a:ext cx="19" cy="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600">
                  <a:solidFill>
                    <a:srgbClr val="000000"/>
                  </a:solidFill>
                  <a:latin typeface="Arial" panose="020B0604020202020204" pitchFamily="34" charset="0"/>
                </a:rPr>
                <a:t>u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83" name="Rectangle 58"/>
            <p:cNvSpPr>
              <a:spLocks noChangeArrowheads="1"/>
            </p:cNvSpPr>
            <p:nvPr/>
          </p:nvSpPr>
          <p:spPr bwMode="auto">
            <a:xfrm rot="-5400000">
              <a:off x="1491" y="1353"/>
              <a:ext cx="19" cy="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6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84" name="Rectangle 59"/>
            <p:cNvSpPr>
              <a:spLocks noChangeArrowheads="1"/>
            </p:cNvSpPr>
            <p:nvPr/>
          </p:nvSpPr>
          <p:spPr bwMode="auto">
            <a:xfrm rot="-5400000">
              <a:off x="1491" y="1330"/>
              <a:ext cx="19" cy="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6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85" name="Rectangle 60"/>
            <p:cNvSpPr>
              <a:spLocks noChangeArrowheads="1"/>
            </p:cNvSpPr>
            <p:nvPr/>
          </p:nvSpPr>
          <p:spPr bwMode="auto">
            <a:xfrm rot="-5400000">
              <a:off x="1492" y="1306"/>
              <a:ext cx="17" cy="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6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86" name="Rectangle 61"/>
            <p:cNvSpPr>
              <a:spLocks noChangeArrowheads="1"/>
            </p:cNvSpPr>
            <p:nvPr/>
          </p:nvSpPr>
          <p:spPr bwMode="auto">
            <a:xfrm rot="-5400000">
              <a:off x="1492" y="1283"/>
              <a:ext cx="17" cy="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 sz="600">
                  <a:solidFill>
                    <a:srgbClr val="000000"/>
                  </a:solidFill>
                  <a:latin typeface="Arial" panose="020B0604020202020204" pitchFamily="34" charset="0"/>
                </a:rPr>
                <a:t>y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4887" name="Line 62"/>
            <p:cNvSpPr>
              <a:spLocks noChangeShapeType="1"/>
            </p:cNvSpPr>
            <p:nvPr/>
          </p:nvSpPr>
          <p:spPr bwMode="auto">
            <a:xfrm flipV="1">
              <a:off x="1764" y="984"/>
              <a:ext cx="1" cy="84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8" name="Rectangle 63"/>
            <p:cNvSpPr>
              <a:spLocks noChangeArrowheads="1"/>
            </p:cNvSpPr>
            <p:nvPr/>
          </p:nvSpPr>
          <p:spPr bwMode="auto">
            <a:xfrm>
              <a:off x="3876" y="1272"/>
              <a:ext cx="510" cy="53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endParaRPr lang="en-US"/>
            </a:p>
          </p:txBody>
        </p:sp>
        <p:sp>
          <p:nvSpPr>
            <p:cNvPr id="34889" name="Freeform 64"/>
            <p:cNvSpPr>
              <a:spLocks/>
            </p:cNvSpPr>
            <p:nvPr/>
          </p:nvSpPr>
          <p:spPr bwMode="auto">
            <a:xfrm>
              <a:off x="3876" y="1272"/>
              <a:ext cx="510" cy="535"/>
            </a:xfrm>
            <a:custGeom>
              <a:avLst/>
              <a:gdLst>
                <a:gd name="T0" fmla="*/ 0 w 510"/>
                <a:gd name="T1" fmla="*/ 535 h 535"/>
                <a:gd name="T2" fmla="*/ 510 w 510"/>
                <a:gd name="T3" fmla="*/ 535 h 535"/>
                <a:gd name="T4" fmla="*/ 510 w 510"/>
                <a:gd name="T5" fmla="*/ 0 h 535"/>
                <a:gd name="T6" fmla="*/ 0 w 510"/>
                <a:gd name="T7" fmla="*/ 0 h 535"/>
                <a:gd name="T8" fmla="*/ 0 w 510"/>
                <a:gd name="T9" fmla="*/ 535 h 535"/>
                <a:gd name="T10" fmla="*/ 0 w 510"/>
                <a:gd name="T11" fmla="*/ 535 h 5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0"/>
                <a:gd name="T19" fmla="*/ 0 h 535"/>
                <a:gd name="T20" fmla="*/ 510 w 510"/>
                <a:gd name="T21" fmla="*/ 535 h 5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0" h="535">
                  <a:moveTo>
                    <a:pt x="0" y="535"/>
                  </a:moveTo>
                  <a:lnTo>
                    <a:pt x="510" y="535"/>
                  </a:lnTo>
                  <a:lnTo>
                    <a:pt x="510" y="0"/>
                  </a:lnTo>
                  <a:lnTo>
                    <a:pt x="0" y="0"/>
                  </a:lnTo>
                  <a:lnTo>
                    <a:pt x="0" y="53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0" name="Rectangle 65"/>
            <p:cNvSpPr>
              <a:spLocks noChangeArrowheads="1"/>
            </p:cNvSpPr>
            <p:nvPr/>
          </p:nvSpPr>
          <p:spPr bwMode="auto">
            <a:xfrm>
              <a:off x="3360" y="1008"/>
              <a:ext cx="516" cy="79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endParaRPr lang="en-US"/>
            </a:p>
          </p:txBody>
        </p:sp>
        <p:sp>
          <p:nvSpPr>
            <p:cNvPr id="34891" name="Freeform 66"/>
            <p:cNvSpPr>
              <a:spLocks/>
            </p:cNvSpPr>
            <p:nvPr/>
          </p:nvSpPr>
          <p:spPr bwMode="auto">
            <a:xfrm>
              <a:off x="3360" y="1008"/>
              <a:ext cx="516" cy="799"/>
            </a:xfrm>
            <a:custGeom>
              <a:avLst/>
              <a:gdLst>
                <a:gd name="T0" fmla="*/ 0 w 516"/>
                <a:gd name="T1" fmla="*/ 799 h 799"/>
                <a:gd name="T2" fmla="*/ 516 w 516"/>
                <a:gd name="T3" fmla="*/ 799 h 799"/>
                <a:gd name="T4" fmla="*/ 516 w 516"/>
                <a:gd name="T5" fmla="*/ 0 h 799"/>
                <a:gd name="T6" fmla="*/ 0 w 516"/>
                <a:gd name="T7" fmla="*/ 0 h 799"/>
                <a:gd name="T8" fmla="*/ 0 w 516"/>
                <a:gd name="T9" fmla="*/ 799 h 799"/>
                <a:gd name="T10" fmla="*/ 0 w 516"/>
                <a:gd name="T11" fmla="*/ 799 h 7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6"/>
                <a:gd name="T19" fmla="*/ 0 h 799"/>
                <a:gd name="T20" fmla="*/ 516 w 516"/>
                <a:gd name="T21" fmla="*/ 799 h 79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6" h="799">
                  <a:moveTo>
                    <a:pt x="0" y="799"/>
                  </a:moveTo>
                  <a:lnTo>
                    <a:pt x="516" y="799"/>
                  </a:lnTo>
                  <a:lnTo>
                    <a:pt x="516" y="0"/>
                  </a:lnTo>
                  <a:lnTo>
                    <a:pt x="0" y="0"/>
                  </a:lnTo>
                  <a:lnTo>
                    <a:pt x="0" y="79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2" name="Freeform 67"/>
            <p:cNvSpPr>
              <a:spLocks/>
            </p:cNvSpPr>
            <p:nvPr/>
          </p:nvSpPr>
          <p:spPr bwMode="auto">
            <a:xfrm>
              <a:off x="2843" y="1807"/>
              <a:ext cx="517" cy="1"/>
            </a:xfrm>
            <a:custGeom>
              <a:avLst/>
              <a:gdLst>
                <a:gd name="T0" fmla="*/ 0 w 517"/>
                <a:gd name="T1" fmla="*/ 0 h 1"/>
                <a:gd name="T2" fmla="*/ 517 w 517"/>
                <a:gd name="T3" fmla="*/ 0 h 1"/>
                <a:gd name="T4" fmla="*/ 517 w 517"/>
                <a:gd name="T5" fmla="*/ 0 h 1"/>
                <a:gd name="T6" fmla="*/ 0 w 517"/>
                <a:gd name="T7" fmla="*/ 0 h 1"/>
                <a:gd name="T8" fmla="*/ 0 w 517"/>
                <a:gd name="T9" fmla="*/ 0 h 1"/>
                <a:gd name="T10" fmla="*/ 0 w 517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7"/>
                <a:gd name="T19" fmla="*/ 0 h 1"/>
                <a:gd name="T20" fmla="*/ 517 w 517"/>
                <a:gd name="T21" fmla="*/ 1 h 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7" h="1">
                  <a:moveTo>
                    <a:pt x="0" y="0"/>
                  </a:moveTo>
                  <a:lnTo>
                    <a:pt x="517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3" name="Rectangle 68"/>
            <p:cNvSpPr>
              <a:spLocks noChangeArrowheads="1"/>
            </p:cNvSpPr>
            <p:nvPr/>
          </p:nvSpPr>
          <p:spPr bwMode="auto">
            <a:xfrm>
              <a:off x="2326" y="1272"/>
              <a:ext cx="517" cy="53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endParaRPr lang="en-US"/>
            </a:p>
          </p:txBody>
        </p:sp>
        <p:sp>
          <p:nvSpPr>
            <p:cNvPr id="34894" name="Freeform 69"/>
            <p:cNvSpPr>
              <a:spLocks/>
            </p:cNvSpPr>
            <p:nvPr/>
          </p:nvSpPr>
          <p:spPr bwMode="auto">
            <a:xfrm>
              <a:off x="2326" y="1272"/>
              <a:ext cx="517" cy="535"/>
            </a:xfrm>
            <a:custGeom>
              <a:avLst/>
              <a:gdLst>
                <a:gd name="T0" fmla="*/ 0 w 517"/>
                <a:gd name="T1" fmla="*/ 535 h 535"/>
                <a:gd name="T2" fmla="*/ 517 w 517"/>
                <a:gd name="T3" fmla="*/ 535 h 535"/>
                <a:gd name="T4" fmla="*/ 517 w 517"/>
                <a:gd name="T5" fmla="*/ 0 h 535"/>
                <a:gd name="T6" fmla="*/ 0 w 517"/>
                <a:gd name="T7" fmla="*/ 0 h 535"/>
                <a:gd name="T8" fmla="*/ 0 w 517"/>
                <a:gd name="T9" fmla="*/ 535 h 535"/>
                <a:gd name="T10" fmla="*/ 0 w 517"/>
                <a:gd name="T11" fmla="*/ 535 h 5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7"/>
                <a:gd name="T19" fmla="*/ 0 h 535"/>
                <a:gd name="T20" fmla="*/ 517 w 517"/>
                <a:gd name="T21" fmla="*/ 535 h 5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7" h="535">
                  <a:moveTo>
                    <a:pt x="0" y="535"/>
                  </a:moveTo>
                  <a:lnTo>
                    <a:pt x="517" y="535"/>
                  </a:lnTo>
                  <a:lnTo>
                    <a:pt x="517" y="0"/>
                  </a:lnTo>
                  <a:lnTo>
                    <a:pt x="0" y="0"/>
                  </a:lnTo>
                  <a:lnTo>
                    <a:pt x="0" y="53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5" name="Rectangle 70"/>
            <p:cNvSpPr>
              <a:spLocks noChangeArrowheads="1"/>
            </p:cNvSpPr>
            <p:nvPr/>
          </p:nvSpPr>
          <p:spPr bwMode="auto">
            <a:xfrm>
              <a:off x="1816" y="1714"/>
              <a:ext cx="510" cy="9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endParaRPr lang="en-US"/>
            </a:p>
          </p:txBody>
        </p:sp>
        <p:sp>
          <p:nvSpPr>
            <p:cNvPr id="34896" name="Freeform 71"/>
            <p:cNvSpPr>
              <a:spLocks/>
            </p:cNvSpPr>
            <p:nvPr/>
          </p:nvSpPr>
          <p:spPr bwMode="auto">
            <a:xfrm>
              <a:off x="1816" y="1714"/>
              <a:ext cx="510" cy="93"/>
            </a:xfrm>
            <a:custGeom>
              <a:avLst/>
              <a:gdLst>
                <a:gd name="T0" fmla="*/ 0 w 510"/>
                <a:gd name="T1" fmla="*/ 93 h 93"/>
                <a:gd name="T2" fmla="*/ 510 w 510"/>
                <a:gd name="T3" fmla="*/ 93 h 93"/>
                <a:gd name="T4" fmla="*/ 510 w 510"/>
                <a:gd name="T5" fmla="*/ 0 h 93"/>
                <a:gd name="T6" fmla="*/ 0 w 510"/>
                <a:gd name="T7" fmla="*/ 0 h 93"/>
                <a:gd name="T8" fmla="*/ 0 w 510"/>
                <a:gd name="T9" fmla="*/ 93 h 93"/>
                <a:gd name="T10" fmla="*/ 0 w 510"/>
                <a:gd name="T11" fmla="*/ 93 h 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0"/>
                <a:gd name="T19" fmla="*/ 0 h 93"/>
                <a:gd name="T20" fmla="*/ 510 w 510"/>
                <a:gd name="T21" fmla="*/ 93 h 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0" h="93">
                  <a:moveTo>
                    <a:pt x="0" y="93"/>
                  </a:moveTo>
                  <a:lnTo>
                    <a:pt x="510" y="93"/>
                  </a:lnTo>
                  <a:lnTo>
                    <a:pt x="510" y="0"/>
                  </a:lnTo>
                  <a:lnTo>
                    <a:pt x="0" y="0"/>
                  </a:lnTo>
                  <a:lnTo>
                    <a:pt x="0" y="9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7" name="Text Box 72"/>
            <p:cNvSpPr txBox="1">
              <a:spLocks noChangeArrowheads="1"/>
            </p:cNvSpPr>
            <p:nvPr/>
          </p:nvSpPr>
          <p:spPr bwMode="auto">
            <a:xfrm>
              <a:off x="2162" y="412"/>
              <a:ext cx="11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endParaRPr 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4820" name="Text Box 73"/>
          <p:cNvSpPr txBox="1">
            <a:spLocks noChangeArrowheads="1"/>
          </p:cNvSpPr>
          <p:nvPr/>
        </p:nvSpPr>
        <p:spPr bwMode="auto">
          <a:xfrm rot="16200000">
            <a:off x="2606262" y="3844827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Frequency</a:t>
            </a:r>
          </a:p>
        </p:txBody>
      </p:sp>
      <p:sp>
        <p:nvSpPr>
          <p:cNvPr id="34823" name="Line 76"/>
          <p:cNvSpPr>
            <a:spLocks noChangeShapeType="1"/>
          </p:cNvSpPr>
          <p:nvPr/>
        </p:nvSpPr>
        <p:spPr bwMode="auto">
          <a:xfrm>
            <a:off x="4249773" y="5459301"/>
            <a:ext cx="762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Text Box 77"/>
          <p:cNvSpPr txBox="1">
            <a:spLocks noChangeArrowheads="1"/>
          </p:cNvSpPr>
          <p:nvPr/>
        </p:nvSpPr>
        <p:spPr bwMode="auto">
          <a:xfrm>
            <a:off x="3934907" y="5391038"/>
            <a:ext cx="142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Bin width</a:t>
            </a:r>
          </a:p>
        </p:txBody>
      </p:sp>
      <p:sp>
        <p:nvSpPr>
          <p:cNvPr id="34825" name="Rectangle 84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228600"/>
            <a:ext cx="7620000" cy="533400"/>
          </a:xfrm>
        </p:spPr>
        <p:txBody>
          <a:bodyPr>
            <a:noAutofit/>
          </a:bodyPr>
          <a:lstStyle/>
          <a:p>
            <a:r>
              <a:rPr lang="en-US" sz="3600" dirty="0"/>
              <a:t>Frequency Histogram</a:t>
            </a:r>
          </a:p>
        </p:txBody>
      </p:sp>
      <p:sp>
        <p:nvSpPr>
          <p:cNvPr id="34826" name="Text Box 85"/>
          <p:cNvSpPr txBox="1">
            <a:spLocks noChangeArrowheads="1"/>
          </p:cNvSpPr>
          <p:nvPr/>
        </p:nvSpPr>
        <p:spPr bwMode="auto">
          <a:xfrm>
            <a:off x="963144" y="911490"/>
            <a:ext cx="10089930" cy="8309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pPr algn="ctr"/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A graphical presentation of the frequency table where the relative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areas/height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 of the bars are in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proportion to the frequencies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85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5"/>
          <p:cNvSpPr>
            <a:spLocks noGrp="1" noChangeArrowheads="1"/>
          </p:cNvSpPr>
          <p:nvPr>
            <p:ph type="title"/>
          </p:nvPr>
        </p:nvSpPr>
        <p:spPr>
          <a:xfrm>
            <a:off x="949282" y="0"/>
            <a:ext cx="10353762" cy="970450"/>
          </a:xfrm>
        </p:spPr>
        <p:txBody>
          <a:bodyPr/>
          <a:lstStyle/>
          <a:p>
            <a:r>
              <a:rPr lang="en-US" dirty="0"/>
              <a:t>Density Histogram</a:t>
            </a:r>
          </a:p>
        </p:txBody>
      </p:sp>
      <p:pic>
        <p:nvPicPr>
          <p:cNvPr id="35844" name="Picture 6" descr="D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063" y="3064363"/>
            <a:ext cx="38862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717215" y="970450"/>
            <a:ext cx="10862441" cy="193899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r>
              <a:rPr lang="en-US" sz="2400" dirty="0">
                <a:latin typeface="Book Antiqua" panose="02040602050305030304" pitchFamily="18" charset="0"/>
              </a:rPr>
              <a:t>A density histogram (or simply a histogram) is constructed just like a frequency histogram, but now the total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area of the bars sums to one. </a:t>
            </a:r>
          </a:p>
          <a:p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en-US" sz="2400" dirty="0">
                <a:latin typeface="Book Antiqua" panose="02040602050305030304" pitchFamily="18" charset="0"/>
              </a:rPr>
              <a:t>This is accomplished by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rescaling the vertical axis</a:t>
            </a:r>
            <a:r>
              <a:rPr lang="en-US" sz="2400" dirty="0">
                <a:latin typeface="Book Antiqua" panose="02040602050305030304" pitchFamily="18" charset="0"/>
              </a:rPr>
              <a:t>. Instead of frequencies, the vertical axis records the rescaled value of the density. </a:t>
            </a:r>
          </a:p>
        </p:txBody>
      </p:sp>
      <p:sp>
        <p:nvSpPr>
          <p:cNvPr id="35846" name="Text Box 8"/>
          <p:cNvSpPr txBox="1">
            <a:spLocks noChangeArrowheads="1"/>
          </p:cNvSpPr>
          <p:nvPr/>
        </p:nvSpPr>
        <p:spPr bwMode="auto">
          <a:xfrm>
            <a:off x="6390282" y="5580025"/>
            <a:ext cx="41857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r>
              <a:rPr lang="en-US" dirty="0">
                <a:solidFill>
                  <a:srgbClr val="24FC76"/>
                </a:solidFill>
                <a:latin typeface="Book Antiqua" panose="02040602050305030304" pitchFamily="18" charset="0"/>
              </a:rPr>
              <a:t>Sum of shaded area is equal to one.</a:t>
            </a:r>
          </a:p>
        </p:txBody>
      </p:sp>
      <p:sp>
        <p:nvSpPr>
          <p:cNvPr id="35847" name="Text Box 9"/>
          <p:cNvSpPr txBox="1">
            <a:spLocks noChangeArrowheads="1"/>
          </p:cNvSpPr>
          <p:nvPr/>
        </p:nvSpPr>
        <p:spPr bwMode="auto">
          <a:xfrm>
            <a:off x="2730064" y="3826363"/>
            <a:ext cx="33686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Histograms</a:t>
            </a:r>
            <a:r>
              <a:rPr lang="en-US" sz="2400" dirty="0">
                <a:latin typeface="Book Antiqua" panose="02040602050305030304" pitchFamily="18" charset="0"/>
              </a:rPr>
              <a:t> have important ties to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probability</a:t>
            </a:r>
            <a:r>
              <a:rPr lang="en-US" sz="2400" dirty="0"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8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2042647" y="152400"/>
            <a:ext cx="8400393" cy="990600"/>
          </a:xfrm>
        </p:spPr>
        <p:txBody>
          <a:bodyPr>
            <a:normAutofit/>
          </a:bodyPr>
          <a:lstStyle/>
          <a:p>
            <a:r>
              <a:rPr lang="en-US" dirty="0"/>
              <a:t>Number of Bins for Histograms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1411287" y="5127764"/>
            <a:ext cx="9663114" cy="95410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pPr algn="ctr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How we view the “distribution” of a dataset can depend on how much data we have and how it is binned.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081" y="1421377"/>
            <a:ext cx="5890733" cy="34280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0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7" name="Group 16"/>
          <p:cNvGrpSpPr>
            <a:grpSpLocks/>
          </p:cNvGrpSpPr>
          <p:nvPr/>
        </p:nvGrpSpPr>
        <p:grpSpPr bwMode="auto">
          <a:xfrm>
            <a:off x="4114800" y="1614488"/>
            <a:ext cx="4076700" cy="2774950"/>
            <a:chOff x="2880" y="2400"/>
            <a:chExt cx="2568" cy="1748"/>
          </a:xfrm>
        </p:grpSpPr>
        <p:pic>
          <p:nvPicPr>
            <p:cNvPr id="36882" name="Picture 8" descr="D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2400"/>
              <a:ext cx="2568" cy="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83" name="Text Box 13"/>
            <p:cNvSpPr txBox="1">
              <a:spLocks noChangeArrowheads="1"/>
            </p:cNvSpPr>
            <p:nvPr/>
          </p:nvSpPr>
          <p:spPr bwMode="auto">
            <a:xfrm>
              <a:off x="3925" y="3898"/>
              <a:ext cx="757" cy="2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latin typeface="Symbol" panose="05050102010706020507" pitchFamily="18" charset="2"/>
                </a:defRPr>
              </a:lvl2pPr>
              <a:lvl3pPr marL="1143000" indent="-228600">
                <a:defRPr sz="2000">
                  <a:latin typeface="Symbol" panose="05050102010706020507" pitchFamily="18" charset="2"/>
                </a:defRPr>
              </a:lvl3pPr>
              <a:lvl4pPr marL="1600200" indent="-228600">
                <a:defRPr sz="2000">
                  <a:latin typeface="Symbol" panose="05050102010706020507" pitchFamily="18" charset="2"/>
                </a:defRPr>
              </a:lvl4pPr>
              <a:lvl5pPr marL="2057400" indent="-228600">
                <a:defRPr sz="2000"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latin typeface="Symbol" panose="05050102010706020507" pitchFamily="18" charset="2"/>
                </a:defRPr>
              </a:lvl9pPr>
            </a:lstStyle>
            <a:p>
              <a:r>
                <a:rPr lang="en-US" dirty="0"/>
                <a:t>Five bins</a:t>
              </a:r>
            </a:p>
          </p:txBody>
        </p:sp>
      </p:grpSp>
      <p:sp>
        <p:nvSpPr>
          <p:cNvPr id="36868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237699" y="24538"/>
            <a:ext cx="64389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of Bins for Histograms</a:t>
            </a:r>
          </a:p>
        </p:txBody>
      </p:sp>
      <p:grpSp>
        <p:nvGrpSpPr>
          <p:cNvPr id="36869" name="Group 17"/>
          <p:cNvGrpSpPr>
            <a:grpSpLocks/>
          </p:cNvGrpSpPr>
          <p:nvPr/>
        </p:nvGrpSpPr>
        <p:grpSpPr bwMode="auto">
          <a:xfrm>
            <a:off x="0" y="1614489"/>
            <a:ext cx="3886200" cy="2711450"/>
            <a:chOff x="3024" y="240"/>
            <a:chExt cx="2448" cy="1708"/>
          </a:xfrm>
        </p:grpSpPr>
        <p:pic>
          <p:nvPicPr>
            <p:cNvPr id="36880" name="Picture 11" descr="D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240"/>
              <a:ext cx="2448" cy="1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81" name="Text Box 4"/>
            <p:cNvSpPr txBox="1">
              <a:spLocks noChangeArrowheads="1"/>
            </p:cNvSpPr>
            <p:nvPr/>
          </p:nvSpPr>
          <p:spPr bwMode="auto">
            <a:xfrm>
              <a:off x="3864" y="1698"/>
              <a:ext cx="677" cy="2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latin typeface="Symbol" panose="05050102010706020507" pitchFamily="18" charset="2"/>
                </a:defRPr>
              </a:lvl2pPr>
              <a:lvl3pPr marL="1143000" indent="-228600">
                <a:defRPr sz="2000">
                  <a:latin typeface="Symbol" panose="05050102010706020507" pitchFamily="18" charset="2"/>
                </a:defRPr>
              </a:lvl3pPr>
              <a:lvl4pPr marL="1600200" indent="-228600">
                <a:defRPr sz="2000">
                  <a:latin typeface="Symbol" panose="05050102010706020507" pitchFamily="18" charset="2"/>
                </a:defRPr>
              </a:lvl4pPr>
              <a:lvl5pPr marL="2057400" indent="-228600">
                <a:defRPr sz="2000"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latin typeface="Symbol" panose="05050102010706020507" pitchFamily="18" charset="2"/>
                </a:defRPr>
              </a:lvl9pPr>
            </a:lstStyle>
            <a:p>
              <a:r>
                <a:rPr lang="en-US" dirty="0"/>
                <a:t>Six bins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8407401" y="1614489"/>
            <a:ext cx="3867150" cy="2738438"/>
            <a:chOff x="288" y="2448"/>
            <a:chExt cx="2436" cy="1725"/>
          </a:xfrm>
          <a:solidFill>
            <a:schemeClr val="tx1">
              <a:alpha val="0"/>
            </a:schemeClr>
          </a:solidFill>
        </p:grpSpPr>
        <p:pic>
          <p:nvPicPr>
            <p:cNvPr id="36878" name="Picture 12" descr="D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448"/>
              <a:ext cx="2436" cy="147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9" name="Text Box 5"/>
            <p:cNvSpPr txBox="1">
              <a:spLocks noChangeArrowheads="1"/>
            </p:cNvSpPr>
            <p:nvPr/>
          </p:nvSpPr>
          <p:spPr bwMode="auto">
            <a:xfrm>
              <a:off x="983" y="3921"/>
              <a:ext cx="1225" cy="2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</a:rPr>
                <a:t>Eleven bins</a:t>
              </a:r>
            </a:p>
          </p:txBody>
        </p:sp>
      </p:grp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1411287" y="5127764"/>
            <a:ext cx="9663114" cy="95410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pPr algn="ctr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How we view the “distribution” of a dataset can depend on how much data we have and how it is binned. </a:t>
            </a: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9093201" y="1233487"/>
            <a:ext cx="3124200" cy="2719388"/>
            <a:chOff x="1296" y="2256"/>
            <a:chExt cx="1968" cy="1713"/>
          </a:xfrm>
          <a:solidFill>
            <a:schemeClr val="tx1">
              <a:alpha val="0"/>
            </a:schemeClr>
          </a:solidFill>
        </p:grpSpPr>
        <p:pic>
          <p:nvPicPr>
            <p:cNvPr id="36874" name="Picture 27" descr="NormalCurv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448"/>
              <a:ext cx="1248" cy="15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5" name="Picture 28" descr="NormalCurv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2256"/>
              <a:ext cx="1344" cy="17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7096836" y="873457"/>
            <a:ext cx="4189686" cy="612648"/>
          </a:xfrm>
          <a:prstGeom prst="wedgeRectCallout">
            <a:avLst>
              <a:gd name="adj1" fmla="val -51108"/>
              <a:gd name="adj2" fmla="val 19838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Book Antiqua" panose="02040602050305030304" pitchFamily="18" charset="0"/>
              </a:rPr>
              <a:t>Smoothed histogram or density curve</a:t>
            </a:r>
          </a:p>
        </p:txBody>
      </p:sp>
    </p:spTree>
    <p:extLst>
      <p:ext uri="{BB962C8B-B14F-4D97-AF65-F5344CB8AC3E}">
        <p14:creationId xmlns:p14="http://schemas.microsoft.com/office/powerpoint/2010/main" val="236256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1182" y="59839"/>
            <a:ext cx="10353762" cy="9704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Smoothed Histogram</a:t>
            </a:r>
            <a:endParaRPr lang="en-US" dirty="0"/>
          </a:p>
        </p:txBody>
      </p:sp>
      <p:sp>
        <p:nvSpPr>
          <p:cNvPr id="21508" name="Text Box 1027"/>
          <p:cNvSpPr txBox="1">
            <a:spLocks noChangeArrowheads="1"/>
          </p:cNvSpPr>
          <p:nvPr/>
        </p:nvSpPr>
        <p:spPr bwMode="auto">
          <a:xfrm>
            <a:off x="911182" y="1228536"/>
            <a:ext cx="3897301" cy="37856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pPr algn="ctr"/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A continuous function of the original data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Construction of  a smoothed histogram requires a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kernel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513" y="1235241"/>
            <a:ext cx="5300431" cy="51847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06207" y="2349062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Rectangular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48497" y="1979730"/>
            <a:ext cx="121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Triangular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6207" y="4651561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Gaussian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565" y="4659753"/>
            <a:ext cx="158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Epanechinkov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1182" y="59839"/>
            <a:ext cx="10353762" cy="9704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Smoothed Histogram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6290" y="5462983"/>
            <a:ext cx="4139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https://en.wikipedia.org/wiki/Kernel_(statistics)#Kernel_functions_in_common_use</a:t>
            </a:r>
          </a:p>
        </p:txBody>
      </p:sp>
      <p:pic>
        <p:nvPicPr>
          <p:cNvPr id="10" name="Picture 2" descr="https://upload.wikimedia.org/wikipedia/commons/thumb/4/47/Kernels.svg/600px-Kernel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90" y="2533728"/>
            <a:ext cx="3880397" cy="279388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392" y="1222573"/>
            <a:ext cx="5734569" cy="513093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195380" y="3930671"/>
            <a:ext cx="511737" cy="37331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9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1182" y="59839"/>
            <a:ext cx="10353762" cy="9704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Smoothed Histogram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47" y="1718440"/>
            <a:ext cx="4933680" cy="441434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641721" y="3562338"/>
            <a:ext cx="511737" cy="37331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424" y="1718440"/>
            <a:ext cx="5190737" cy="441434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79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42713" y="2203949"/>
            <a:ext cx="10353762" cy="1705899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24FC76"/>
                </a:solidFill>
              </a:rPr>
              <a:t>To effectively use charts we need </a:t>
            </a:r>
            <a:br>
              <a:rPr lang="en-US" sz="4400" dirty="0">
                <a:solidFill>
                  <a:srgbClr val="24FC76"/>
                </a:solidFill>
              </a:rPr>
            </a:br>
            <a:r>
              <a:rPr lang="en-US" sz="4400" dirty="0">
                <a:solidFill>
                  <a:srgbClr val="24FC76"/>
                </a:solidFill>
              </a:rPr>
              <a:t>to know some statistics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19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“Central Dogma” of Statistics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140" y="2170550"/>
            <a:ext cx="7085122" cy="38080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92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1182" y="59839"/>
            <a:ext cx="10353762" cy="970450"/>
          </a:xfrm>
        </p:spPr>
        <p:txBody>
          <a:bodyPr/>
          <a:lstStyle/>
          <a:p>
            <a:r>
              <a:rPr lang="en-US" dirty="0"/>
              <a:t>Basic Statistics</a:t>
            </a:r>
          </a:p>
        </p:txBody>
      </p:sp>
      <p:sp>
        <p:nvSpPr>
          <p:cNvPr id="21508" name="Text Box 1027"/>
          <p:cNvSpPr txBox="1">
            <a:spLocks noChangeArrowheads="1"/>
          </p:cNvSpPr>
          <p:nvPr/>
        </p:nvSpPr>
        <p:spPr bwMode="auto">
          <a:xfrm>
            <a:off x="911182" y="1235241"/>
            <a:ext cx="10353762" cy="44012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A statistic is a function of the sample data. 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We will learn some “descriptive statistics”. These statistics address specific aspects of the distribution of the data.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pPr lvl="1">
              <a:buFontTx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What is the </a:t>
            </a: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range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of the data?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When we sort the data, what number might we see in the </a:t>
            </a:r>
            <a:r>
              <a:rPr lang="en-US" sz="2400" dirty="0">
                <a:latin typeface="Book Antiqua" panose="02040602050305030304" pitchFamily="18" charset="0"/>
              </a:rPr>
              <a:t>“</a:t>
            </a: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middle</a:t>
            </a:r>
            <a:r>
              <a:rPr lang="en-US" sz="2400" dirty="0">
                <a:latin typeface="Book Antiqua" panose="02040602050305030304" pitchFamily="18" charset="0"/>
              </a:rPr>
              <a:t>”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of the range of values?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What number tells us over what sub-range do we</a:t>
            </a:r>
            <a:r>
              <a:rPr lang="en-US" sz="2400" dirty="0">
                <a:latin typeface="Book Antiqua" panose="02040602050305030304" pitchFamily="18" charset="0"/>
              </a:rPr>
              <a:t> </a:t>
            </a: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find the bulk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of the data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2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1078172" y="147381"/>
            <a:ext cx="10148441" cy="68513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Example of Bad Visualizations</a:t>
            </a: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7217" y="1187154"/>
            <a:ext cx="6154893" cy="514385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12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927056" y="83283"/>
            <a:ext cx="10353762" cy="970450"/>
          </a:xfrm>
        </p:spPr>
        <p:txBody>
          <a:bodyPr/>
          <a:lstStyle/>
          <a:p>
            <a:r>
              <a:rPr lang="en-US" dirty="0"/>
              <a:t>Extremes</a:t>
            </a:r>
          </a:p>
        </p:txBody>
      </p:sp>
      <p:sp>
        <p:nvSpPr>
          <p:cNvPr id="5125" name="Text Box 13"/>
          <p:cNvSpPr txBox="1">
            <a:spLocks noChangeArrowheads="1"/>
          </p:cNvSpPr>
          <p:nvPr/>
        </p:nvSpPr>
        <p:spPr bwMode="auto">
          <a:xfrm>
            <a:off x="4591842" y="2218822"/>
            <a:ext cx="3024188" cy="10080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230188" indent="-230188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r>
              <a:rPr lang="en-US" sz="1800" b="1" i="1" dirty="0">
                <a:latin typeface="Arial" panose="020B0604020202020204" pitchFamily="34" charset="0"/>
              </a:rPr>
              <a:t>Extremes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1800" i="1" dirty="0">
                <a:latin typeface="Arial" panose="020B0604020202020204" pitchFamily="34" charset="0"/>
              </a:rPr>
              <a:t>Minimum(calories) = 10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1800" i="1" dirty="0">
                <a:latin typeface="Arial" panose="020B0604020202020204" pitchFamily="34" charset="0"/>
              </a:rPr>
              <a:t>Maximum(calories) = 210</a:t>
            </a:r>
          </a:p>
        </p:txBody>
      </p:sp>
      <p:sp>
        <p:nvSpPr>
          <p:cNvPr id="5126" name="Text Box 14"/>
          <p:cNvSpPr txBox="1">
            <a:spLocks noChangeArrowheads="1"/>
          </p:cNvSpPr>
          <p:nvPr/>
        </p:nvSpPr>
        <p:spPr bwMode="auto">
          <a:xfrm>
            <a:off x="1929577" y="1053733"/>
            <a:ext cx="8492359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defRPr>
            </a:lvl1pPr>
            <a:lvl2pPr marL="681038" lvl="1" indent="-223838">
              <a:buFontTx/>
              <a:buChar char="•"/>
              <a:defRPr sz="240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defRPr>
            </a:lvl2pPr>
            <a:lvl3pPr marL="1143000" indent="-228600">
              <a:defRPr sz="2000">
                <a:latin typeface="Symbol" panose="05050102010706020507" pitchFamily="18" charset="2"/>
              </a:defRPr>
            </a:lvl3pPr>
            <a:lvl4pPr marL="1600200" indent="-228600">
              <a:defRPr sz="2000">
                <a:latin typeface="Symbol" panose="05050102010706020507" pitchFamily="18" charset="2"/>
              </a:defRPr>
            </a:lvl4pPr>
            <a:lvl5pPr marL="2057400" indent="-228600">
              <a:defRPr sz="2000"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9pPr>
          </a:lstStyle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If we sort the data we can immediately identify the extremes. </a:t>
            </a:r>
          </a:p>
        </p:txBody>
      </p:sp>
      <p:sp>
        <p:nvSpPr>
          <p:cNvPr id="5127" name="Text Box 15"/>
          <p:cNvSpPr txBox="1">
            <a:spLocks noChangeArrowheads="1"/>
          </p:cNvSpPr>
          <p:nvPr/>
        </p:nvSpPr>
        <p:spPr bwMode="auto">
          <a:xfrm>
            <a:off x="2931433" y="3912349"/>
            <a:ext cx="6345007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defRPr>
            </a:lvl1pPr>
            <a:lvl2pPr marL="681038" lvl="1" indent="-223838">
              <a:buFontTx/>
              <a:buChar char="•"/>
              <a:defRPr sz="240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defRPr>
            </a:lvl2pPr>
            <a:lvl3pPr marL="1143000" indent="-228600">
              <a:defRPr sz="2000">
                <a:latin typeface="Symbol" panose="05050102010706020507" pitchFamily="18" charset="2"/>
              </a:defRPr>
            </a:lvl3pPr>
            <a:lvl4pPr marL="1600200" indent="-228600">
              <a:defRPr sz="2000">
                <a:latin typeface="Symbol" panose="05050102010706020507" pitchFamily="18" charset="2"/>
              </a:defRPr>
            </a:lvl4pPr>
            <a:lvl5pPr marL="2057400" indent="-228600">
              <a:defRPr sz="2000"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9pPr>
          </a:lstStyle>
          <a:p>
            <a:r>
              <a:rPr lang="en-US" dirty="0"/>
              <a:t>The minimum and maximum are “statistics”.</a:t>
            </a:r>
          </a:p>
        </p:txBody>
      </p:sp>
      <p:graphicFrame>
        <p:nvGraphicFramePr>
          <p:cNvPr id="1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144333"/>
              </p:ext>
            </p:extLst>
          </p:nvPr>
        </p:nvGraphicFramePr>
        <p:xfrm>
          <a:off x="1034136" y="5313493"/>
          <a:ext cx="10246682" cy="310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042843" imgH="183124" progId="Excel.Sheet.8">
                  <p:embed/>
                </p:oleObj>
              </mc:Choice>
              <mc:Fallback>
                <p:oleObj name="Worksheet" r:id="rId3" imgW="6042843" imgH="18312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136" y="5313493"/>
                        <a:ext cx="10246682" cy="31034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56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09800" y="1143001"/>
            <a:ext cx="7517524" cy="8309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defRPr>
            </a:lvl1pPr>
            <a:lvl2pPr marL="681038" lvl="1" indent="-223838">
              <a:buFontTx/>
              <a:buChar char="•"/>
              <a:defRPr sz="240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defRPr>
            </a:lvl2pPr>
            <a:lvl3pPr marL="1143000" indent="-228600">
              <a:defRPr sz="2000">
                <a:latin typeface="Symbol" panose="05050102010706020507" pitchFamily="18" charset="2"/>
              </a:defRPr>
            </a:lvl3pPr>
            <a:lvl4pPr marL="1600200" indent="-228600">
              <a:defRPr sz="2000">
                <a:latin typeface="Symbol" panose="05050102010706020507" pitchFamily="18" charset="2"/>
              </a:defRPr>
            </a:lvl4pPr>
            <a:lvl5pPr marL="2057400" indent="-228600">
              <a:defRPr sz="2000"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9pPr>
          </a:lstStyle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Range: the difference between the largest and smallest measurements of a variable.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225676" y="2225676"/>
            <a:ext cx="2873375" cy="10080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r>
              <a:rPr lang="en-US" sz="1800" b="1" i="1">
                <a:latin typeface="Arial" panose="020B0604020202020204" pitchFamily="34" charset="0"/>
              </a:rPr>
              <a:t>Extremes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1800" i="1">
                <a:latin typeface="Arial" panose="020B0604020202020204" pitchFamily="34" charset="0"/>
              </a:rPr>
              <a:t>Minimum(calories) = 10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1800" i="1">
                <a:latin typeface="Arial" panose="020B0604020202020204" pitchFamily="34" charset="0"/>
              </a:rPr>
              <a:t>Maximum(calories) = 210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019800" y="2438401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r>
              <a:rPr lang="en-US" sz="1800" i="1">
                <a:latin typeface="Arial" panose="020B0604020202020204" pitchFamily="34" charset="0"/>
              </a:rPr>
              <a:t>Range = 210-10 = 200</a:t>
            </a:r>
          </a:p>
        </p:txBody>
      </p:sp>
      <p:sp>
        <p:nvSpPr>
          <p:cNvPr id="22534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888957" y="0"/>
            <a:ext cx="10353762" cy="970450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22535" name="Line 13"/>
          <p:cNvSpPr>
            <a:spLocks noChangeShapeType="1"/>
          </p:cNvSpPr>
          <p:nvPr/>
        </p:nvSpPr>
        <p:spPr bwMode="auto">
          <a:xfrm>
            <a:off x="5114925" y="2630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Text Box 14"/>
          <p:cNvSpPr txBox="1">
            <a:spLocks noChangeArrowheads="1"/>
          </p:cNvSpPr>
          <p:nvPr/>
        </p:nvSpPr>
        <p:spPr bwMode="auto">
          <a:xfrm>
            <a:off x="2209801" y="3505200"/>
            <a:ext cx="7589836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defRPr>
            </a:lvl1pPr>
            <a:lvl2pPr marL="681038" lvl="1" indent="-223838">
              <a:buFontTx/>
              <a:buChar char="•"/>
              <a:defRPr sz="240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defRPr>
            </a:lvl2pPr>
            <a:lvl3pPr marL="1143000" indent="-228600">
              <a:defRPr sz="2000">
                <a:latin typeface="Symbol" panose="05050102010706020507" pitchFamily="18" charset="2"/>
              </a:defRPr>
            </a:lvl3pPr>
            <a:lvl4pPr marL="1600200" indent="-228600">
              <a:defRPr sz="2000">
                <a:latin typeface="Symbol" panose="05050102010706020507" pitchFamily="18" charset="2"/>
              </a:defRPr>
            </a:lvl4pPr>
            <a:lvl5pPr marL="2057400" indent="-228600">
              <a:defRPr sz="2000"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9pPr>
          </a:lstStyle>
          <a:p>
            <a:r>
              <a:rPr lang="en-US" dirty="0"/>
              <a:t>Tells us something about the spread of the data.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64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09800" y="1143001"/>
            <a:ext cx="7517524" cy="8309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defRPr>
            </a:lvl1pPr>
            <a:lvl2pPr marL="681038" lvl="1" indent="-223838">
              <a:buFontTx/>
              <a:buChar char="•"/>
              <a:defRPr sz="240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defRPr>
            </a:lvl2pPr>
            <a:lvl3pPr marL="1143000" indent="-228600">
              <a:defRPr sz="2000">
                <a:latin typeface="Symbol" panose="05050102010706020507" pitchFamily="18" charset="2"/>
              </a:defRPr>
            </a:lvl3pPr>
            <a:lvl4pPr marL="1600200" indent="-228600">
              <a:defRPr sz="2000">
                <a:latin typeface="Symbol" panose="05050102010706020507" pitchFamily="18" charset="2"/>
              </a:defRPr>
            </a:lvl4pPr>
            <a:lvl5pPr marL="2057400" indent="-228600">
              <a:defRPr sz="2000"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9pPr>
          </a:lstStyle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Range: the difference between the largest and smallest measurements of a variable.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225676" y="2225676"/>
            <a:ext cx="2873375" cy="10080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r>
              <a:rPr lang="en-US" sz="1800" b="1" i="1">
                <a:latin typeface="Arial" panose="020B0604020202020204" pitchFamily="34" charset="0"/>
              </a:rPr>
              <a:t>Extremes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1800" i="1">
                <a:latin typeface="Arial" panose="020B0604020202020204" pitchFamily="34" charset="0"/>
              </a:rPr>
              <a:t>Minimum(calories) = 10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1800" i="1">
                <a:latin typeface="Arial" panose="020B0604020202020204" pitchFamily="34" charset="0"/>
              </a:rPr>
              <a:t>Maximum(calories) = 210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019800" y="2438401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r>
              <a:rPr lang="en-US" sz="1800" i="1">
                <a:latin typeface="Arial" panose="020B0604020202020204" pitchFamily="34" charset="0"/>
              </a:rPr>
              <a:t>Range = 210-10 = 200</a:t>
            </a:r>
          </a:p>
        </p:txBody>
      </p:sp>
      <p:sp>
        <p:nvSpPr>
          <p:cNvPr id="22534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888957" y="0"/>
            <a:ext cx="10353762" cy="970450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22535" name="Line 13"/>
          <p:cNvSpPr>
            <a:spLocks noChangeShapeType="1"/>
          </p:cNvSpPr>
          <p:nvPr/>
        </p:nvSpPr>
        <p:spPr bwMode="auto">
          <a:xfrm>
            <a:off x="5114925" y="2630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Text Box 14"/>
          <p:cNvSpPr txBox="1">
            <a:spLocks noChangeArrowheads="1"/>
          </p:cNvSpPr>
          <p:nvPr/>
        </p:nvSpPr>
        <p:spPr bwMode="auto">
          <a:xfrm>
            <a:off x="2209801" y="3505200"/>
            <a:ext cx="7589836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defRPr>
            </a:lvl1pPr>
            <a:lvl2pPr marL="681038" lvl="1" indent="-223838">
              <a:buFontTx/>
              <a:buChar char="•"/>
              <a:defRPr sz="240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defRPr>
            </a:lvl2pPr>
            <a:lvl3pPr marL="1143000" indent="-228600">
              <a:defRPr sz="2000">
                <a:latin typeface="Symbol" panose="05050102010706020507" pitchFamily="18" charset="2"/>
              </a:defRPr>
            </a:lvl3pPr>
            <a:lvl4pPr marL="1600200" indent="-228600">
              <a:defRPr sz="2000">
                <a:latin typeface="Symbol" panose="05050102010706020507" pitchFamily="18" charset="2"/>
              </a:defRPr>
            </a:lvl4pPr>
            <a:lvl5pPr marL="2057400" indent="-228600">
              <a:defRPr sz="2000"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9pPr>
          </a:lstStyle>
          <a:p>
            <a:r>
              <a:rPr lang="en-US" dirty="0"/>
              <a:t>Tells us something about the spread of the data.  </a:t>
            </a:r>
          </a:p>
        </p:txBody>
      </p:sp>
      <p:sp>
        <p:nvSpPr>
          <p:cNvPr id="22538" name="Text Box 16"/>
          <p:cNvSpPr txBox="1">
            <a:spLocks noChangeArrowheads="1"/>
          </p:cNvSpPr>
          <p:nvPr/>
        </p:nvSpPr>
        <p:spPr bwMode="auto">
          <a:xfrm>
            <a:off x="3253507" y="4148674"/>
            <a:ext cx="5399235" cy="1200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defRPr>
            </a:lvl1pPr>
            <a:lvl2pPr marL="681038" lvl="1" indent="-223838">
              <a:buFontTx/>
              <a:buChar char="•"/>
              <a:defRPr sz="240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defRPr>
            </a:lvl2pPr>
            <a:lvl3pPr marL="1143000" indent="-228600">
              <a:defRPr sz="2000">
                <a:latin typeface="Symbol" panose="05050102010706020507" pitchFamily="18" charset="2"/>
              </a:defRPr>
            </a:lvl3pPr>
            <a:lvl4pPr marL="1600200" indent="-228600">
              <a:defRPr sz="2000">
                <a:latin typeface="Symbol" panose="05050102010706020507" pitchFamily="18" charset="2"/>
              </a:defRPr>
            </a:lvl4pPr>
            <a:lvl5pPr marL="2057400" indent="-228600">
              <a:defRPr sz="2000"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9pPr>
          </a:lstStyle>
          <a:p>
            <a:r>
              <a:rPr lang="en-US" dirty="0"/>
              <a:t>Midrange	= minimum + (Range/2)</a:t>
            </a:r>
          </a:p>
          <a:p>
            <a:r>
              <a:rPr lang="en-US" dirty="0"/>
              <a:t>		=10 + 200/2</a:t>
            </a:r>
          </a:p>
          <a:p>
            <a:r>
              <a:rPr lang="en-US" dirty="0"/>
              <a:t>		=110</a:t>
            </a:r>
          </a:p>
        </p:txBody>
      </p:sp>
      <p:sp>
        <p:nvSpPr>
          <p:cNvPr id="22539" name="Text Box 18"/>
          <p:cNvSpPr txBox="1">
            <a:spLocks noChangeArrowheads="1"/>
          </p:cNvSpPr>
          <p:nvPr/>
        </p:nvSpPr>
        <p:spPr bwMode="auto">
          <a:xfrm>
            <a:off x="2003735" y="5687971"/>
            <a:ext cx="7723589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Is it a “good” measure of the center of the data?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39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038" y="44850"/>
            <a:ext cx="10353762" cy="970450"/>
          </a:xfrm>
        </p:spPr>
        <p:txBody>
          <a:bodyPr/>
          <a:lstStyle/>
          <a:p>
            <a:r>
              <a:rPr lang="en-US"/>
              <a:t>Measures of Central Tendency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614855" y="1862138"/>
            <a:ext cx="11051627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r>
              <a:rPr lang="en-US" sz="2400" b="1" dirty="0">
                <a:latin typeface="Book Antiqua" panose="02040602050305030304" pitchFamily="18" charset="0"/>
              </a:rPr>
              <a:t>Median</a:t>
            </a:r>
            <a:r>
              <a:rPr lang="en-US" sz="2400" dirty="0">
                <a:latin typeface="Book Antiqua" panose="02040602050305030304" pitchFamily="18" charset="0"/>
              </a:rPr>
              <a:t> = middle value in the sorted list of n numbers: at position (n+1)/2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              = unique value at (n+1)/2 if n is an odd number or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              = average of the values at n/2 and n/2+1 if n is even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              = (160 + 160)/2 = 160</a:t>
            </a:r>
          </a:p>
        </p:txBody>
      </p:sp>
      <p:sp>
        <p:nvSpPr>
          <p:cNvPr id="23559" name="Text Box 11"/>
          <p:cNvSpPr txBox="1">
            <a:spLocks noChangeArrowheads="1"/>
          </p:cNvSpPr>
          <p:nvPr/>
        </p:nvSpPr>
        <p:spPr bwMode="auto">
          <a:xfrm>
            <a:off x="614855" y="990601"/>
            <a:ext cx="11051628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pPr algn="ctr"/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Estimate the value that is in the center of the “distribution” of the data 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31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038" y="44850"/>
            <a:ext cx="10353762" cy="970450"/>
          </a:xfrm>
        </p:spPr>
        <p:txBody>
          <a:bodyPr/>
          <a:lstStyle/>
          <a:p>
            <a:r>
              <a:rPr lang="en-US"/>
              <a:t>Measures of Central Tendency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614855" y="1961051"/>
            <a:ext cx="11051628" cy="120032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623888" indent="-623888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r>
              <a:rPr lang="en-US" sz="2400" b="1" dirty="0">
                <a:latin typeface="Book Antiqua" panose="02040602050305030304" pitchFamily="18" charset="0"/>
              </a:rPr>
              <a:t>Mean</a:t>
            </a:r>
            <a:r>
              <a:rPr lang="en-US" sz="2400" dirty="0">
                <a:latin typeface="Book Antiqua" panose="02040602050305030304" pitchFamily="18" charset="0"/>
              </a:rPr>
              <a:t> = sum of all values divided by number of values (average)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           = (10 + 60 + 60 + 60 + … + 210 + 210)/22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           = 133.6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614855" y="3571251"/>
            <a:ext cx="11051628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662113" indent="-1662113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r>
              <a:rPr lang="en-US" sz="2400" b="1" dirty="0">
                <a:latin typeface="Book Antiqua" panose="02040602050305030304" pitchFamily="18" charset="0"/>
              </a:rPr>
              <a:t>Trimmed mean</a:t>
            </a:r>
            <a:r>
              <a:rPr lang="en-US" sz="2400" dirty="0">
                <a:latin typeface="Book Antiqua" panose="02040602050305030304" pitchFamily="18" charset="0"/>
              </a:rPr>
              <a:t> = mean of data where some fraction of the smallest and largest data values are not considered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.  Usually the smallest 5% and largest 5% values </a:t>
            </a:r>
            <a:r>
              <a:rPr lang="en-US" sz="2400" dirty="0">
                <a:latin typeface="Book Antiqua" panose="02040602050305030304" pitchFamily="18" charset="0"/>
              </a:rPr>
              <a:t>(rounded to nearest integer) of data  are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removed</a:t>
            </a:r>
            <a:r>
              <a:rPr lang="en-US" sz="2400" dirty="0">
                <a:latin typeface="Book Antiqua" panose="02040602050305030304" pitchFamily="18" charset="0"/>
              </a:rPr>
              <a:t> for this computation. 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	= 136.0 (with 10% trimmed, 5% each tail).</a:t>
            </a:r>
          </a:p>
        </p:txBody>
      </p:sp>
      <p:sp>
        <p:nvSpPr>
          <p:cNvPr id="23559" name="Text Box 11"/>
          <p:cNvSpPr txBox="1">
            <a:spLocks noChangeArrowheads="1"/>
          </p:cNvSpPr>
          <p:nvPr/>
        </p:nvSpPr>
        <p:spPr bwMode="auto">
          <a:xfrm>
            <a:off x="614855" y="990601"/>
            <a:ext cx="11051628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pPr algn="ctr"/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Estimate the value that is in the center of the “distribution” of the data 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35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038" y="44850"/>
            <a:ext cx="10353762" cy="970450"/>
          </a:xfrm>
        </p:spPr>
        <p:txBody>
          <a:bodyPr/>
          <a:lstStyle/>
          <a:p>
            <a:r>
              <a:rPr lang="en-US"/>
              <a:t>Measures of Central Tendency</a:t>
            </a:r>
          </a:p>
        </p:txBody>
      </p:sp>
      <p:sp>
        <p:nvSpPr>
          <p:cNvPr id="23559" name="Text Box 11"/>
          <p:cNvSpPr txBox="1">
            <a:spLocks noChangeArrowheads="1"/>
          </p:cNvSpPr>
          <p:nvPr/>
        </p:nvSpPr>
        <p:spPr bwMode="auto">
          <a:xfrm>
            <a:off x="614855" y="990601"/>
            <a:ext cx="11051628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pPr algn="ctr"/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Estimate the value that is in the center of the “distribution” of the data 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314" y="1961051"/>
            <a:ext cx="6507217" cy="42994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75131" y="2128345"/>
            <a:ext cx="2916621" cy="15923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u="sng" dirty="0">
                <a:solidFill>
                  <a:srgbClr val="FF0000"/>
                </a:solidFill>
              </a:rPr>
              <a:t>Other Types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9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ext Box 2"/>
          <p:cNvSpPr txBox="1">
            <a:spLocks noChangeArrowheads="1"/>
          </p:cNvSpPr>
          <p:nvPr/>
        </p:nvSpPr>
        <p:spPr bwMode="auto">
          <a:xfrm>
            <a:off x="2438399" y="1235868"/>
            <a:ext cx="6019441" cy="13111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143000" indent="-11430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Variance: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 The sum of squared deviations of measurements from their mean divided by n-1.</a:t>
            </a:r>
          </a:p>
        </p:txBody>
      </p:sp>
      <p:graphicFrame>
        <p:nvGraphicFramePr>
          <p:cNvPr id="92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034527"/>
              </p:ext>
            </p:extLst>
          </p:nvPr>
        </p:nvGraphicFramePr>
        <p:xfrm>
          <a:off x="9503697" y="2551356"/>
          <a:ext cx="1435033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22080" imgH="609480" progId="Equation.3">
                  <p:embed/>
                </p:oleObj>
              </mc:Choice>
              <mc:Fallback>
                <p:oleObj name="Equation" r:id="rId3" imgW="6220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3697" y="2551356"/>
                        <a:ext cx="1435033" cy="12779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224" name="AutoShape 6"/>
          <p:cNvCxnSpPr>
            <a:cxnSpLocks noChangeShapeType="1"/>
            <a:stCxn id="9222" idx="1"/>
            <a:endCxn id="9218" idx="1"/>
          </p:cNvCxnSpPr>
          <p:nvPr/>
        </p:nvCxnSpPr>
        <p:spPr bwMode="auto">
          <a:xfrm rot="10800000" flipH="1" flipV="1">
            <a:off x="2438398" y="1891431"/>
            <a:ext cx="462011" cy="1894205"/>
          </a:xfrm>
          <a:prstGeom prst="bentConnector3">
            <a:avLst>
              <a:gd name="adj1" fmla="val -4947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2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169192"/>
              </p:ext>
            </p:extLst>
          </p:nvPr>
        </p:nvGraphicFramePr>
        <p:xfrm>
          <a:off x="2900410" y="3190325"/>
          <a:ext cx="2268052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54080" imgH="609480" progId="Equation.3">
                  <p:embed/>
                </p:oleObj>
              </mc:Choice>
              <mc:Fallback>
                <p:oleObj name="Equation" r:id="rId5" imgW="10540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410" y="3190325"/>
                        <a:ext cx="2268052" cy="1190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1039920" y="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Variance and Standard Deviation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017344" y="4114800"/>
            <a:ext cx="9932917" cy="1143000"/>
            <a:chOff x="1114" y="2592"/>
            <a:chExt cx="3686" cy="720"/>
          </a:xfrm>
        </p:grpSpPr>
        <p:sp>
          <p:nvSpPr>
            <p:cNvPr id="9229" name="Text Box 7"/>
            <p:cNvSpPr txBox="1">
              <a:spLocks noChangeArrowheads="1"/>
            </p:cNvSpPr>
            <p:nvPr/>
          </p:nvSpPr>
          <p:spPr bwMode="auto">
            <a:xfrm>
              <a:off x="1114" y="2821"/>
              <a:ext cx="3229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141413" indent="-1025525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2400" b="1" dirty="0">
                  <a:solidFill>
                    <a:schemeClr val="tx1">
                      <a:lumMod val="95000"/>
                    </a:schemeClr>
                  </a:solidFill>
                  <a:latin typeface="Book Antiqua" panose="02040602050305030304" pitchFamily="18" charset="0"/>
                </a:rPr>
                <a:t>Standard Deviation:</a:t>
              </a:r>
              <a:r>
                <a:rPr lang="en-US" sz="2400" dirty="0">
                  <a:solidFill>
                    <a:schemeClr val="tx1">
                      <a:lumMod val="95000"/>
                    </a:schemeClr>
                  </a:solidFill>
                  <a:latin typeface="Book Antiqua" panose="02040602050305030304" pitchFamily="18" charset="0"/>
                </a:rPr>
                <a:t> The square root of the variance.</a:t>
              </a:r>
            </a:p>
          </p:txBody>
        </p:sp>
        <p:graphicFrame>
          <p:nvGraphicFramePr>
            <p:cNvPr id="921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1732259"/>
                </p:ext>
              </p:extLst>
            </p:nvPr>
          </p:nvGraphicFramePr>
          <p:xfrm>
            <a:off x="3873" y="2762"/>
            <a:ext cx="720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520560" imgH="253800" progId="Equation.3">
                    <p:embed/>
                  </p:oleObj>
                </mc:Choice>
                <mc:Fallback>
                  <p:oleObj name="Equation" r:id="rId7" imgW="52056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3" y="2762"/>
                          <a:ext cx="720" cy="349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0" name="Rectangle 17"/>
            <p:cNvSpPr>
              <a:spLocks noChangeArrowheads="1"/>
            </p:cNvSpPr>
            <p:nvPr/>
          </p:nvSpPr>
          <p:spPr bwMode="auto">
            <a:xfrm>
              <a:off x="3504" y="2592"/>
              <a:ext cx="1296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pPr algn="ctr"/>
              <a:endParaRPr lang="en-US" sz="280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2144110" y="5562600"/>
            <a:ext cx="84646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These measure the spread of the data.</a:t>
            </a:r>
          </a:p>
        </p:txBody>
      </p:sp>
      <p:sp>
        <p:nvSpPr>
          <p:cNvPr id="4" name="Rectangle 3"/>
          <p:cNvSpPr/>
          <p:nvPr/>
        </p:nvSpPr>
        <p:spPr>
          <a:xfrm>
            <a:off x="9283907" y="2008493"/>
            <a:ext cx="19106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Sample Mean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96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ext Box 2"/>
          <p:cNvSpPr txBox="1">
            <a:spLocks noChangeArrowheads="1"/>
          </p:cNvSpPr>
          <p:nvPr/>
        </p:nvSpPr>
        <p:spPr bwMode="auto">
          <a:xfrm>
            <a:off x="893849" y="1472351"/>
            <a:ext cx="10499833" cy="43581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143000" indent="-11430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Which one is correct?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lphaU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 Square is not necessary - taking absolute values would also work</a:t>
            </a:r>
          </a:p>
          <a:p>
            <a:pPr marL="457200" indent="-457200">
              <a:lnSpc>
                <a:spcPct val="110000"/>
              </a:lnSpc>
              <a:buFont typeface="+mj-lt"/>
              <a:buAutoNum type="alphaUcPeriod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lphaU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Squares are necessary because we divide by (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n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-1) instead of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n</a:t>
            </a:r>
          </a:p>
          <a:p>
            <a:pPr marL="457200" indent="-457200">
              <a:lnSpc>
                <a:spcPct val="110000"/>
              </a:lnSpc>
              <a:buFont typeface="+mj-lt"/>
              <a:buAutoNum type="alphaUcPeriod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lphaU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Square increases the contribution to the variance is as you go farther from the mean.</a:t>
            </a:r>
          </a:p>
          <a:p>
            <a:pPr marL="457200" indent="-457200">
              <a:lnSpc>
                <a:spcPct val="110000"/>
              </a:lnSpc>
              <a:buFont typeface="+mj-lt"/>
              <a:buAutoNum type="alphaUcPeriod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lphaU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Any power of value at least 2 works, but square works best</a:t>
            </a:r>
          </a:p>
        </p:txBody>
      </p:sp>
      <p:sp>
        <p:nvSpPr>
          <p:cNvPr id="9225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1039920" y="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Why squared deviation? </a:t>
            </a:r>
            <a:endParaRPr lang="en-US" dirty="0"/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272830"/>
              </p:ext>
            </p:extLst>
          </p:nvPr>
        </p:nvGraphicFramePr>
        <p:xfrm>
          <a:off x="9663817" y="877038"/>
          <a:ext cx="2268052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54080" imgH="609480" progId="Equation.3">
                  <p:embed/>
                </p:oleObj>
              </mc:Choice>
              <mc:Fallback>
                <p:oleObj name="Equation" r:id="rId3" imgW="10540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3817" y="877038"/>
                        <a:ext cx="2268052" cy="1190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27</a:t>
            </a:fld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8407021" y="520314"/>
            <a:ext cx="3248167" cy="1158361"/>
          </a:xfrm>
          <a:custGeom>
            <a:avLst/>
            <a:gdLst>
              <a:gd name="connsiteX0" fmla="*/ 0 w 3248167"/>
              <a:gd name="connsiteY0" fmla="*/ 1158361 h 1158361"/>
              <a:gd name="connsiteX1" fmla="*/ 2402006 w 3248167"/>
              <a:gd name="connsiteY1" fmla="*/ 121131 h 1158361"/>
              <a:gd name="connsiteX2" fmla="*/ 2852382 w 3248167"/>
              <a:gd name="connsiteY2" fmla="*/ 66540 h 1158361"/>
              <a:gd name="connsiteX3" fmla="*/ 3248167 w 3248167"/>
              <a:gd name="connsiteY3" fmla="*/ 530564 h 115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8167" h="1158361">
                <a:moveTo>
                  <a:pt x="0" y="1158361"/>
                </a:moveTo>
                <a:cubicBezTo>
                  <a:pt x="963304" y="730731"/>
                  <a:pt x="1926609" y="303101"/>
                  <a:pt x="2402006" y="121131"/>
                </a:cubicBezTo>
                <a:cubicBezTo>
                  <a:pt x="2877403" y="-60839"/>
                  <a:pt x="2711355" y="-1699"/>
                  <a:pt x="2852382" y="66540"/>
                </a:cubicBezTo>
                <a:cubicBezTo>
                  <a:pt x="2993409" y="134779"/>
                  <a:pt x="3120788" y="332671"/>
                  <a:pt x="3248167" y="530564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77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945326" y="179938"/>
            <a:ext cx="10353762" cy="574125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/>
              <a:t>Why Standard Deviation?</a:t>
            </a:r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669035"/>
              </p:ext>
            </p:extLst>
          </p:nvPr>
        </p:nvGraphicFramePr>
        <p:xfrm>
          <a:off x="7208953" y="2751873"/>
          <a:ext cx="194023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0560" imgH="253800" progId="Equation.3">
                  <p:embed/>
                </p:oleObj>
              </mc:Choice>
              <mc:Fallback>
                <p:oleObj name="Equation" r:id="rId3" imgW="520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8953" y="2751873"/>
                        <a:ext cx="1940233" cy="5540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026105"/>
              </p:ext>
            </p:extLst>
          </p:nvPr>
        </p:nvGraphicFramePr>
        <p:xfrm>
          <a:off x="1386920" y="2433580"/>
          <a:ext cx="2268052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54080" imgH="609480" progId="Equation.3">
                  <p:embed/>
                </p:oleObj>
              </mc:Choice>
              <mc:Fallback>
                <p:oleObj name="Equation" r:id="rId5" imgW="10540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920" y="2433580"/>
                        <a:ext cx="2268052" cy="1190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ight Arrow 2"/>
          <p:cNvSpPr/>
          <p:nvPr/>
        </p:nvSpPr>
        <p:spPr>
          <a:xfrm>
            <a:off x="4918841" y="2710598"/>
            <a:ext cx="1203366" cy="59531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54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945326" y="179938"/>
            <a:ext cx="10353762" cy="574125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/>
              <a:t>Why Standard Deviation?</a:t>
            </a:r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669035"/>
              </p:ext>
            </p:extLst>
          </p:nvPr>
        </p:nvGraphicFramePr>
        <p:xfrm>
          <a:off x="7208953" y="2751873"/>
          <a:ext cx="194023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0560" imgH="253800" progId="Equation.3">
                  <p:embed/>
                </p:oleObj>
              </mc:Choice>
              <mc:Fallback>
                <p:oleObj name="Equation" r:id="rId3" imgW="520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8953" y="2751873"/>
                        <a:ext cx="1940233" cy="5540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026105"/>
              </p:ext>
            </p:extLst>
          </p:nvPr>
        </p:nvGraphicFramePr>
        <p:xfrm>
          <a:off x="1386920" y="2433580"/>
          <a:ext cx="2268052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54080" imgH="609480" progId="Equation.3">
                  <p:embed/>
                </p:oleObj>
              </mc:Choice>
              <mc:Fallback>
                <p:oleObj name="Equation" r:id="rId5" imgW="10540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920" y="2433580"/>
                        <a:ext cx="2268052" cy="1190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ight Arrow 2"/>
          <p:cNvSpPr/>
          <p:nvPr/>
        </p:nvSpPr>
        <p:spPr>
          <a:xfrm>
            <a:off x="4918841" y="2710598"/>
            <a:ext cx="1203366" cy="59531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20524" y="389411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Square root – now the value is in the units we started with </a:t>
            </a:r>
            <a:b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</a:b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6203" y="1152803"/>
            <a:ext cx="104503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4FC76"/>
                </a:solidFill>
                <a:latin typeface="Book Antiqua" panose="02040602050305030304" pitchFamily="18" charset="0"/>
              </a:rPr>
              <a:t>Variance is somewhat arbitrary, But if you “standardize” that value, you could talk about any variance (i.e. deviation) in equivalent terms </a:t>
            </a:r>
            <a:br>
              <a:rPr lang="en-US" sz="2400" dirty="0">
                <a:solidFill>
                  <a:srgbClr val="24FC76"/>
                </a:solidFill>
                <a:latin typeface="Book Antiqua" panose="02040602050305030304" pitchFamily="18" charset="0"/>
              </a:rPr>
            </a:br>
            <a:endParaRPr lang="en-US" sz="2400" dirty="0">
              <a:solidFill>
                <a:srgbClr val="24FC76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5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1078172" y="147381"/>
            <a:ext cx="10148441" cy="68513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Example of Bad Visualizations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886" y="1986619"/>
            <a:ext cx="7071405" cy="36732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10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945326" y="179938"/>
            <a:ext cx="10353762" cy="574125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/>
              <a:t>Why Standard Deviation?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6203" y="1152803"/>
            <a:ext cx="104503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4FC76"/>
                </a:solidFill>
                <a:latin typeface="Book Antiqua" panose="02040602050305030304" pitchFamily="18" charset="0"/>
              </a:rPr>
              <a:t>Variance is somewhat arbitrary, But if you “standardize” that value, you could talk about any variance (i.e. deviation) in equivalent terms </a:t>
            </a:r>
            <a:br>
              <a:rPr lang="en-US" sz="2400" dirty="0">
                <a:solidFill>
                  <a:srgbClr val="24FC76"/>
                </a:solidFill>
                <a:latin typeface="Book Antiqua" panose="02040602050305030304" pitchFamily="18" charset="0"/>
              </a:rPr>
            </a:br>
            <a:endParaRPr lang="en-US" sz="2400" dirty="0">
              <a:solidFill>
                <a:srgbClr val="24FC76"/>
              </a:solidFill>
              <a:latin typeface="Book Antiqua" panose="020406020503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202" y="2547650"/>
            <a:ext cx="6051209" cy="25446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34847" y="2547650"/>
            <a:ext cx="40816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Book Antiqua" panose="02040602050305030304" pitchFamily="18" charset="0"/>
              </a:rPr>
              <a:t>Regardless of how the data are distributed, a certain percentage of values must fall within </a:t>
            </a:r>
            <a:r>
              <a:rPr lang="en-US" sz="2400" i="1" dirty="0">
                <a:solidFill>
                  <a:schemeClr val="tx1">
                    <a:lumMod val="85000"/>
                  </a:schemeClr>
                </a:solidFill>
                <a:latin typeface="Book Antiqua" panose="02040602050305030304" pitchFamily="18" charset="0"/>
              </a:rPr>
              <a:t>k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Book Antiqua" panose="02040602050305030304" pitchFamily="18" charset="0"/>
              </a:rPr>
              <a:t>standard deviations from the mean: </a:t>
            </a:r>
            <a:br>
              <a:rPr lang="en-US" sz="2400" dirty="0">
                <a:solidFill>
                  <a:schemeClr val="tx1">
                    <a:lumMod val="85000"/>
                  </a:schemeClr>
                </a:solidFill>
                <a:latin typeface="Book Antiqua" panose="02040602050305030304" pitchFamily="18" charset="0"/>
              </a:rPr>
            </a:br>
            <a:endParaRPr lang="en-US" sz="2400" dirty="0">
              <a:solidFill>
                <a:schemeClr val="tx1">
                  <a:lumMod val="8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34834"/>
            <a:ext cx="4410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</a:rPr>
              <a:t>Courtesy: Joshua </a:t>
            </a:r>
            <a:r>
              <a:rPr lang="en-US" sz="1200" dirty="0" err="1">
                <a:solidFill>
                  <a:srgbClr val="FFFFFF"/>
                </a:solidFill>
                <a:latin typeface="Arial" panose="020B0604020202020204" pitchFamily="34" charset="0"/>
              </a:rPr>
              <a:t>Akey</a:t>
            </a:r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08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945326" y="179938"/>
            <a:ext cx="10353762" cy="574125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Often We Can Do Better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917" y="1152803"/>
            <a:ext cx="109386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For many lists of observations – especially if their histogram is bell-shaped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Roughly 68% of the observations lie within 1 standard deviation of the average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95% of the observations lie within 2 standard deviations of the average </a:t>
            </a:r>
            <a:br>
              <a:rPr lang="en-US" sz="2400" dirty="0">
                <a:solidFill>
                  <a:schemeClr val="tx1">
                    <a:lumMod val="95000"/>
                  </a:schemeClr>
                </a:solidFill>
              </a:rPr>
            </a:b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34834"/>
            <a:ext cx="4410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</a:rPr>
              <a:t>Courtesy: Joshua </a:t>
            </a:r>
            <a:r>
              <a:rPr lang="en-US" sz="1200" dirty="0" err="1">
                <a:solidFill>
                  <a:srgbClr val="FFFFFF"/>
                </a:solidFill>
                <a:latin typeface="Arial" panose="020B0604020202020204" pitchFamily="34" charset="0"/>
              </a:rPr>
              <a:t>Akey</a:t>
            </a:r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  <a:br>
              <a:rPr lang="en-US" sz="1200" dirty="0"/>
            </a:b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860" y="3643026"/>
            <a:ext cx="7001982" cy="235727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43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96200" y="5958599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r>
              <a:rPr lang="en-US" sz="1000">
                <a:latin typeface="Arial" panose="020B0604020202020204" pitchFamily="34" charset="0"/>
              </a:rPr>
              <a:t>STA6166-2-</a:t>
            </a:r>
            <a:fld id="{929F5457-8EC1-4966-9D75-5F26EF49F5F2}" type="slidenum">
              <a:rPr lang="en-US" sz="1000">
                <a:latin typeface="Arial" panose="020B0604020202020204" pitchFamily="34" charset="0"/>
              </a:rPr>
              <a:pPr/>
              <a:t>32</a:t>
            </a:fld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551793" y="838200"/>
            <a:ext cx="11051627" cy="193899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pPr algn="just"/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Suppose we divide the sorted data into four equal parts.  The values which separate the four parts are known as the quartiles.  </a:t>
            </a:r>
          </a:p>
          <a:p>
            <a:pPr algn="just"/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Book Antiqua" panose="02040602050305030304" pitchFamily="18" charset="0"/>
            </a:endParaRPr>
          </a:p>
          <a:p>
            <a:pPr algn="just"/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Because the sample size, does not always divide easily by 4, we do some estimating of these quartiles by linear interpolation between values.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51793" y="3083736"/>
            <a:ext cx="11051627" cy="261610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939925" indent="-1939925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Here n=22,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 (n+1)/4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=23/4=5.75, hence Q1 is three quarters between the 5th and 6th observations in the sorted list. The 5th value is 60 and the 6th value is 60, thus </a:t>
            </a: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	Q1 = 60 + .75(60-60)=60.</a:t>
            </a:r>
          </a:p>
          <a:p>
            <a:endParaRPr lang="en-US" sz="18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For Q2,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(n+1)/2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 = 23/2 = 11.5, e.g. half way between the 11</a:t>
            </a:r>
            <a:r>
              <a:rPr lang="en-US" sz="1800" baseline="300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th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 and 12</a:t>
            </a:r>
            <a:r>
              <a:rPr lang="en-US" sz="1800" baseline="300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th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 obs.</a:t>
            </a:r>
          </a:p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	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Q2 = 160 + .5(160-160) = 160.</a:t>
            </a:r>
          </a:p>
          <a:p>
            <a:endParaRPr lang="en-US" sz="18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For Q3,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3(n+1)/4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 = 3(23)/4 = 69/4 = 17.25,  a quarter of the way between the 17</a:t>
            </a:r>
            <a:r>
              <a:rPr lang="en-US" sz="1800" baseline="300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th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 and 18</a:t>
            </a:r>
            <a:r>
              <a:rPr lang="en-US" sz="1800" baseline="300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th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 observations.</a:t>
            </a: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	Q3 = 180 + .25(180-180) = 180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0"/>
            <a:ext cx="8318500" cy="762000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Quartiles</a:t>
            </a:r>
          </a:p>
        </p:txBody>
      </p:sp>
      <p:graphicFrame>
        <p:nvGraphicFramePr>
          <p:cNvPr id="71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727720"/>
              </p:ext>
            </p:extLst>
          </p:nvPr>
        </p:nvGraphicFramePr>
        <p:xfrm>
          <a:off x="1524000" y="6019800"/>
          <a:ext cx="90678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042843" imgH="183124" progId="Excel.Sheet.8">
                  <p:embed/>
                </p:oleObj>
              </mc:Choice>
              <mc:Fallback>
                <p:oleObj name="Worksheet" r:id="rId3" imgW="6042843" imgH="18312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6019800"/>
                        <a:ext cx="9067800" cy="2746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Line 8"/>
          <p:cNvSpPr>
            <a:spLocks noChangeShapeType="1"/>
          </p:cNvSpPr>
          <p:nvPr/>
        </p:nvSpPr>
        <p:spPr bwMode="auto">
          <a:xfrm flipV="1">
            <a:off x="3657600" y="617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 flipV="1">
            <a:off x="6096000" y="617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 flipV="1">
            <a:off x="8534400" y="617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9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19" y="12047"/>
            <a:ext cx="10353762" cy="970450"/>
          </a:xfrm>
        </p:spPr>
        <p:txBody>
          <a:bodyPr/>
          <a:lstStyle/>
          <a:p>
            <a:r>
              <a:rPr lang="en-US" dirty="0"/>
              <a:t>Percentiles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824842"/>
            <a:ext cx="10085212" cy="5864636"/>
          </a:xfrm>
          <a:prstGeom prst="rect">
            <a:avLst/>
          </a:prstGeom>
        </p:spPr>
      </p:pic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8133240" y="4201128"/>
            <a:ext cx="2618843" cy="9233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wrap="square">
            <a:spAutoFit/>
          </a:bodyPr>
          <a:lstStyle>
            <a:lvl1pPr marL="346075" indent="-346075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pPr marL="0" indent="0"/>
            <a:r>
              <a:rPr lang="en-US" sz="1800" dirty="0">
                <a:solidFill>
                  <a:schemeClr val="bg2"/>
                </a:solidFill>
                <a:latin typeface="Book Antiqua" panose="02040602050305030304" pitchFamily="18" charset="0"/>
              </a:rPr>
              <a:t>We assign these detailed calculations </a:t>
            </a:r>
          </a:p>
          <a:p>
            <a:pPr marL="0" indent="0"/>
            <a:r>
              <a:rPr lang="en-US" sz="1800" dirty="0">
                <a:solidFill>
                  <a:schemeClr val="bg2"/>
                </a:solidFill>
                <a:latin typeface="Book Antiqua" panose="02040602050305030304" pitchFamily="18" charset="0"/>
              </a:rPr>
              <a:t>to software packages…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03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360500" y="1241814"/>
            <a:ext cx="9523413" cy="2693988"/>
            <a:chOff x="-850" y="2002"/>
            <a:chExt cx="5999" cy="1697"/>
          </a:xfrm>
        </p:grpSpPr>
        <p:sp>
          <p:nvSpPr>
            <p:cNvPr id="25606" name="Text Box 2"/>
            <p:cNvSpPr txBox="1">
              <a:spLocks noChangeArrowheads="1"/>
            </p:cNvSpPr>
            <p:nvPr/>
          </p:nvSpPr>
          <p:spPr bwMode="auto">
            <a:xfrm>
              <a:off x="-850" y="2002"/>
              <a:ext cx="59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342900" indent="-342900">
                <a:buClr>
                  <a:schemeClr val="accent2"/>
                </a:buClr>
                <a:buSzPct val="110000"/>
                <a:buFont typeface="Arial" panose="020B0604020202020204" pitchFamily="34" charset="0"/>
                <a:buChar char="•"/>
                <a:defRPr sz="240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 sz="2000">
                  <a:latin typeface="Symbol" panose="05050102010706020507" pitchFamily="18" charset="2"/>
                </a:defRPr>
              </a:lvl2pPr>
              <a:lvl3pPr marL="1143000" indent="-228600">
                <a:defRPr sz="2000">
                  <a:latin typeface="Symbol" panose="05050102010706020507" pitchFamily="18" charset="2"/>
                </a:defRPr>
              </a:lvl3pPr>
              <a:lvl4pPr marL="1600200" indent="-228600">
                <a:defRPr sz="2000">
                  <a:latin typeface="Symbol" panose="05050102010706020507" pitchFamily="18" charset="2"/>
                </a:defRPr>
              </a:lvl4pPr>
              <a:lvl5pPr marL="2057400" indent="-228600">
                <a:defRPr sz="2000"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latin typeface="Symbol" panose="05050102010706020507" pitchFamily="18" charset="2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Difference between the third quartile (Q3) and the first quartile (Q1).</a:t>
              </a:r>
            </a:p>
          </p:txBody>
        </p:sp>
        <p:sp>
          <p:nvSpPr>
            <p:cNvPr id="25607" name="Text Box 4"/>
            <p:cNvSpPr txBox="1">
              <a:spLocks noChangeArrowheads="1"/>
            </p:cNvSpPr>
            <p:nvPr/>
          </p:nvSpPr>
          <p:spPr bwMode="auto">
            <a:xfrm>
              <a:off x="528" y="3408"/>
              <a:ext cx="28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342900" indent="-342900">
                <a:buClr>
                  <a:schemeClr val="accent2"/>
                </a:buClr>
                <a:buSzPct val="110000"/>
                <a:buFont typeface="Arial" panose="020B0604020202020204" pitchFamily="34" charset="0"/>
                <a:buChar char="•"/>
                <a:defRPr sz="240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 sz="2000">
                  <a:latin typeface="Symbol" panose="05050102010706020507" pitchFamily="18" charset="2"/>
                </a:defRPr>
              </a:lvl2pPr>
              <a:lvl3pPr marL="1143000" indent="-228600">
                <a:defRPr sz="2000">
                  <a:latin typeface="Symbol" panose="05050102010706020507" pitchFamily="18" charset="2"/>
                </a:defRPr>
              </a:lvl3pPr>
              <a:lvl4pPr marL="1600200" indent="-228600">
                <a:defRPr sz="2000">
                  <a:latin typeface="Symbol" panose="05050102010706020507" pitchFamily="18" charset="2"/>
                </a:defRPr>
              </a:lvl4pPr>
              <a:lvl5pPr marL="2057400" indent="-228600">
                <a:defRPr sz="2000"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latin typeface="Symbol" panose="05050102010706020507" pitchFamily="18" charset="2"/>
                </a:defRPr>
              </a:lvl9pPr>
            </a:lstStyle>
            <a:p>
              <a:r>
                <a:rPr lang="en-US" dirty="0"/>
                <a:t>IQR = Q3-Q1 = 180 - 60 = 120</a:t>
              </a:r>
            </a:p>
          </p:txBody>
        </p:sp>
        <p:sp>
          <p:nvSpPr>
            <p:cNvPr id="25608" name="Text Box 5"/>
            <p:cNvSpPr txBox="1">
              <a:spLocks noChangeArrowheads="1"/>
            </p:cNvSpPr>
            <p:nvPr/>
          </p:nvSpPr>
          <p:spPr bwMode="auto">
            <a:xfrm>
              <a:off x="1536" y="2448"/>
              <a:ext cx="1993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r>
                <a:rPr lang="en-US">
                  <a:latin typeface="Arial" panose="020B0604020202020204" pitchFamily="34" charset="0"/>
                </a:rPr>
                <a:t>Quartiles:</a:t>
              </a:r>
            </a:p>
            <a:p>
              <a:r>
                <a:rPr lang="en-US">
                  <a:latin typeface="Arial" panose="020B0604020202020204" pitchFamily="34" charset="0"/>
                </a:rPr>
                <a:t> Q1 = 25</a:t>
              </a:r>
              <a:r>
                <a:rPr lang="en-US" baseline="30000">
                  <a:latin typeface="Arial" panose="020B0604020202020204" pitchFamily="34" charset="0"/>
                </a:rPr>
                <a:t>th</a:t>
              </a:r>
              <a:r>
                <a:rPr lang="en-US">
                  <a:latin typeface="Arial" panose="020B0604020202020204" pitchFamily="34" charset="0"/>
                </a:rPr>
                <a:t> = 60 </a:t>
              </a:r>
            </a:p>
            <a:p>
              <a:r>
                <a:rPr lang="en-US">
                  <a:latin typeface="Arial" panose="020B0604020202020204" pitchFamily="34" charset="0"/>
                </a:rPr>
                <a:t> Q2 = 50</a:t>
              </a:r>
              <a:r>
                <a:rPr lang="en-US" baseline="30000">
                  <a:latin typeface="Arial" panose="020B0604020202020204" pitchFamily="34" charset="0"/>
                </a:rPr>
                <a:t>th</a:t>
              </a:r>
              <a:r>
                <a:rPr lang="en-US">
                  <a:latin typeface="Arial" panose="020B0604020202020204" pitchFamily="34" charset="0"/>
                </a:rPr>
                <a:t> = median = 160</a:t>
              </a:r>
            </a:p>
            <a:p>
              <a:r>
                <a:rPr lang="en-US">
                  <a:latin typeface="Arial" panose="020B0604020202020204" pitchFamily="34" charset="0"/>
                </a:rPr>
                <a:t> Q3 = 75</a:t>
              </a:r>
              <a:r>
                <a:rPr lang="en-US" baseline="30000">
                  <a:latin typeface="Arial" panose="020B0604020202020204" pitchFamily="34" charset="0"/>
                </a:rPr>
                <a:t>th</a:t>
              </a:r>
              <a:r>
                <a:rPr lang="en-US">
                  <a:latin typeface="Arial" panose="020B0604020202020204" pitchFamily="34" charset="0"/>
                </a:rPr>
                <a:t> = 180</a:t>
              </a:r>
            </a:p>
          </p:txBody>
        </p:sp>
      </p:grpSp>
      <p:sp>
        <p:nvSpPr>
          <p:cNvPr id="25604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945326" y="179938"/>
            <a:ext cx="10353762" cy="574125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/>
              <a:t>Interquartile Range (IQR)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17985" y="4300584"/>
            <a:ext cx="8592207" cy="2246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buClr>
                <a:schemeClr val="accent2"/>
              </a:buClr>
              <a:buSzPct val="110000"/>
              <a:buFont typeface="Arial" panose="020B0604020202020204" pitchFamily="34" charset="0"/>
              <a:buChar char="•"/>
              <a:defRPr sz="240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defRPr>
            </a:lvl1pPr>
            <a:lvl2pPr marL="742950" indent="-285750">
              <a:defRPr sz="2000">
                <a:latin typeface="Symbol" panose="05050102010706020507" pitchFamily="18" charset="2"/>
              </a:defRPr>
            </a:lvl2pPr>
            <a:lvl3pPr marL="1143000" indent="-228600">
              <a:defRPr sz="2000">
                <a:latin typeface="Symbol" panose="05050102010706020507" pitchFamily="18" charset="2"/>
              </a:defRPr>
            </a:lvl3pPr>
            <a:lvl4pPr marL="1600200" indent="-228600">
              <a:defRPr sz="2000">
                <a:latin typeface="Symbol" panose="05050102010706020507" pitchFamily="18" charset="2"/>
              </a:defRPr>
            </a:lvl4pPr>
            <a:lvl5pPr marL="2057400" indent="-228600">
              <a:defRPr sz="2000"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The first quartile, Q1, is the value for which 25% of the observations are smaller and 75% are larger </a:t>
            </a:r>
          </a:p>
          <a:p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Q2 is the same as the median (50% are smaller, 50% are larger)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Only 25% of the observations are greater than the third quartile</a:t>
            </a:r>
            <a:br>
              <a:rPr lang="en-US" sz="2000" dirty="0">
                <a:solidFill>
                  <a:schemeClr val="tx1">
                    <a:lumMod val="95000"/>
                  </a:schemeClr>
                </a:solidFill>
              </a:rPr>
            </a:b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73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58478" y="1526032"/>
            <a:ext cx="10353762" cy="1705899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24FC76"/>
                </a:solidFill>
              </a:rPr>
              <a:t>Ready for Box Plots!</a:t>
            </a:r>
          </a:p>
        </p:txBody>
      </p:sp>
      <p:pic>
        <p:nvPicPr>
          <p:cNvPr id="23554" name="Picture 2" descr="Image result for box pl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966" y="3389774"/>
            <a:ext cx="3520483" cy="283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876107" y="2620333"/>
            <a:ext cx="3391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4FC76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John </a:t>
            </a:r>
            <a:r>
              <a:rPr lang="en-US" sz="3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4FC76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Tukey</a:t>
            </a:r>
            <a:r>
              <a:rPr lang="en-US" sz="3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4FC76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 - 1977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31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10" name="Picture 210" descr="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842162" y="2826134"/>
            <a:ext cx="39814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12" name="Rectangle 212"/>
          <p:cNvSpPr>
            <a:spLocks noGrp="1" noChangeArrowheads="1"/>
          </p:cNvSpPr>
          <p:nvPr>
            <p:ph type="title" idx="4294967295"/>
          </p:nvPr>
        </p:nvSpPr>
        <p:spPr>
          <a:xfrm>
            <a:off x="1229105" y="27047"/>
            <a:ext cx="10353762" cy="9704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sz="3600" dirty="0"/>
              <a:t>Box Plot for Calories</a:t>
            </a:r>
          </a:p>
        </p:txBody>
      </p:sp>
      <p:sp>
        <p:nvSpPr>
          <p:cNvPr id="33813" name="Text Box 213"/>
          <p:cNvSpPr txBox="1">
            <a:spLocks noChangeArrowheads="1"/>
          </p:cNvSpPr>
          <p:nvPr/>
        </p:nvSpPr>
        <p:spPr bwMode="auto">
          <a:xfrm>
            <a:off x="3149600" y="1006475"/>
            <a:ext cx="6280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r>
              <a:rPr lang="en-US" sz="2400" dirty="0">
                <a:latin typeface="Book Antiqua" panose="02040602050305030304" pitchFamily="18" charset="0"/>
              </a:rPr>
              <a:t>A visualization of most of the basic statistics.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902" y="1735521"/>
            <a:ext cx="5629604" cy="3887657"/>
          </a:xfrm>
          <a:prstGeom prst="rect">
            <a:avLst/>
          </a:prstGeom>
        </p:spPr>
      </p:pic>
      <p:pic>
        <p:nvPicPr>
          <p:cNvPr id="22" name="Picture 2" descr="Image result for box plo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01" y="2240016"/>
            <a:ext cx="3544333" cy="285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9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1078172" y="147381"/>
            <a:ext cx="10148441" cy="68513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Example of Bad Visualizations</a:t>
            </a: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2445" y="1176665"/>
            <a:ext cx="5979894" cy="504844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1078172" y="147381"/>
            <a:ext cx="10148441" cy="68513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Example of Bad Visualizations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87489" y="1070577"/>
            <a:ext cx="5929805" cy="494846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3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090059"/>
              </p:ext>
            </p:extLst>
          </p:nvPr>
        </p:nvGraphicFramePr>
        <p:xfrm>
          <a:off x="2209800" y="1143000"/>
          <a:ext cx="7772400" cy="443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486656" imgH="2562454" progId="Excel.Sheet.8">
                  <p:embed/>
                </p:oleObj>
              </mc:Choice>
              <mc:Fallback>
                <p:oleObj name="Worksheet" r:id="rId3" imgW="4486656" imgH="25624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143000"/>
                        <a:ext cx="7772400" cy="443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2362200" y="5562600"/>
            <a:ext cx="74077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What are the problems with this graph?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078172" y="147381"/>
            <a:ext cx="10148441" cy="68513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Bar Chart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189186" y="6331013"/>
            <a:ext cx="794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Curtsey: </a:t>
            </a:r>
            <a:r>
              <a:rPr lang="en-US" sz="1050" dirty="0">
                <a:latin typeface="Arial" panose="020B0604020202020204" pitchFamily="34" charset="0"/>
              </a:rPr>
              <a:t>STA6166-2-</a:t>
            </a:r>
            <a:fld id="{DE4E2761-68D3-4E4B-AE00-A9046191C728}" type="slidenum">
              <a:rPr lang="en-US" sz="1050" smtClean="0">
                <a:latin typeface="Arial" panose="020B0604020202020204" pitchFamily="34" charset="0"/>
              </a:rPr>
              <a:pPr/>
              <a:t>6</a:t>
            </a:fld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5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1078172" y="147381"/>
            <a:ext cx="10148441" cy="68513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Bar Chart</a:t>
            </a:r>
            <a:endParaRPr lang="en-US" sz="4800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78643"/>
              </p:ext>
            </p:extLst>
          </p:nvPr>
        </p:nvGraphicFramePr>
        <p:xfrm>
          <a:off x="2133600" y="2559958"/>
          <a:ext cx="8305800" cy="363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058607" imgH="3629254" progId="Excel.Sheet.8">
                  <p:embed/>
                </p:oleObj>
              </mc:Choice>
              <mc:Fallback>
                <p:oleObj name="Worksheet" r:id="rId3" imgW="8058607" imgH="36292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59958"/>
                        <a:ext cx="8305800" cy="363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133600" y="1003738"/>
            <a:ext cx="8305800" cy="138499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Sorting and expanding </a:t>
            </a:r>
            <a:r>
              <a:rPr lang="en-US" dirty="0"/>
              <a:t>the scale of the graph allows all labels to be seen as well as displaying a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characteristic of the data.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9186" y="6331013"/>
            <a:ext cx="794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Curtsey: </a:t>
            </a:r>
            <a:r>
              <a:rPr lang="en-US" sz="1050" dirty="0">
                <a:latin typeface="Arial" panose="020B0604020202020204" pitchFamily="34" charset="0"/>
              </a:rPr>
              <a:t>STA6166-2-</a:t>
            </a:r>
            <a:fld id="{DE4E2761-68D3-4E4B-AE00-A9046191C728}" type="slidenum">
              <a:rPr lang="en-US" sz="1050" smtClean="0">
                <a:latin typeface="Arial" panose="020B0604020202020204" pitchFamily="34" charset="0"/>
              </a:rPr>
              <a:pPr/>
              <a:t>7</a:t>
            </a:fld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9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1078172" y="147381"/>
            <a:ext cx="10148441" cy="68513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Bar Chart</a:t>
            </a:r>
            <a:endParaRPr lang="en-US" sz="4800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133600" y="1003738"/>
            <a:ext cx="8305800" cy="9541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A vertical display allows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better comparison of calorie </a:t>
            </a:r>
            <a:r>
              <a:rPr lang="en-US" dirty="0"/>
              <a:t>amounts.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9186" y="6331013"/>
            <a:ext cx="794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Curtsey: </a:t>
            </a:r>
            <a:r>
              <a:rPr lang="en-US" sz="1050" dirty="0">
                <a:latin typeface="Arial" panose="020B0604020202020204" pitchFamily="34" charset="0"/>
              </a:rPr>
              <a:t>STA6166-2-</a:t>
            </a:r>
            <a:fld id="{DE4E2761-68D3-4E4B-AE00-A9046191C728}" type="slidenum">
              <a:rPr lang="en-US" sz="1050" smtClean="0">
                <a:latin typeface="Arial" panose="020B0604020202020204" pitchFamily="34" charset="0"/>
              </a:rPr>
              <a:pPr/>
              <a:t>8</a:t>
            </a:fld>
            <a:r>
              <a:rPr lang="en-US" dirty="0"/>
              <a:t> 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291597"/>
              </p:ext>
            </p:extLst>
          </p:nvPr>
        </p:nvGraphicFramePr>
        <p:xfrm>
          <a:off x="2257425" y="2129070"/>
          <a:ext cx="805815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058607" imgH="4296156" progId="Excel.Sheet.8">
                  <p:embed/>
                </p:oleObj>
              </mc:Choice>
              <mc:Fallback>
                <p:oleObj name="Worksheet" r:id="rId3" imgW="8058607" imgH="4296156" progId="Excel.Sheet.8">
                  <p:embed/>
                  <p:pic>
                    <p:nvPicPr>
                      <p:cNvPr id="0" name=""/>
                      <p:cNvPicPr>
                        <a:picLocks noRot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2129070"/>
                        <a:ext cx="8058150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9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1182" y="59839"/>
            <a:ext cx="10353762" cy="9704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Histogram</a:t>
            </a:r>
            <a:endParaRPr lang="en-US" dirty="0"/>
          </a:p>
        </p:txBody>
      </p:sp>
      <p:sp>
        <p:nvSpPr>
          <p:cNvPr id="21508" name="Text Box 1027"/>
          <p:cNvSpPr txBox="1">
            <a:spLocks noChangeArrowheads="1"/>
          </p:cNvSpPr>
          <p:nvPr/>
        </p:nvSpPr>
        <p:spPr bwMode="auto">
          <a:xfrm>
            <a:off x="911182" y="1235241"/>
            <a:ext cx="10353762" cy="45858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One axis representing the range of the variable, and the other axis representing the data density at positions within the range</a:t>
            </a:r>
          </a:p>
          <a:p>
            <a:pPr algn="ctr"/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Most commonly-used for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univariate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For relatively continuous data, observations are grouped into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mutually exclusive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categories, called “bins”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Used to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visualize distribution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(shape, center, range, variation)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A major challenge is to come up with an appropriate binning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38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1550</Words>
  <Application>Microsoft Office PowerPoint</Application>
  <PresentationFormat>Widescreen</PresentationFormat>
  <Paragraphs>279</Paragraphs>
  <Slides>36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Arial Unicode MS</vt:lpstr>
      <vt:lpstr>Book Antiqua</vt:lpstr>
      <vt:lpstr>Calibri</vt:lpstr>
      <vt:lpstr>Calisto MT</vt:lpstr>
      <vt:lpstr>Symbol</vt:lpstr>
      <vt:lpstr>Wingdings 2</vt:lpstr>
      <vt:lpstr>Slate</vt:lpstr>
      <vt:lpstr>Worksheet</vt:lpstr>
      <vt:lpstr>Equation</vt:lpstr>
      <vt:lpstr>Charts and Statistical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Histogram</vt:lpstr>
      <vt:lpstr>Frequency Histogram</vt:lpstr>
      <vt:lpstr>Density Histogram</vt:lpstr>
      <vt:lpstr>Number of Bins for Histograms</vt:lpstr>
      <vt:lpstr>Number of Bins for Histograms</vt:lpstr>
      <vt:lpstr>Smoothed Histogram</vt:lpstr>
      <vt:lpstr>Smoothed Histogram</vt:lpstr>
      <vt:lpstr>Smoothed Histogram</vt:lpstr>
      <vt:lpstr>To effectively use charts we need  to know some statistics</vt:lpstr>
      <vt:lpstr>“Central Dogma” of Statistics </vt:lpstr>
      <vt:lpstr>Basic Statistics</vt:lpstr>
      <vt:lpstr>Extremes</vt:lpstr>
      <vt:lpstr>Range</vt:lpstr>
      <vt:lpstr>Range</vt:lpstr>
      <vt:lpstr>Measures of Central Tendency</vt:lpstr>
      <vt:lpstr>Measures of Central Tendency</vt:lpstr>
      <vt:lpstr>Measures of Central Tendency</vt:lpstr>
      <vt:lpstr>Variance and Standard Deviation</vt:lpstr>
      <vt:lpstr>Why squared deviation? </vt:lpstr>
      <vt:lpstr>Why Standard Deviation?</vt:lpstr>
      <vt:lpstr>Why Standard Deviation?</vt:lpstr>
      <vt:lpstr>Why Standard Deviation?</vt:lpstr>
      <vt:lpstr>Often We Can Do Better </vt:lpstr>
      <vt:lpstr>Quartiles</vt:lpstr>
      <vt:lpstr>Percentiles</vt:lpstr>
      <vt:lpstr>Interquartile Range (IQR)</vt:lpstr>
      <vt:lpstr>Ready for Box Plots!</vt:lpstr>
      <vt:lpstr>Box Plot for Calories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Charts and Statistical Visualization</dc:title>
  <dc:creator>debajyoti mondal</dc:creator>
  <cp:lastModifiedBy>Mondal, Debajyoti</cp:lastModifiedBy>
  <cp:revision>18</cp:revision>
  <dcterms:created xsi:type="dcterms:W3CDTF">2020-09-14T00:02:26Z</dcterms:created>
  <dcterms:modified xsi:type="dcterms:W3CDTF">2023-01-18T00:02:20Z</dcterms:modified>
</cp:coreProperties>
</file>