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41"/>
  </p:notesMasterIdLst>
  <p:sldIdLst>
    <p:sldId id="438" r:id="rId2"/>
    <p:sldId id="382" r:id="rId3"/>
    <p:sldId id="417" r:id="rId4"/>
    <p:sldId id="429" r:id="rId5"/>
    <p:sldId id="430" r:id="rId6"/>
    <p:sldId id="431" r:id="rId7"/>
    <p:sldId id="422" r:id="rId8"/>
    <p:sldId id="393" r:id="rId9"/>
    <p:sldId id="452" r:id="rId10"/>
    <p:sldId id="450" r:id="rId11"/>
    <p:sldId id="449" r:id="rId12"/>
    <p:sldId id="448" r:id="rId13"/>
    <p:sldId id="440" r:id="rId14"/>
    <p:sldId id="441" r:id="rId15"/>
    <p:sldId id="439" r:id="rId16"/>
    <p:sldId id="442" r:id="rId17"/>
    <p:sldId id="451" r:id="rId18"/>
    <p:sldId id="406" r:id="rId19"/>
    <p:sldId id="407" r:id="rId20"/>
    <p:sldId id="410" r:id="rId21"/>
    <p:sldId id="411" r:id="rId22"/>
    <p:sldId id="425" r:id="rId23"/>
    <p:sldId id="444" r:id="rId24"/>
    <p:sldId id="419" r:id="rId25"/>
    <p:sldId id="421" r:id="rId26"/>
    <p:sldId id="420" r:id="rId27"/>
    <p:sldId id="446" r:id="rId28"/>
    <p:sldId id="453" r:id="rId29"/>
    <p:sldId id="426" r:id="rId30"/>
    <p:sldId id="428" r:id="rId31"/>
    <p:sldId id="432" r:id="rId32"/>
    <p:sldId id="433" r:id="rId33"/>
    <p:sldId id="434" r:id="rId34"/>
    <p:sldId id="435" r:id="rId35"/>
    <p:sldId id="436" r:id="rId36"/>
    <p:sldId id="437" r:id="rId37"/>
    <p:sldId id="445" r:id="rId38"/>
    <p:sldId id="443" r:id="rId39"/>
    <p:sldId id="44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F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87919" autoAdjust="0"/>
  </p:normalViewPr>
  <p:slideViewPr>
    <p:cSldViewPr snapToGrid="0">
      <p:cViewPr varScale="1">
        <p:scale>
          <a:sx n="108" d="100"/>
          <a:sy n="108" d="100"/>
        </p:scale>
        <p:origin x="7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532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8BE69-754A-426C-A9BB-BD7DCDB77039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B1270-8852-4192-816C-17C399859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4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94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05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4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10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51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00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93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739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167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8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53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306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54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686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566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116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06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379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712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870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A6186-0955-2DBB-9D13-92C3C774D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71CA53-21D3-15D4-2496-9610B6CBD7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7C38D8-7ABB-4054-B87B-64071B36FF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08BF7-1746-9BC6-CF97-84E76EE4BD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221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69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362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826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354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779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197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6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592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703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11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42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93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78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74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8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64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ED6DB-7727-F624-2A77-D3983FD5C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B8E628-BBC7-78B1-63AB-C807308150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ED0607-A0A3-A0AC-1649-01A1646F67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75D79-5749-0D70-5119-E27E2196E0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76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516D-A35A-4302-B469-CBCAB49A2C72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1945" y="140552"/>
            <a:ext cx="3983886" cy="15899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2286" y="6248400"/>
            <a:ext cx="753545" cy="365125"/>
          </a:xfrm>
        </p:spPr>
        <p:txBody>
          <a:bodyPr/>
          <a:lstStyle>
            <a:lvl1pPr>
              <a:defRPr sz="1600"/>
            </a:lvl1pPr>
          </a:lstStyle>
          <a:p>
            <a:fld id="{E57C8FA5-A07F-45ED-A38D-DF06DAA432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1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1DCA-D0CE-4D90-ABD4-7612476DE789}" type="datetime1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4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92A5-0ADC-4D7F-BC5B-0083B31DA281}" type="datetime1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07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8AD4-F55D-4384-BFB8-AD9225C6064D}" type="datetime1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581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BD94-DE7E-4B90-9706-446251039760}" type="datetime1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74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671-B152-4B9B-944A-D0622AD43DFD}" type="datetime1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34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DA5-E178-4EB7-9562-005B133E4DE1}" type="datetime1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35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B8C-3B5D-4DCE-89C4-92A5833B891E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38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9015-DC5B-4B66-BAFE-E9B6262F9799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7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D7E3-2057-4A37-ACD3-268CF0A39EDD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5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E6E8-99F8-4DCC-8F1A-6AD6908D7FF5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1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0B64-2B0B-49DA-8CAE-F2F6E0C8CC6E}" type="datetime1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1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1D16-3AEE-4A47-893A-F196867984A4}" type="datetime1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2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939994" y="6492875"/>
            <a:ext cx="2743200" cy="365125"/>
          </a:xfrm>
        </p:spPr>
        <p:txBody>
          <a:bodyPr/>
          <a:lstStyle/>
          <a:p>
            <a:fld id="{A8A424CF-9B3A-47F2-A05A-A5656229DD79}" type="datetime1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38455" y="6492874"/>
            <a:ext cx="753545" cy="365125"/>
          </a:xfrm>
        </p:spPr>
        <p:txBody>
          <a:bodyPr/>
          <a:lstStyle/>
          <a:p>
            <a:fld id="{E57C8FA5-A07F-45ED-A38D-DF06DAA4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2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E589-1FED-4789-8CB6-CF642E849ED7}" type="datetime1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065172" y="1"/>
            <a:ext cx="3126829" cy="2364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86522" y="6492875"/>
            <a:ext cx="753545" cy="365125"/>
          </a:xfrm>
        </p:spPr>
        <p:txBody>
          <a:bodyPr/>
          <a:lstStyle>
            <a:lvl1pPr>
              <a:defRPr sz="1100"/>
            </a:lvl1pPr>
          </a:lstStyle>
          <a:p>
            <a:fld id="{E57C8FA5-A07F-45ED-A38D-DF06DAA432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5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5591-CCDF-48E7-941C-30AAD60B4D80}" type="datetime1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4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B023-9706-49D3-99F5-7EF27E939D57}" type="datetime1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0D687E8-CED9-430A-B1CF-A94577389E92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57C8FA5-A07F-45ED-A38D-DF06DAA4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00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gplot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Fan_chart_(statistics)" TargetMode="External"/><Relationship Id="rId5" Type="http://schemas.openxmlformats.org/officeDocument/2006/relationships/hyperlink" Target="https://en.wikipedia.org/wiki/Kagi_chart" TargetMode="External"/><Relationship Id="rId4" Type="http://schemas.openxmlformats.org/officeDocument/2006/relationships/hyperlink" Target="https://en.wikipedia.org/wiki/Candlestick_chart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58478" y="1526032"/>
            <a:ext cx="10353762" cy="1705899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24FC76"/>
                </a:solidFill>
              </a:rPr>
              <a:t>Ready for Box Plots!</a:t>
            </a:r>
          </a:p>
        </p:txBody>
      </p:sp>
      <p:pic>
        <p:nvPicPr>
          <p:cNvPr id="23554" name="Picture 2" descr="Image result for box pl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966" y="3389774"/>
            <a:ext cx="3520483" cy="283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876107" y="2620333"/>
            <a:ext cx="3391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4FC76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John </a:t>
            </a:r>
            <a:r>
              <a:rPr lang="en-US" sz="32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4FC76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Tukey</a:t>
            </a:r>
            <a:r>
              <a:rPr lang="en-US" sz="3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4FC76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 - 1977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31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10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52E58A-9F6A-491D-AF2A-7288CD3AC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299" y="109997"/>
            <a:ext cx="8665077" cy="663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4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094617" y="965196"/>
            <a:ext cx="3137262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Normal Distribution</a:t>
            </a:r>
          </a:p>
        </p:txBody>
      </p:sp>
      <p:sp>
        <p:nvSpPr>
          <p:cNvPr id="25604" name="Rectangle 134">
            <a:extLst>
              <a:ext uri="{FF2B5EF4-FFF2-40B4-BE49-F238E27FC236}">
                <a16:creationId xmlns:a16="http://schemas.microsoft.com/office/drawing/2014/main" id="{93A46EEB-10AB-4E52-AF22-A848AE925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45559B1E-23B0-429D-8DEE-99D6C51047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9" r="1430" b="2"/>
          <a:stretch/>
        </p:blipFill>
        <p:spPr bwMode="auto">
          <a:xfrm>
            <a:off x="1380489" y="1438360"/>
            <a:ext cx="5562032" cy="383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57C8FA5-A07F-45ED-A38D-DF06DAA43299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446207-DD4A-4E16-9097-3EAB76ED3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5166" y="3771388"/>
            <a:ext cx="3936163" cy="117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4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58478" y="1526032"/>
            <a:ext cx="10353762" cy="1705899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24FC76"/>
                </a:solidFill>
              </a:rPr>
              <a:t>Q - Q Plots!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57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945326" y="179938"/>
            <a:ext cx="10353762" cy="574125"/>
          </a:xfr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Quantile-Quantile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Plot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45326" y="1131715"/>
            <a:ext cx="10353762" cy="10772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342900" indent="-342900">
              <a:buClr>
                <a:schemeClr val="accent2"/>
              </a:buClr>
              <a:buSzPct val="110000"/>
              <a:buFont typeface="Arial" panose="020B0604020202020204" pitchFamily="34" charset="0"/>
              <a:buChar char="•"/>
              <a:defRPr sz="2400">
                <a:solidFill>
                  <a:schemeClr val="accent1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defRPr>
            </a:lvl1pPr>
            <a:lvl2pPr marL="742950" indent="-285750">
              <a:defRPr sz="2000">
                <a:latin typeface="Symbol" panose="05050102010706020507" pitchFamily="18" charset="2"/>
              </a:defRPr>
            </a:lvl2pPr>
            <a:lvl3pPr marL="1143000" indent="-228600">
              <a:defRPr sz="2000">
                <a:latin typeface="Symbol" panose="05050102010706020507" pitchFamily="18" charset="2"/>
              </a:defRPr>
            </a:lvl3pPr>
            <a:lvl4pPr marL="1600200" indent="-228600">
              <a:defRPr sz="2000">
                <a:latin typeface="Symbol" panose="05050102010706020507" pitchFamily="18" charset="2"/>
              </a:defRPr>
            </a:lvl4pPr>
            <a:lvl5pPr marL="2057400" indent="-228600">
              <a:defRPr sz="2000"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Symbol" panose="05050102010706020507" pitchFamily="18" charset="2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 scatterplot created by plotting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/>
              <a:t>two sets of </a:t>
            </a:r>
            <a:r>
              <a:rPr lang="en-US" sz="3200" dirty="0" err="1"/>
              <a:t>quantiles</a:t>
            </a:r>
            <a:r>
              <a:rPr lang="en-US" sz="3200" dirty="0"/>
              <a:t> against one another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 </a:t>
            </a:r>
          </a:p>
        </p:txBody>
      </p:sp>
      <p:sp>
        <p:nvSpPr>
          <p:cNvPr id="3" name="Rectangle 2"/>
          <p:cNvSpPr/>
          <p:nvPr/>
        </p:nvSpPr>
        <p:spPr>
          <a:xfrm>
            <a:off x="945326" y="2586585"/>
            <a:ext cx="48820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Let’s try to check whether the data comes from a normal distribution.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Q-Q plots that look like this usually mean your sample data are skewed.</a:t>
            </a:r>
            <a:endParaRPr lang="en-US" sz="2400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26626" name="Picture 2" descr="skew_right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640" y="2586585"/>
            <a:ext cx="3999255" cy="374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32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945326" y="179938"/>
            <a:ext cx="10353762" cy="574125"/>
          </a:xfr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Quantile-Quantile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Plot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45326" y="1131715"/>
            <a:ext cx="10353762" cy="10772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342900" indent="-342900">
              <a:buClr>
                <a:schemeClr val="accent2"/>
              </a:buClr>
              <a:buSzPct val="110000"/>
              <a:buFont typeface="Arial" panose="020B0604020202020204" pitchFamily="34" charset="0"/>
              <a:buChar char="•"/>
              <a:defRPr sz="2400">
                <a:solidFill>
                  <a:schemeClr val="accent1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defRPr>
            </a:lvl1pPr>
            <a:lvl2pPr marL="742950" indent="-285750">
              <a:defRPr sz="2000">
                <a:latin typeface="Symbol" panose="05050102010706020507" pitchFamily="18" charset="2"/>
              </a:defRPr>
            </a:lvl2pPr>
            <a:lvl3pPr marL="1143000" indent="-228600">
              <a:defRPr sz="2000">
                <a:latin typeface="Symbol" panose="05050102010706020507" pitchFamily="18" charset="2"/>
              </a:defRPr>
            </a:lvl3pPr>
            <a:lvl4pPr marL="1600200" indent="-228600">
              <a:defRPr sz="2000">
                <a:latin typeface="Symbol" panose="05050102010706020507" pitchFamily="18" charset="2"/>
              </a:defRPr>
            </a:lvl4pPr>
            <a:lvl5pPr marL="2057400" indent="-228600">
              <a:defRPr sz="2000"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Symbol" panose="05050102010706020507" pitchFamily="18" charset="2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 scatterplot created by plotting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/>
              <a:t>two sets of </a:t>
            </a:r>
            <a:r>
              <a:rPr lang="en-US" sz="3200" dirty="0" err="1"/>
              <a:t>quantiles</a:t>
            </a:r>
            <a:r>
              <a:rPr lang="en-US" sz="3200" dirty="0"/>
              <a:t> against one another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 </a:t>
            </a:r>
          </a:p>
        </p:txBody>
      </p:sp>
      <p:sp>
        <p:nvSpPr>
          <p:cNvPr id="3" name="Rectangle 2"/>
          <p:cNvSpPr/>
          <p:nvPr/>
        </p:nvSpPr>
        <p:spPr>
          <a:xfrm>
            <a:off x="945326" y="2586585"/>
            <a:ext cx="488205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Let’s try to check whether the data comes from a normal distribution.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Q-Q plots that exhibit this behavior usually mean your data have more extreme values than the data coming from a Normal distribution.</a:t>
            </a:r>
            <a:endParaRPr lang="en-US" sz="2400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27650" name="Picture 2" descr="heavy_tails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663" y="2413164"/>
            <a:ext cx="4416425" cy="398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3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945326" y="179938"/>
            <a:ext cx="10353762" cy="574125"/>
          </a:xfr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Quantile-Quantile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Plot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45326" y="1131715"/>
            <a:ext cx="10353762" cy="10772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342900" indent="-342900">
              <a:buClr>
                <a:schemeClr val="accent2"/>
              </a:buClr>
              <a:buSzPct val="110000"/>
              <a:buFont typeface="Arial" panose="020B0604020202020204" pitchFamily="34" charset="0"/>
              <a:buChar char="•"/>
              <a:defRPr sz="2400">
                <a:solidFill>
                  <a:schemeClr val="accent1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defRPr>
            </a:lvl1pPr>
            <a:lvl2pPr marL="742950" indent="-285750">
              <a:defRPr sz="2000">
                <a:latin typeface="Symbol" panose="05050102010706020507" pitchFamily="18" charset="2"/>
              </a:defRPr>
            </a:lvl2pPr>
            <a:lvl3pPr marL="1143000" indent="-228600">
              <a:defRPr sz="2000">
                <a:latin typeface="Symbol" panose="05050102010706020507" pitchFamily="18" charset="2"/>
              </a:defRPr>
            </a:lvl3pPr>
            <a:lvl4pPr marL="1600200" indent="-228600">
              <a:defRPr sz="2000">
                <a:latin typeface="Symbol" panose="05050102010706020507" pitchFamily="18" charset="2"/>
              </a:defRPr>
            </a:lvl4pPr>
            <a:lvl5pPr marL="2057400" indent="-228600">
              <a:defRPr sz="2000"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Symbol" panose="05050102010706020507" pitchFamily="18" charset="2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 scatterplot created by plotting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/>
              <a:t>two sets of </a:t>
            </a:r>
            <a:r>
              <a:rPr lang="en-US" sz="3200" dirty="0" err="1"/>
              <a:t>quantiles</a:t>
            </a:r>
            <a:r>
              <a:rPr lang="en-US" sz="3200" dirty="0"/>
              <a:t> against one another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 </a:t>
            </a:r>
          </a:p>
        </p:txBody>
      </p:sp>
      <p:pic>
        <p:nvPicPr>
          <p:cNvPr id="25602" name="Picture 2" descr="sample quantile-quantile pl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669" y="2397398"/>
            <a:ext cx="5425419" cy="399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93986" y="2586585"/>
            <a:ext cx="488205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These 2 batches do not appear to have come from populations with a common distribution.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The batch 1 values are higher than the corresponding batch 2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The differences are increasing from values 525 to 625. Then the values for the 2 batches get closer again.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30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945326" y="179938"/>
            <a:ext cx="10353762" cy="574125"/>
          </a:xfr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Benefits of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Quantile-Quantile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Plot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45326" y="1131715"/>
            <a:ext cx="10353762" cy="415498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342900" indent="-342900">
              <a:buClr>
                <a:schemeClr val="accent2"/>
              </a:buClr>
              <a:buSzPct val="110000"/>
              <a:buFont typeface="Arial" panose="020B0604020202020204" pitchFamily="34" charset="0"/>
              <a:buChar char="•"/>
              <a:defRPr sz="2400">
                <a:solidFill>
                  <a:schemeClr val="accent1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defRPr>
            </a:lvl1pPr>
            <a:lvl2pPr marL="742950" indent="-285750">
              <a:defRPr sz="2000">
                <a:latin typeface="Symbol" panose="05050102010706020507" pitchFamily="18" charset="2"/>
              </a:defRPr>
            </a:lvl2pPr>
            <a:lvl3pPr marL="1143000" indent="-228600">
              <a:defRPr sz="2000">
                <a:latin typeface="Symbol" panose="05050102010706020507" pitchFamily="18" charset="2"/>
              </a:defRPr>
            </a:lvl3pPr>
            <a:lvl4pPr marL="1600200" indent="-228600">
              <a:defRPr sz="2000">
                <a:latin typeface="Symbol" panose="05050102010706020507" pitchFamily="18" charset="2"/>
              </a:defRPr>
            </a:lvl4pPr>
            <a:lvl5pPr marL="2057400" indent="-228600">
              <a:defRPr sz="2000"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Symbol" panose="05050102010706020507" pitchFamily="18" charset="2"/>
              </a:defRPr>
            </a:lvl9pPr>
          </a:lstStyle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The </a:t>
            </a:r>
            <a:r>
              <a:rPr lang="en-US" dirty="0"/>
              <a:t>sample sizes do not need to be equal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Many </a:t>
            </a:r>
            <a:r>
              <a:rPr lang="en-US" dirty="0"/>
              <a:t>distributional aspects can be simultaneously tested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For example, shifts in location, shifts in scale, changes in symmetry, and the presence of outliers 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The q-q plot is used to answer the following questions: Do two data sets come from populations with a </a:t>
            </a:r>
            <a:r>
              <a:rPr lang="en-US" dirty="0"/>
              <a:t>common distribution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? Do two data sets have </a:t>
            </a:r>
            <a:r>
              <a:rPr lang="en-US" dirty="0"/>
              <a:t>common location and scale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? Do two data sets have similar </a:t>
            </a:r>
            <a:r>
              <a:rPr lang="en-US" dirty="0"/>
              <a:t>distributional shapes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? Do two data sets have similar </a:t>
            </a:r>
            <a:r>
              <a:rPr lang="en-US" dirty="0"/>
              <a:t>tail behavior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 rot="20004661">
            <a:off x="9713745" y="5055867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Details Skipped</a:t>
            </a:r>
          </a:p>
        </p:txBody>
      </p:sp>
      <p:sp>
        <p:nvSpPr>
          <p:cNvPr id="4" name="Rectangle 3"/>
          <p:cNvSpPr/>
          <p:nvPr/>
        </p:nvSpPr>
        <p:spPr>
          <a:xfrm>
            <a:off x="3876544" y="6488667"/>
            <a:ext cx="79090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http://www.itl.nist.gov/div898/handbook/eda/section3/qqplot.htm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70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19119" y="-16332"/>
            <a:ext cx="10353762" cy="1705899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FFC000"/>
                </a:solidFill>
              </a:rPr>
              <a:t>Normalization and Standardization</a:t>
            </a:r>
            <a:br>
              <a:rPr lang="en-US" sz="4400" dirty="0">
                <a:solidFill>
                  <a:srgbClr val="FFC000"/>
                </a:solidFill>
              </a:rPr>
            </a:b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20F226-FDAE-45EE-86FD-3AC791615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64" y="1204777"/>
            <a:ext cx="10616766" cy="528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42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911182" y="59839"/>
            <a:ext cx="10353762" cy="97045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Convention for Bivariate Data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827" y="1938665"/>
            <a:ext cx="7398472" cy="35950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288978" y="3063834"/>
            <a:ext cx="522514" cy="36813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99891" y="5029200"/>
            <a:ext cx="1289088" cy="33107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18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911182" y="59839"/>
            <a:ext cx="10353762" cy="97045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Convention for Bivariate Data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43" y="1030289"/>
            <a:ext cx="5272987" cy="2562226"/>
          </a:xfrm>
          <a:prstGeom prst="rect">
            <a:avLst/>
          </a:prstGeom>
        </p:spPr>
      </p:pic>
      <p:pic>
        <p:nvPicPr>
          <p:cNvPr id="15362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076" y="1030289"/>
            <a:ext cx="6098205" cy="317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1999" y="1831566"/>
            <a:ext cx="425669" cy="36813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99639" y="3170151"/>
            <a:ext cx="872359" cy="298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19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C83137-8078-4919-9982-A787B5E9BFFA}"/>
              </a:ext>
            </a:extLst>
          </p:cNvPr>
          <p:cNvSpPr/>
          <p:nvPr/>
        </p:nvSpPr>
        <p:spPr>
          <a:xfrm>
            <a:off x="627962" y="1487276"/>
            <a:ext cx="4913522" cy="616945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221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10" name="Picture 210" descr="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842162" y="2826134"/>
            <a:ext cx="39814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12" name="Rectangle 212"/>
          <p:cNvSpPr>
            <a:spLocks noGrp="1" noChangeArrowheads="1"/>
          </p:cNvSpPr>
          <p:nvPr>
            <p:ph type="title" idx="4294967295"/>
          </p:nvPr>
        </p:nvSpPr>
        <p:spPr>
          <a:xfrm>
            <a:off x="1229105" y="27047"/>
            <a:ext cx="10353762" cy="97045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sz="3600" dirty="0"/>
              <a:t>Box Plot for Calories</a:t>
            </a:r>
          </a:p>
        </p:txBody>
      </p:sp>
      <p:sp>
        <p:nvSpPr>
          <p:cNvPr id="33813" name="Text Box 213"/>
          <p:cNvSpPr txBox="1">
            <a:spLocks noChangeArrowheads="1"/>
          </p:cNvSpPr>
          <p:nvPr/>
        </p:nvSpPr>
        <p:spPr bwMode="auto">
          <a:xfrm>
            <a:off x="3149600" y="1006475"/>
            <a:ext cx="62808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9pPr>
          </a:lstStyle>
          <a:p>
            <a:r>
              <a:rPr lang="en-US" sz="2400" dirty="0">
                <a:latin typeface="Book Antiqua" panose="02040602050305030304" pitchFamily="18" charset="0"/>
              </a:rPr>
              <a:t>A visualization of most of the basic statistics.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8902" y="1735521"/>
            <a:ext cx="5629604" cy="3887657"/>
          </a:xfrm>
          <a:prstGeom prst="rect">
            <a:avLst/>
          </a:prstGeom>
        </p:spPr>
      </p:pic>
      <p:pic>
        <p:nvPicPr>
          <p:cNvPr id="22" name="Picture 2" descr="Image result for box plo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01" y="2240016"/>
            <a:ext cx="3544333" cy="285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93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911182" y="59839"/>
            <a:ext cx="10353762" cy="97045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Convention for Bivariate Data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43" y="1030289"/>
            <a:ext cx="5272987" cy="2562226"/>
          </a:xfrm>
          <a:prstGeom prst="rect">
            <a:avLst/>
          </a:prstGeom>
        </p:spPr>
      </p:pic>
      <p:pic>
        <p:nvPicPr>
          <p:cNvPr id="19458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403" y="1030289"/>
            <a:ext cx="5505253" cy="576787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Rectangle 6"/>
          <p:cNvSpPr/>
          <p:nvPr/>
        </p:nvSpPr>
        <p:spPr>
          <a:xfrm>
            <a:off x="4571999" y="1831566"/>
            <a:ext cx="425669" cy="36813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99639" y="3170151"/>
            <a:ext cx="872359" cy="298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20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F5EBDE-2CDC-44C3-94B4-9569D9EAC1E6}"/>
              </a:ext>
            </a:extLst>
          </p:cNvPr>
          <p:cNvSpPr/>
          <p:nvPr/>
        </p:nvSpPr>
        <p:spPr>
          <a:xfrm>
            <a:off x="627962" y="1487276"/>
            <a:ext cx="4913522" cy="616945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548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911182" y="59839"/>
            <a:ext cx="10353762" cy="97045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Convention for Bivariate Data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43" y="1030289"/>
            <a:ext cx="5272987" cy="25622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1999" y="1831566"/>
            <a:ext cx="425669" cy="36813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99639" y="3170151"/>
            <a:ext cx="872359" cy="298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21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C92300-104D-4999-9999-72208C0D6F38}"/>
              </a:ext>
            </a:extLst>
          </p:cNvPr>
          <p:cNvSpPr/>
          <p:nvPr/>
        </p:nvSpPr>
        <p:spPr>
          <a:xfrm>
            <a:off x="627962" y="2137273"/>
            <a:ext cx="4913522" cy="616945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2" descr="Related image">
            <a:extLst>
              <a:ext uri="{FF2B5EF4-FFF2-40B4-BE49-F238E27FC236}">
                <a16:creationId xmlns:a16="http://schemas.microsoft.com/office/drawing/2014/main" id="{950C17B6-B8EB-4CB3-B933-BE9DAA01E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517" y="1030289"/>
            <a:ext cx="4210050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8F77C99-3828-4EB6-BED8-EBED6E66C7A7}"/>
              </a:ext>
            </a:extLst>
          </p:cNvPr>
          <p:cNvSpPr/>
          <p:nvPr/>
        </p:nvSpPr>
        <p:spPr>
          <a:xfrm>
            <a:off x="6074623" y="808136"/>
            <a:ext cx="1567543" cy="28263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71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911182" y="59839"/>
            <a:ext cx="10353762" cy="97045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Convention for Bivariate Data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94" y="1030289"/>
            <a:ext cx="5272987" cy="25622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1999" y="1831566"/>
            <a:ext cx="425669" cy="36813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8769" y="2850078"/>
            <a:ext cx="2802576" cy="403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91345" y="285007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99639" y="3170151"/>
            <a:ext cx="872359" cy="298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36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1308538" y="192306"/>
            <a:ext cx="5060731" cy="97045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Slicing a Scatterplot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059" y="192306"/>
            <a:ext cx="5391150" cy="6410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3572" y="1162756"/>
            <a:ext cx="5879573" cy="489364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Scatterplots are usually used to examine 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functional dependence between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Visual assessment </a:t>
            </a:r>
            <a:r>
              <a:rPr lang="en-US" sz="2400" dirty="0"/>
              <a:t>of functional dependence 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 “raw” data is problematic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Dividing the plotting region of the scatterplot into 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series of vertical “slices”</a:t>
            </a:r>
            <a:r>
              <a:rPr lang="en-US" sz="2400" dirty="0"/>
              <a:t> enables visual display of conditional Y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93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911182" y="59839"/>
            <a:ext cx="10353762" cy="97045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Box Plot</a:t>
            </a:r>
            <a:endParaRPr lang="en-US" dirty="0"/>
          </a:p>
        </p:txBody>
      </p:sp>
      <p:pic>
        <p:nvPicPr>
          <p:cNvPr id="25602" name="Picture 2" descr="https://upload.wikimedia.org/wikipedia/commons/f/fa/Sstcurv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27" y="1030290"/>
            <a:ext cx="3150751" cy="315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6327" y="4382814"/>
            <a:ext cx="31507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Data of monthly sea surface temperatures Pacific Ocean from 1951 to 2007.</a:t>
            </a:r>
          </a:p>
          <a:p>
            <a:b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</a:br>
            <a:endParaRPr lang="en-US" sz="2400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06104" y="1030289"/>
            <a:ext cx="307369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pointwise</a:t>
            </a:r>
            <a:r>
              <a:rPr lang="en-US" sz="2400" dirty="0"/>
              <a:t> boxplots of  sea surface temperatures (SST) with medians connected by a black line.</a:t>
            </a:r>
          </a:p>
          <a:p>
            <a:br>
              <a:rPr lang="en-US" sz="2400" dirty="0"/>
            </a:br>
            <a:endParaRPr lang="en-US" sz="2400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25606" name="Picture 6" descr="https://upload.wikimedia.org/wikipedia/commons/7/71/Sstpoin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291" y="1030289"/>
            <a:ext cx="4800600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631546" y="6321806"/>
            <a:ext cx="517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https://en.wikipedia.org/wiki/Functional_boxplot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74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911182" y="59839"/>
            <a:ext cx="10353762" cy="97045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Functional Box Plot</a:t>
            </a:r>
            <a:endParaRPr lang="en-US" dirty="0"/>
          </a:p>
        </p:txBody>
      </p:sp>
      <p:pic>
        <p:nvPicPr>
          <p:cNvPr id="25602" name="Picture 2" descr="https://upload.wikimedia.org/wikipedia/commons/f/fa/Sstcurv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27" y="1030290"/>
            <a:ext cx="3150751" cy="315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6327" y="4382814"/>
            <a:ext cx="31507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Data of monthly sea surface temperatures Pacific Ocean from 1951 to 2007.</a:t>
            </a:r>
          </a:p>
          <a:p>
            <a:b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</a:br>
            <a:endParaRPr lang="en-US" sz="2400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25604" name="Picture 4" descr="https://upload.wikimedia.org/wikipedia/commons/4/4c/Sstfbplo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082" y="1030289"/>
            <a:ext cx="5186856" cy="518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325784" y="1030289"/>
            <a:ext cx="273805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A black curve representing the median curve. The red dashed curves are the outlier candidates detected by the 1.5 times the 50% central region rule.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3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911182" y="59839"/>
            <a:ext cx="10353762" cy="97045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Functional Box Plot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85035" y="2412053"/>
            <a:ext cx="537925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enhanced functional boxplot of SST with dark magenta denoting the 25% central region, magenta representing the 50% central region and pink indicating the 75% central region.</a:t>
            </a:r>
          </a:p>
          <a:p>
            <a:br>
              <a:rPr lang="en-US" sz="2400" dirty="0"/>
            </a:br>
            <a:endParaRPr lang="en-US" sz="2400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31746" name="Picture 2" descr="https://upload.wikimedia.org/wikipedia/commons/7/70/Sstenhan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64" y="1030289"/>
            <a:ext cx="5441183" cy="544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37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911182" y="59839"/>
            <a:ext cx="10353762" cy="97045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Yours to Explore</a:t>
            </a:r>
            <a:endParaRPr lang="en-US" dirty="0"/>
          </a:p>
        </p:txBody>
      </p:sp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911182" y="1235241"/>
            <a:ext cx="10353762" cy="452431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Bagplot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: 	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  <a:hlinkClick r:id="rId3"/>
              </a:rPr>
              <a:t>https://en.wikipedia.org/wiki/Bagplot</a:t>
            </a:r>
            <a:endParaRPr lang="en-US" sz="2400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Candlestick chart:  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  <a:hlinkClick r:id="rId4"/>
              </a:rPr>
              <a:t>https://en.wikipedia.org/wiki/Candlestick_chart</a:t>
            </a:r>
            <a:endParaRPr lang="en-US" sz="2400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Kagi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 Chart: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  <a:hlinkClick r:id="rId5"/>
              </a:rPr>
              <a:t>https://en.wikipedia.org/wiki/Kagi_chart</a:t>
            </a:r>
            <a:endParaRPr lang="en-US" sz="2400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Fan Chart: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  <a:hlinkClick r:id="rId6"/>
              </a:rPr>
              <a:t>https://en.wikipedia.org/wiki/Fan_chart_(statistics)</a:t>
            </a:r>
            <a:endParaRPr lang="en-US" sz="2400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… there are still a lot out there!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511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06091-345C-9E60-0022-021DDC003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>
            <a:extLst>
              <a:ext uri="{FF2B5EF4-FFF2-40B4-BE49-F238E27FC236}">
                <a16:creationId xmlns:a16="http://schemas.microsoft.com/office/drawing/2014/main" id="{4D24339B-6BEE-6299-66F0-F5A825895CD1}"/>
              </a:ext>
            </a:extLst>
          </p:cNvPr>
          <p:cNvSpPr txBox="1">
            <a:spLocks noChangeArrowheads="1"/>
          </p:cNvSpPr>
          <p:nvPr/>
        </p:nvSpPr>
        <p:spPr>
          <a:xfrm>
            <a:off x="911182" y="59839"/>
            <a:ext cx="10353762" cy="97045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Class Activity</a:t>
            </a:r>
            <a:endParaRPr lang="en-US" dirty="0"/>
          </a:p>
        </p:txBody>
      </p:sp>
      <p:sp>
        <p:nvSpPr>
          <p:cNvPr id="3" name="Text Box 1027">
            <a:extLst>
              <a:ext uri="{FF2B5EF4-FFF2-40B4-BE49-F238E27FC236}">
                <a16:creationId xmlns:a16="http://schemas.microsoft.com/office/drawing/2014/main" id="{EA697916-09FE-A76E-371A-E5DB8B545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182" y="1235241"/>
            <a:ext cx="10353762" cy="4616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How can you improve the readability of these charts?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5A8C0-561A-8B1A-368A-D50F50E5E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292" y="2017643"/>
            <a:ext cx="3605185" cy="34230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C7E0D6-98DE-82C1-1E7A-56595C8FE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17643"/>
            <a:ext cx="3523417" cy="34230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4CA8CC-FBCC-A1D0-D269-6635AD74F4A9}"/>
              </a:ext>
            </a:extLst>
          </p:cNvPr>
          <p:cNvSpPr txBox="1"/>
          <p:nvPr/>
        </p:nvSpPr>
        <p:spPr>
          <a:xfrm>
            <a:off x="3381117" y="5507466"/>
            <a:ext cx="1061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Chart 1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F44A8-208A-726D-D5EF-81F0E0BD392D}"/>
              </a:ext>
            </a:extLst>
          </p:cNvPr>
          <p:cNvSpPr txBox="1"/>
          <p:nvPr/>
        </p:nvSpPr>
        <p:spPr>
          <a:xfrm>
            <a:off x="7326941" y="5507466"/>
            <a:ext cx="1061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Chart 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8586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911182" y="59839"/>
            <a:ext cx="10353762" cy="97045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Poorly Constructed Scatterplot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81" y="1145463"/>
            <a:ext cx="4932141" cy="468291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8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2" name="Rectangle 212"/>
          <p:cNvSpPr>
            <a:spLocks noGrp="1" noChangeArrowheads="1"/>
          </p:cNvSpPr>
          <p:nvPr>
            <p:ph type="title" idx="4294967295"/>
          </p:nvPr>
        </p:nvSpPr>
        <p:spPr>
          <a:xfrm>
            <a:off x="1229105" y="27047"/>
            <a:ext cx="10353762" cy="97045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sz="3600" dirty="0"/>
              <a:t>Box Plot and Outliers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5533" y="1170918"/>
            <a:ext cx="3613829" cy="45204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87916" y="1170918"/>
            <a:ext cx="3596367" cy="45204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22837" y="2052801"/>
            <a:ext cx="3586988" cy="275666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65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911182" y="59839"/>
            <a:ext cx="10353762" cy="97045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Possible Improvement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81" y="1145463"/>
            <a:ext cx="4932141" cy="46829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331" y="1145463"/>
            <a:ext cx="4758613" cy="4717113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975131" y="3090041"/>
            <a:ext cx="394138" cy="41397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84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911182" y="59839"/>
            <a:ext cx="10353762" cy="97045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Poorly Constructed Scatterplot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08" y="1030289"/>
            <a:ext cx="5189403" cy="504151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95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911182" y="59839"/>
            <a:ext cx="10353762" cy="97045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Possible Improvement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975131" y="3090041"/>
            <a:ext cx="394138" cy="41397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08" y="1030289"/>
            <a:ext cx="5189403" cy="50415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689" y="1030289"/>
            <a:ext cx="5321602" cy="504151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86757" y="6211669"/>
            <a:ext cx="10231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  <a:t>Transforming variable values in order to improve visual resolution in a scatterplot </a:t>
            </a:r>
            <a:b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</a:b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04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911182" y="59839"/>
            <a:ext cx="10353762" cy="97045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Poorly Constructed Scatterplot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24" y="1239070"/>
            <a:ext cx="4956942" cy="489371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2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911182" y="59839"/>
            <a:ext cx="10353762" cy="97045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Possible Improvement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975131" y="3090041"/>
            <a:ext cx="394138" cy="41397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86757" y="6211669"/>
            <a:ext cx="10231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  <a:t>Add a little random noise to the data in order to see the cloud more clearly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24" y="1239070"/>
            <a:ext cx="4956942" cy="48937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833" y="1239070"/>
            <a:ext cx="4906493" cy="4893716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50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911182" y="59839"/>
            <a:ext cx="10353762" cy="97045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Poorly Constructed Scatterplot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79" y="1156413"/>
            <a:ext cx="4715249" cy="481871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11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911182" y="59839"/>
            <a:ext cx="10353762" cy="97045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Possible Improvement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596759" y="3062059"/>
            <a:ext cx="394138" cy="41397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30613" y="6241162"/>
            <a:ext cx="7514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  <a:t>Control aspect ratio of the bounding box for better visual perception.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79" y="1156413"/>
            <a:ext cx="4715249" cy="48187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062" y="2326003"/>
            <a:ext cx="5991253" cy="1883389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159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911182" y="59839"/>
            <a:ext cx="10353762" cy="97045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Careful!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95400"/>
            <a:ext cx="4114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6"/>
          <p:cNvSpPr>
            <a:spLocks noChangeShapeType="1"/>
          </p:cNvSpPr>
          <p:nvPr/>
        </p:nvSpPr>
        <p:spPr bwMode="auto">
          <a:xfrm flipV="1">
            <a:off x="2667000" y="1752600"/>
            <a:ext cx="2743200" cy="14478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3276600" y="1828800"/>
            <a:ext cx="2514600" cy="1371600"/>
          </a:xfrm>
          <a:custGeom>
            <a:avLst/>
            <a:gdLst>
              <a:gd name="T0" fmla="*/ 0 w 1584"/>
              <a:gd name="T1" fmla="*/ 864 h 864"/>
              <a:gd name="T2" fmla="*/ 48 w 1584"/>
              <a:gd name="T3" fmla="*/ 576 h 864"/>
              <a:gd name="T4" fmla="*/ 144 w 1584"/>
              <a:gd name="T5" fmla="*/ 336 h 864"/>
              <a:gd name="T6" fmla="*/ 528 w 1584"/>
              <a:gd name="T7" fmla="*/ 192 h 864"/>
              <a:gd name="T8" fmla="*/ 1584 w 1584"/>
              <a:gd name="T9" fmla="*/ 0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4"/>
              <a:gd name="T16" fmla="*/ 0 h 864"/>
              <a:gd name="T17" fmla="*/ 1584 w 1584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4" h="864">
                <a:moveTo>
                  <a:pt x="0" y="864"/>
                </a:moveTo>
                <a:cubicBezTo>
                  <a:pt x="12" y="764"/>
                  <a:pt x="24" y="664"/>
                  <a:pt x="48" y="576"/>
                </a:cubicBezTo>
                <a:cubicBezTo>
                  <a:pt x="72" y="488"/>
                  <a:pt x="64" y="400"/>
                  <a:pt x="144" y="336"/>
                </a:cubicBezTo>
                <a:cubicBezTo>
                  <a:pt x="224" y="272"/>
                  <a:pt x="288" y="248"/>
                  <a:pt x="528" y="192"/>
                </a:cubicBezTo>
                <a:cubicBezTo>
                  <a:pt x="768" y="136"/>
                  <a:pt x="1408" y="32"/>
                  <a:pt x="1584" y="0"/>
                </a:cubicBezTo>
              </a:path>
            </a:pathLst>
          </a:custGeom>
          <a:noFill/>
          <a:ln w="28575" cap="rnd" cmpd="sng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2362201" y="1630363"/>
            <a:ext cx="8324850" cy="4618038"/>
            <a:chOff x="528" y="1027"/>
            <a:chExt cx="5244" cy="2909"/>
          </a:xfrm>
        </p:grpSpPr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2688"/>
              <a:ext cx="4464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Line 8"/>
            <p:cNvSpPr>
              <a:spLocks noChangeShapeType="1"/>
            </p:cNvSpPr>
            <p:nvPr/>
          </p:nvSpPr>
          <p:spPr bwMode="auto">
            <a:xfrm flipV="1">
              <a:off x="1008" y="2832"/>
              <a:ext cx="3072" cy="7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504" y="1027"/>
              <a:ext cx="2268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Symbol" panose="05050102010706020507" pitchFamily="18" charset="2"/>
                </a:defRPr>
              </a:lvl9pPr>
            </a:lstStyle>
            <a:p>
              <a:pPr defTabSz="457200">
                <a:spcBef>
                  <a:spcPct val="0"/>
                </a:spcBef>
              </a:pPr>
              <a:r>
                <a:rPr lang="en-US" sz="2400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rPr>
                <a:t>Changing the relative lengths of the axes can change how the relationship is perceived.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42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911182" y="59839"/>
            <a:ext cx="10353762" cy="97045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General Guidelines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3572" y="809571"/>
            <a:ext cx="1144898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>
                    <a:lumMod val="95000"/>
                  </a:schemeClr>
                </a:solidFill>
              </a:rPr>
              <a:t>Use axes on all four sides to 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enclose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>
                    <a:lumMod val="95000"/>
                  </a:schemeClr>
                </a:solidFill>
              </a:rPr>
              <a:t>the plotting region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Clear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>
                    <a:lumMod val="95000"/>
                  </a:schemeClr>
                </a:solidFill>
              </a:rPr>
              <a:t>axis labels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>
                    <a:lumMod val="95000"/>
                  </a:schemeClr>
                </a:solidFill>
              </a:rPr>
              <a:t>Rectangular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grid lines </a:t>
            </a:r>
            <a:r>
              <a:rPr lang="en-US" sz="2600" dirty="0">
                <a:solidFill>
                  <a:schemeClr val="tx1">
                    <a:lumMod val="95000"/>
                  </a:schemeClr>
                </a:solidFill>
              </a:rPr>
              <a:t>within the plotting region are usually 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unnecessary </a:t>
            </a:r>
          </a:p>
          <a:p>
            <a:endParaRPr lang="en-US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Tick marks </a:t>
            </a:r>
            <a:r>
              <a:rPr lang="en-US" sz="2600" dirty="0">
                <a:solidFill>
                  <a:schemeClr val="tx1">
                    <a:lumMod val="95000"/>
                  </a:schemeClr>
                </a:solidFill>
              </a:rPr>
              <a:t>should point outward, rather than inward and relatively few tick marks should be used on each axis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 rectangle </a:t>
            </a:r>
            <a:r>
              <a:rPr lang="en-US" sz="2600" dirty="0">
                <a:solidFill>
                  <a:schemeClr val="tx1">
                    <a:lumMod val="95000"/>
                  </a:schemeClr>
                </a:solidFill>
              </a:rPr>
              <a:t>should be 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slightly smaller </a:t>
            </a:r>
            <a:r>
              <a:rPr lang="en-US" sz="2600" dirty="0">
                <a:solidFill>
                  <a:schemeClr val="tx1">
                    <a:lumMod val="95000"/>
                  </a:schemeClr>
                </a:solidFill>
              </a:rPr>
              <a:t>than the scale rectangle</a:t>
            </a:r>
            <a:r>
              <a:rPr lang="en-US" sz="26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>
                    <a:lumMod val="95000"/>
                  </a:schemeClr>
                </a:solidFill>
              </a:rPr>
              <a:t>If necessary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transform data values </a:t>
            </a:r>
            <a:r>
              <a:rPr lang="en-US" sz="2600" dirty="0">
                <a:solidFill>
                  <a:schemeClr val="tx1">
                    <a:lumMod val="95000"/>
                  </a:schemeClr>
                </a:solidFill>
              </a:rPr>
              <a:t>(alternatively, used transformed scales on coordinate axes) so plotted points fill up as much of the data rectangle as possible </a:t>
            </a:r>
            <a:endParaRPr lang="en-US" sz="2600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776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911182" y="59839"/>
            <a:ext cx="10353762" cy="97045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Learning Goals</a:t>
            </a:r>
            <a:endParaRPr lang="en-US" dirty="0"/>
          </a:p>
        </p:txBody>
      </p:sp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911182" y="1235241"/>
            <a:ext cx="10353762" cy="415498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Symbol" panose="05050102010706020507" pitchFamily="18" charset="2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Learning Basic Statistical Plots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Understanding how to interpret Box-Plots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Evaluating the effectiveness of a chart or describing possible improvements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Given a data set, planning quick plots to get insight from the 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Being able to choose charts that best suit the context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64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2" name="Rectangle 212"/>
          <p:cNvSpPr>
            <a:spLocks noGrp="1" noChangeArrowheads="1"/>
          </p:cNvSpPr>
          <p:nvPr>
            <p:ph type="title" idx="4294967295"/>
          </p:nvPr>
        </p:nvSpPr>
        <p:spPr>
          <a:xfrm>
            <a:off x="1229105" y="27047"/>
            <a:ext cx="10353762" cy="97045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sz="3600" dirty="0"/>
              <a:t>Examples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879" y="997497"/>
            <a:ext cx="7993446" cy="55892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3048" y="997497"/>
            <a:ext cx="3426442" cy="563231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From the first plot it appears that the overall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  <a:t>median price might be between 5,000 and 10,000.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However, the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  <a:t>actual overall median price is 2,374. </a:t>
            </a:r>
          </a:p>
          <a:p>
            <a:endParaRPr lang="en-US" sz="2400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Looking at the variable width boxplot in the middle of figure four it is obvious that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  <a:t>J has far fewer observations than the other groups. </a:t>
            </a:r>
            <a:b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</a:br>
            <a:endParaRPr lang="en-US" sz="2400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6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2" name="Rectangle 212"/>
          <p:cNvSpPr>
            <a:spLocks noGrp="1" noChangeArrowheads="1"/>
          </p:cNvSpPr>
          <p:nvPr>
            <p:ph type="title" idx="4294967295"/>
          </p:nvPr>
        </p:nvSpPr>
        <p:spPr>
          <a:xfrm>
            <a:off x="1229105" y="27047"/>
            <a:ext cx="10353762" cy="97045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sz="3600" dirty="0"/>
              <a:t>Examples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73048" y="997497"/>
            <a:ext cx="3363380" cy="452431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  <a:t>VasePlot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  <a:t>: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The width of the box at each point is</a:t>
            </a: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proportional to the estimated density</a:t>
            </a:r>
          </a:p>
          <a:p>
            <a:endParaRPr lang="en-US" sz="2400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</a:endParaRPr>
          </a:p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  <a:t>Violin Plot: </a:t>
            </a:r>
            <a:r>
              <a:rPr lang="en-US" sz="2400" dirty="0"/>
              <a:t>use </a:t>
            </a:r>
            <a:r>
              <a:rPr lang="en-US" sz="2400" i="1" dirty="0"/>
              <a:t>all </a:t>
            </a:r>
            <a:r>
              <a:rPr lang="en-US" sz="2400" dirty="0"/>
              <a:t>the data to plot a density curve. The amount of smoothing to use is at the discretion of the analyst. </a:t>
            </a:r>
            <a:br>
              <a:rPr lang="en-US" sz="2400" dirty="0"/>
            </a:br>
            <a:endParaRPr lang="en-US" sz="2400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848" y="1480286"/>
            <a:ext cx="3899694" cy="3558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135" y="1480286"/>
            <a:ext cx="3936656" cy="355873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29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2" name="Rectangle 212"/>
          <p:cNvSpPr>
            <a:spLocks noGrp="1" noChangeArrowheads="1"/>
          </p:cNvSpPr>
          <p:nvPr>
            <p:ph type="title" idx="4294967295"/>
          </p:nvPr>
        </p:nvSpPr>
        <p:spPr>
          <a:xfrm>
            <a:off x="1229105" y="27047"/>
            <a:ext cx="10353762" cy="97045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sz="3600" dirty="0">
                <a:effectLst/>
              </a:rPr>
              <a:t>Hofmann, </a:t>
            </a:r>
            <a:r>
              <a:rPr lang="en-US" sz="3600" dirty="0" err="1">
                <a:effectLst/>
              </a:rPr>
              <a:t>Kafadar</a:t>
            </a:r>
            <a:r>
              <a:rPr lang="en-US" sz="3600" dirty="0">
                <a:effectLst/>
              </a:rPr>
              <a:t>, and Wickham,</a:t>
            </a:r>
            <a:r>
              <a:rPr lang="en-US" sz="3600" dirty="0"/>
              <a:t> 2006</a:t>
            </a:r>
          </a:p>
        </p:txBody>
      </p:sp>
      <p:sp>
        <p:nvSpPr>
          <p:cNvPr id="3" name="Rectangle 2"/>
          <p:cNvSpPr/>
          <p:nvPr/>
        </p:nvSpPr>
        <p:spPr>
          <a:xfrm>
            <a:off x="373048" y="997497"/>
            <a:ext cx="3363380" cy="507831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  <a:t>Letter-value Boxplot: </a:t>
            </a:r>
          </a:p>
          <a:p>
            <a:r>
              <a:rPr lang="en-US" sz="2000" dirty="0"/>
              <a:t>To accommodate large datasets. For moderate sized datasets (n </a:t>
            </a:r>
            <a:r>
              <a:rPr lang="en-US" sz="2000" i="1" dirty="0"/>
              <a:t>&lt; </a:t>
            </a:r>
            <a:r>
              <a:rPr lang="en-US" sz="2000" dirty="0"/>
              <a:t>1,000), estimates about the behavior in the tails are not reliable. Large datasets (n = 10,000</a:t>
            </a:r>
            <a:br>
              <a:rPr lang="en-US" sz="2000" dirty="0"/>
            </a:br>
            <a:r>
              <a:rPr lang="en-US" sz="2000" dirty="0"/>
              <a:t>100,000) yield much more reliable estimates about the behavior beyond the quartiles. The simple boxplot</a:t>
            </a:r>
            <a:br>
              <a:rPr lang="en-US" sz="2000" dirty="0"/>
            </a:br>
            <a:r>
              <a:rPr lang="en-US" sz="2000" dirty="0"/>
              <a:t>is not a good method for large datasets, since there is often too much over-plotting in the outlier region. </a:t>
            </a:r>
            <a:br>
              <a:rPr lang="en-US" sz="2000" dirty="0"/>
            </a:br>
            <a:endParaRPr lang="en-US" sz="2000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828" y="997496"/>
            <a:ext cx="7735779" cy="35245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76716" y="4875481"/>
            <a:ext cx="62222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Letter-value boxplots of color vs. price display the data past the quartiles in a more meaningful manner than</a:t>
            </a:r>
            <a:br>
              <a:rPr lang="en-US" sz="2000" dirty="0"/>
            </a:br>
            <a:r>
              <a:rPr lang="en-US" sz="2000" dirty="0"/>
              <a:t>does the original boxplot.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9958509" y="3764596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0.5</a:t>
            </a:r>
          </a:p>
        </p:txBody>
      </p:sp>
      <p:sp>
        <p:nvSpPr>
          <p:cNvPr id="9" name="Rectangle 8"/>
          <p:cNvSpPr/>
          <p:nvPr/>
        </p:nvSpPr>
        <p:spPr>
          <a:xfrm>
            <a:off x="9958509" y="3226454"/>
            <a:ext cx="59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0.75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58509" y="2680384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0.875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958509" y="2196380"/>
            <a:ext cx="83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0.9375</a:t>
            </a:r>
          </a:p>
        </p:txBody>
      </p:sp>
      <p:sp>
        <p:nvSpPr>
          <p:cNvPr id="8" name="Rectangle 7"/>
          <p:cNvSpPr/>
          <p:nvPr/>
        </p:nvSpPr>
        <p:spPr>
          <a:xfrm>
            <a:off x="8796212" y="2205753"/>
            <a:ext cx="841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1-1/16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796212" y="2743895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1-1/8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854721" y="3282037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1-1/4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854721" y="3758365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1-1/2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60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911182" y="59839"/>
            <a:ext cx="10353762" cy="97045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ook Antiqua" panose="02040602050305030304" pitchFamily="18" charset="0"/>
              </a:rPr>
              <a:t>Surface Box Plot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85035" y="2412053"/>
            <a:ext cx="53792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surface boxplot with the box in the middle representing the 50% central region in R3, the middle surface inside the box denoting the median surface, and the upper and lower surfaces indicating the maximum non-outlying envelope.</a:t>
            </a:r>
          </a:p>
          <a:p>
            <a:br>
              <a:rPr lang="en-US" sz="2400" dirty="0"/>
            </a:br>
            <a:endParaRPr lang="en-US" sz="2400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33794" name="Picture 2" descr="https://upload.wikimedia.org/wikipedia/commons/7/74/Splottra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030289"/>
            <a:ext cx="5743575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86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19119" y="181974"/>
            <a:ext cx="10353762" cy="1705899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FFC000"/>
                </a:solidFill>
              </a:rPr>
              <a:t>Normalization and Standardization</a:t>
            </a:r>
            <a:br>
              <a:rPr lang="en-US" sz="4400" dirty="0">
                <a:solidFill>
                  <a:srgbClr val="FFC000"/>
                </a:solidFill>
              </a:rPr>
            </a:b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D92696-E3FA-4CEC-8873-F54B9A7822E4}"/>
              </a:ext>
            </a:extLst>
          </p:cNvPr>
          <p:cNvSpPr/>
          <p:nvPr/>
        </p:nvSpPr>
        <p:spPr>
          <a:xfrm>
            <a:off x="683046" y="1541721"/>
            <a:ext cx="1130158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tx1">
                    <a:lumMod val="85000"/>
                  </a:schemeClr>
                </a:solidFill>
              </a:rPr>
              <a:t>Normalization 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of data is to rescale the data to have values between 0 and 1. This can be done by subtracting the minimum data value from each data point and then dividing the subtracted value by the range of the data.  </a:t>
            </a:r>
          </a:p>
          <a:p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X</a:t>
            </a:r>
            <a:r>
              <a:rPr lang="en-US" sz="2400" baseline="-25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new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=  (</a:t>
            </a:r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X</a:t>
            </a:r>
            <a:r>
              <a:rPr lang="en-US" sz="2400" baseline="-25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old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- </a:t>
            </a:r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X</a:t>
            </a:r>
            <a:r>
              <a:rPr lang="en-US" sz="2400" baseline="-25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min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 / (</a:t>
            </a:r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X</a:t>
            </a:r>
            <a:r>
              <a:rPr lang="en-US" sz="2400" baseline="-25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max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- </a:t>
            </a:r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X</a:t>
            </a:r>
            <a:r>
              <a:rPr lang="en-US" sz="2400" baseline="-25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min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</a:t>
            </a:r>
          </a:p>
          <a:p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2400" i="1" dirty="0">
                <a:solidFill>
                  <a:schemeClr val="tx1">
                    <a:lumMod val="85000"/>
                  </a:schemeClr>
                </a:solidFill>
              </a:rPr>
              <a:t>Standardization 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of data is to rescale the data to have mean 0 and standard deviation 1. This can be done by subtracting the mean M from each data point and then dividing the subtracted value by the standard deviation S.  </a:t>
            </a:r>
          </a:p>
          <a:p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X</a:t>
            </a:r>
            <a:r>
              <a:rPr lang="en-US" sz="2400" baseline="-25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new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=  (</a:t>
            </a:r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X</a:t>
            </a:r>
            <a:r>
              <a:rPr lang="en-US" sz="2400" baseline="-25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old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- M) / S</a:t>
            </a:r>
          </a:p>
          <a:p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85000"/>
                </a:schemeClr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407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E70EE-3247-51D1-68C6-1080285A2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026">
            <a:extLst>
              <a:ext uri="{FF2B5EF4-FFF2-40B4-BE49-F238E27FC236}">
                <a16:creationId xmlns:a16="http://schemas.microsoft.com/office/drawing/2014/main" id="{F9AFA909-C098-2FC4-3227-37D7B4011A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9119" y="7612"/>
            <a:ext cx="10353762" cy="1705899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FFC000"/>
                </a:solidFill>
              </a:rPr>
              <a:t>Normalization and Standardization</a:t>
            </a:r>
            <a:br>
              <a:rPr lang="en-US" sz="4400" dirty="0">
                <a:solidFill>
                  <a:srgbClr val="FFC000"/>
                </a:solidFill>
              </a:rPr>
            </a:b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02B51-FBD4-6749-6076-FBB870BF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EC4AEB-DC04-56FA-5777-E9B2541F41CA}"/>
              </a:ext>
            </a:extLst>
          </p:cNvPr>
          <p:cNvSpPr/>
          <p:nvPr/>
        </p:nvSpPr>
        <p:spPr>
          <a:xfrm>
            <a:off x="585391" y="1043125"/>
            <a:ext cx="1130158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tx1">
                    <a:lumMod val="85000"/>
                  </a:schemeClr>
                </a:solidFill>
              </a:rPr>
              <a:t>Normalization 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of data is to rescale the data to have values between 0 and 1. This can be done by subtracting the minimum data value from each data point and then dividing the subtracted value by the range of the data.  </a:t>
            </a:r>
          </a:p>
          <a:p>
            <a:pPr algn="ctr"/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X</a:t>
            </a:r>
            <a:r>
              <a:rPr lang="en-US" sz="2400" baseline="-25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new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=  (</a:t>
            </a:r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X</a:t>
            </a:r>
            <a:r>
              <a:rPr lang="en-US" sz="2400" baseline="-25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old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- </a:t>
            </a:r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X</a:t>
            </a:r>
            <a:r>
              <a:rPr lang="en-US" sz="2400" baseline="-25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min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 / (</a:t>
            </a:r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X</a:t>
            </a:r>
            <a:r>
              <a:rPr lang="en-US" sz="2400" baseline="-25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max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- </a:t>
            </a:r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X</a:t>
            </a:r>
            <a:r>
              <a:rPr lang="en-US" sz="2400" baseline="-25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min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</a:t>
            </a:r>
          </a:p>
          <a:p>
            <a:pPr algn="ctr"/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2400" i="1" dirty="0">
                <a:solidFill>
                  <a:schemeClr val="tx1">
                    <a:lumMod val="85000"/>
                  </a:schemeClr>
                </a:solidFill>
              </a:rPr>
              <a:t>Standardization 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of data is to rescale the data to have mean 0 and standard deviation 1. This can be done by subtracting the mean M from each data point and then dividing the subtracted value by the standard deviation S.  </a:t>
            </a:r>
          </a:p>
          <a:p>
            <a:pPr algn="ctr"/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X</a:t>
            </a:r>
            <a:r>
              <a:rPr lang="en-US" sz="2400" baseline="-25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new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=  (</a:t>
            </a:r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X</a:t>
            </a:r>
            <a:r>
              <a:rPr lang="en-US" sz="2400" baseline="-25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old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- M) / S</a:t>
            </a:r>
          </a:p>
          <a:p>
            <a:pPr algn="ctr"/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8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2" name="Rectangle 1026">
            <a:extLst>
              <a:ext uri="{FF2B5EF4-FFF2-40B4-BE49-F238E27FC236}">
                <a16:creationId xmlns:a16="http://schemas.microsoft.com/office/drawing/2014/main" id="{B65793AE-1B75-E2D6-C876-957C28B49E85}"/>
              </a:ext>
            </a:extLst>
          </p:cNvPr>
          <p:cNvSpPr txBox="1">
            <a:spLocks noChangeArrowheads="1"/>
          </p:cNvSpPr>
          <p:nvPr/>
        </p:nvSpPr>
        <p:spPr>
          <a:xfrm>
            <a:off x="807333" y="4252681"/>
            <a:ext cx="10353762" cy="87697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>
                <a:solidFill>
                  <a:srgbClr val="FFC000"/>
                </a:solidFill>
              </a:rPr>
              <a:t>Class Activity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DC9820-1AB1-1E0D-5A90-B65E36B9F981}"/>
              </a:ext>
            </a:extLst>
          </p:cNvPr>
          <p:cNvSpPr/>
          <p:nvPr/>
        </p:nvSpPr>
        <p:spPr>
          <a:xfrm>
            <a:off x="585391" y="5030045"/>
            <a:ext cx="113015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Let H1, H2, H3 be the histograms of a set X of positive numbers.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What are the visual differences between H1 and H2?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Book Antiqua" panose="0204060205030503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What are the visual differences between H2 and H3?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What is the benefit of normalization and Standardization? 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744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1417</Words>
  <Application>Microsoft Office PowerPoint</Application>
  <PresentationFormat>Widescreen</PresentationFormat>
  <Paragraphs>231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Book Antiqua</vt:lpstr>
      <vt:lpstr>Calibri</vt:lpstr>
      <vt:lpstr>Calisto MT</vt:lpstr>
      <vt:lpstr>Wingdings 2</vt:lpstr>
      <vt:lpstr>Slate</vt:lpstr>
      <vt:lpstr>Ready for Box Plots!</vt:lpstr>
      <vt:lpstr>Box Plot for Calories</vt:lpstr>
      <vt:lpstr>Box Plot and Outliers</vt:lpstr>
      <vt:lpstr>Examples</vt:lpstr>
      <vt:lpstr>Examples</vt:lpstr>
      <vt:lpstr>Hofmann, Kafadar, and Wickham, 2006</vt:lpstr>
      <vt:lpstr>PowerPoint Presentation</vt:lpstr>
      <vt:lpstr>Normalization and Standardization </vt:lpstr>
      <vt:lpstr>Normalization and Standardization </vt:lpstr>
      <vt:lpstr>PowerPoint Presentation</vt:lpstr>
      <vt:lpstr>Normal Distribution</vt:lpstr>
      <vt:lpstr>Q - Q Plots!</vt:lpstr>
      <vt:lpstr>Quantile-Quantile Plot</vt:lpstr>
      <vt:lpstr>Quantile-Quantile Plot</vt:lpstr>
      <vt:lpstr>Quantile-Quantile Plot</vt:lpstr>
      <vt:lpstr>Benefits of Quantile-Quantile Plot </vt:lpstr>
      <vt:lpstr>Normalization and Standardization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Charts and Statistical Visualization</dc:title>
  <dc:creator>debajyoti mondal</dc:creator>
  <cp:lastModifiedBy>Mondal, Debajyoti</cp:lastModifiedBy>
  <cp:revision>19</cp:revision>
  <dcterms:created xsi:type="dcterms:W3CDTF">2020-09-14T00:02:26Z</dcterms:created>
  <dcterms:modified xsi:type="dcterms:W3CDTF">2025-01-16T01:31:35Z</dcterms:modified>
</cp:coreProperties>
</file>