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61" r:id="rId4"/>
    <p:sldId id="258" r:id="rId5"/>
    <p:sldId id="266" r:id="rId6"/>
    <p:sldId id="267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96" autoAdjust="0"/>
  </p:normalViewPr>
  <p:slideViewPr>
    <p:cSldViewPr>
      <p:cViewPr>
        <p:scale>
          <a:sx n="90" d="100"/>
          <a:sy n="90" d="100"/>
        </p:scale>
        <p:origin x="-2984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164" d="100"/>
          <a:sy n="164" d="100"/>
        </p:scale>
        <p:origin x="-2838" y="-102"/>
      </p:cViewPr>
      <p:guideLst>
        <p:guide orient="horz" pos="2160"/>
        <p:guide pos="2880"/>
      </p:guideLst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B99E-1D66-4200-8844-9F9896EA3CD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91E38-CD89-40A6-B358-163BACC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baseline="0" dirty="0" smtClean="0"/>
          </a:p>
          <a:p>
            <a:r>
              <a:rPr lang="en-US" baseline="0" dirty="0" smtClean="0"/>
              <a:t>Title: </a:t>
            </a:r>
            <a:r>
              <a:rPr lang="en-US" dirty="0" smtClean="0"/>
              <a:t>vSphere 6.5</a:t>
            </a:r>
            <a:r>
              <a:rPr lang="en-US" baseline="0" dirty="0" smtClean="0"/>
              <a:t>u1 migration </a:t>
            </a:r>
            <a:r>
              <a:rPr lang="en-US" baseline="0" dirty="0" smtClean="0"/>
              <a:t>project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Synacor</a:t>
            </a:r>
            <a:r>
              <a:rPr lang="en-US" baseline="0" dirty="0" smtClean="0"/>
              <a:t> (this is public info)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* Minor downtime might be needed for smaller DCs w/less than 4 </a:t>
            </a:r>
            <a:r>
              <a:rPr lang="en-US" sz="2000" dirty="0" err="1" smtClean="0"/>
              <a:t>ESXi</a:t>
            </a:r>
            <a:r>
              <a:rPr lang="en-US" sz="2000" dirty="0" smtClean="0"/>
              <a:t>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New clients were brought onboard, new datacenters opened up, new VMware licenses were purchased for newer versions.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Total SAN = ~4.5 Petabytes </a:t>
            </a:r>
            <a:r>
              <a:rPr lang="en-US" sz="1050" dirty="0" smtClean="0"/>
              <a:t>(NetApp NFS/FC) (raw) </a:t>
            </a:r>
          </a:p>
          <a:p>
            <a:r>
              <a:rPr lang="en-US" sz="1200" dirty="0" smtClean="0"/>
              <a:t>Total VMs = ~4500 </a:t>
            </a:r>
            <a:r>
              <a:rPr lang="en-US" sz="1050" dirty="0" smtClean="0"/>
              <a:t>(95% CentOS 5/6)</a:t>
            </a:r>
          </a:p>
          <a:p>
            <a:r>
              <a:rPr lang="en-US" sz="1200" dirty="0" smtClean="0"/>
              <a:t>Total Hosts = ~200</a:t>
            </a:r>
          </a:p>
          <a:p>
            <a:endParaRPr lang="en-US" sz="1200" dirty="0" smtClean="0"/>
          </a:p>
          <a:p>
            <a:r>
              <a:rPr lang="en-US" sz="1200" dirty="0" smtClean="0"/>
              <a:t>Hardware is the simplest part – all hosts are HP - DL360/BL460 - G6/7/8/9 - dual socket</a:t>
            </a:r>
            <a:endParaRPr lang="en-US" sz="9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Notice #5?</a:t>
            </a:r>
          </a:p>
          <a:p>
            <a:r>
              <a:rPr lang="en-US" sz="1200" baseline="0" dirty="0" smtClean="0"/>
              <a:t>A </a:t>
            </a:r>
            <a:r>
              <a:rPr lang="en-US" sz="1200" baseline="0" dirty="0" err="1" smtClean="0"/>
              <a:t>Preprod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vCenter</a:t>
            </a:r>
            <a:r>
              <a:rPr lang="en-US" sz="1200" baseline="0" dirty="0" smtClean="0"/>
              <a:t> </a:t>
            </a:r>
            <a:r>
              <a:rPr lang="en-US" sz="1200" baseline="0" dirty="0" smtClean="0"/>
              <a:t>was named </a:t>
            </a:r>
            <a:r>
              <a:rPr lang="en-US" sz="1200" baseline="0" dirty="0" err="1" smtClean="0"/>
              <a:t>vc.preprod.local</a:t>
            </a:r>
            <a:r>
              <a:rPr lang="en-US" sz="1200" baseline="0" dirty="0" smtClean="0"/>
              <a:t>.</a:t>
            </a:r>
          </a:p>
          <a:p>
            <a:r>
              <a:rPr lang="en-US" sz="1200" baseline="0" dirty="0" smtClean="0"/>
              <a:t>It was a VM, in Hyper-V, on physical server named vc01.preprod.local.</a:t>
            </a:r>
          </a:p>
          <a:p>
            <a:r>
              <a:rPr lang="en-US" sz="1200" baseline="0" dirty="0" smtClean="0"/>
              <a:t>Yeah…this is one of those things that was running for ~3 years without anyone knowing this.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There was a reason though.</a:t>
            </a:r>
          </a:p>
          <a:p>
            <a:r>
              <a:rPr lang="en-US" sz="1200" baseline="0" dirty="0" smtClean="0"/>
              <a:t>A project that fell off, and was forgotten about.</a:t>
            </a:r>
          </a:p>
          <a:p>
            <a:r>
              <a:rPr lang="en-US" sz="1200" baseline="0" dirty="0" smtClean="0"/>
              <a:t>At the time, auto-deploy required you to be on a windows domain.</a:t>
            </a:r>
          </a:p>
          <a:p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different deployment options/topologies that</a:t>
            </a:r>
            <a:r>
              <a:rPr lang="en-US" baseline="0" dirty="0" smtClean="0"/>
              <a:t> are slightly different between 5.5/6/0/6.5.</a:t>
            </a:r>
          </a:p>
          <a:p>
            <a:r>
              <a:rPr lang="en-US" baseline="0" dirty="0" smtClean="0"/>
              <a:t>I’ve found that if you don’t have a complex VMware Software Solution setup, then adhering to “each </a:t>
            </a:r>
            <a:r>
              <a:rPr lang="en-US" baseline="0" dirty="0" err="1" smtClean="0"/>
              <a:t>vCenter</a:t>
            </a:r>
            <a:r>
              <a:rPr lang="en-US" baseline="0" dirty="0" smtClean="0"/>
              <a:t> gets an external PSC,” you should be ok.</a:t>
            </a:r>
          </a:p>
          <a:p>
            <a:r>
              <a:rPr lang="en-US" baseline="0" dirty="0" smtClean="0"/>
              <a:t>You can do fancy load-balancing stuff, but you’ll STILL have to manually switch PSCs if you lose one.</a:t>
            </a:r>
          </a:p>
          <a:p>
            <a:endParaRPr lang="en-US" baseline="0" dirty="0" smtClean="0"/>
          </a:p>
          <a:p>
            <a:r>
              <a:rPr lang="en-US" dirty="0" smtClean="0"/>
              <a:t>We deployed 6.5u1.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wanted ELM.</a:t>
            </a:r>
          </a:p>
          <a:p>
            <a:r>
              <a:rPr lang="en-US" baseline="0" dirty="0" smtClean="0"/>
              <a:t>It required External PSCs.</a:t>
            </a:r>
          </a:p>
          <a:p>
            <a:r>
              <a:rPr lang="en-US" baseline="0" dirty="0" smtClean="0"/>
              <a:t>It was supported topology.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Export Notes:</a:t>
            </a:r>
          </a:p>
          <a:p>
            <a:r>
              <a:rPr lang="en-US" sz="1800" dirty="0" smtClean="0"/>
              <a:t>Export EVERYTHING from your old vCenter (</a:t>
            </a:r>
            <a:r>
              <a:rPr lang="en-US" sz="1800" dirty="0" err="1" smtClean="0"/>
              <a:t>RVTools</a:t>
            </a:r>
            <a:r>
              <a:rPr lang="en-US" sz="1800" dirty="0" smtClean="0"/>
              <a:t> is very handy here!)</a:t>
            </a:r>
          </a:p>
          <a:p>
            <a:r>
              <a:rPr lang="en-US" sz="1800" dirty="0" smtClean="0"/>
              <a:t>Export EVERYTHING ELSE - (s)DRS Rules, VM Folders, Permissions (if necessary)</a:t>
            </a:r>
          </a:p>
          <a:p>
            <a:r>
              <a:rPr lang="en-US" sz="1800" dirty="0" smtClean="0"/>
              <a:t>Export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into a CSV</a:t>
            </a:r>
          </a:p>
          <a:p>
            <a:endParaRPr lang="en-US" sz="1800" dirty="0" smtClean="0"/>
          </a:p>
          <a:p>
            <a:r>
              <a:rPr lang="en-US" sz="1800" dirty="0" smtClean="0"/>
              <a:t>Networking Notes/Order: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Create Standard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on each Host.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Read in </a:t>
            </a:r>
            <a:r>
              <a:rPr lang="en-US" sz="1800" dirty="0" err="1" smtClean="0"/>
              <a:t>PortGoups</a:t>
            </a:r>
            <a:r>
              <a:rPr lang="en-US" sz="1800" dirty="0" smtClean="0"/>
              <a:t> and create them on each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. Choose a slightly different name. </a:t>
            </a:r>
            <a:r>
              <a:rPr lang="en-US" sz="1800" dirty="0" err="1" smtClean="0"/>
              <a:t>Mig</a:t>
            </a:r>
            <a:r>
              <a:rPr lang="en-US" sz="1800" dirty="0" smtClean="0"/>
              <a:t>-name is what I used.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Create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on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 on each Host that will be your </a:t>
            </a:r>
            <a:r>
              <a:rPr lang="en-US" sz="1800" dirty="0" err="1" smtClean="0"/>
              <a:t>VMKernels</a:t>
            </a:r>
            <a:r>
              <a:rPr lang="en-US" sz="1800" dirty="0" smtClean="0"/>
              <a:t> (VLANs).</a:t>
            </a:r>
          </a:p>
          <a:p>
            <a:r>
              <a:rPr lang="en-US" sz="1800" dirty="0" smtClean="0"/>
              <a:t>Disconnect x NICs from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. I only did half of mine at a time, just in case.</a:t>
            </a:r>
          </a:p>
          <a:p>
            <a:r>
              <a:rPr lang="en-US" sz="1800" dirty="0" smtClean="0"/>
              <a:t>Use Add-</a:t>
            </a:r>
            <a:r>
              <a:rPr lang="en-US" sz="1800" dirty="0" err="1" smtClean="0"/>
              <a:t>VirtualSwitchPhysicalNetworkAdapter</a:t>
            </a:r>
            <a:r>
              <a:rPr lang="en-US" sz="1800" dirty="0" smtClean="0"/>
              <a:t>. This moves VMNICs over and can turn a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into a </a:t>
            </a:r>
            <a:r>
              <a:rPr lang="en-US" sz="1800" dirty="0" err="1" smtClean="0"/>
              <a:t>VMKernel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Change the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of the VMs from </a:t>
            </a:r>
            <a:r>
              <a:rPr lang="en-US" sz="1800" dirty="0" err="1" smtClean="0"/>
              <a:t>dvPortGroup</a:t>
            </a:r>
            <a:r>
              <a:rPr lang="en-US" sz="1800" dirty="0" smtClean="0"/>
              <a:t> to the new temporary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. Remember to do all of the VMs Adapters.</a:t>
            </a:r>
          </a:p>
          <a:p>
            <a:r>
              <a:rPr lang="en-US" sz="1800" dirty="0" smtClean="0"/>
              <a:t>Move the rest of the VMNICs over.</a:t>
            </a:r>
          </a:p>
          <a:p>
            <a:r>
              <a:rPr lang="en-US" sz="1800" dirty="0" smtClean="0"/>
              <a:t>Remove the Host from the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MOVE</a:t>
            </a:r>
            <a:r>
              <a:rPr lang="en-US" sz="1800" baseline="0" dirty="0" smtClean="0"/>
              <a:t> HOSTS</a:t>
            </a:r>
            <a:endParaRPr lang="en-US" sz="1800" dirty="0" smtClean="0"/>
          </a:p>
          <a:p>
            <a:r>
              <a:rPr lang="en-US" sz="1800" dirty="0" smtClean="0"/>
              <a:t>Disconnect the ESX Host from the old vCenter.</a:t>
            </a:r>
          </a:p>
          <a:p>
            <a:r>
              <a:rPr lang="en-US" sz="1800" dirty="0" smtClean="0"/>
              <a:t>Add ESX Host to new vCenter. Add it to the Datacenter, not a Cluster.</a:t>
            </a:r>
          </a:p>
          <a:p>
            <a:r>
              <a:rPr lang="en-US" sz="1800" dirty="0" smtClean="0"/>
              <a:t>Move Host to proper Cluster.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Start:</a:t>
            </a:r>
          </a:p>
          <a:p>
            <a:r>
              <a:rPr lang="en-US" sz="1200" dirty="0" err="1" smtClean="0">
                <a:solidFill>
                  <a:schemeClr val="bg1"/>
                </a:solidFill>
              </a:rPr>
              <a:t>PowerCLI</a:t>
            </a:r>
            <a:r>
              <a:rPr lang="en-US" sz="1200" dirty="0" smtClean="0">
                <a:solidFill>
                  <a:schemeClr val="bg1"/>
                </a:solidFill>
              </a:rPr>
              <a:t> of course!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Export</a:t>
            </a:r>
            <a:r>
              <a:rPr lang="en-US" sz="1200" baseline="0" dirty="0" smtClean="0">
                <a:solidFill>
                  <a:schemeClr val="bg1"/>
                </a:solidFill>
              </a:rPr>
              <a:t> – </a:t>
            </a:r>
            <a:r>
              <a:rPr lang="en-US" sz="1200" baseline="0" dirty="0" err="1" smtClean="0">
                <a:solidFill>
                  <a:schemeClr val="bg1"/>
                </a:solidFill>
              </a:rPr>
              <a:t>LucD’s</a:t>
            </a:r>
            <a:r>
              <a:rPr lang="en-US" sz="1200" baseline="0" dirty="0" smtClean="0">
                <a:solidFill>
                  <a:schemeClr val="bg1"/>
                </a:solidFill>
              </a:rPr>
              <a:t> site has the first two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/>
          </a:p>
          <a:p>
            <a:r>
              <a:rPr lang="en-US" sz="1200" dirty="0" smtClean="0"/>
              <a:t>End:</a:t>
            </a:r>
          </a:p>
          <a:p>
            <a:r>
              <a:rPr lang="en-US" sz="1200" dirty="0" smtClean="0"/>
              <a:t>I pieced together ~5-10 </a:t>
            </a:r>
            <a:r>
              <a:rPr lang="en-US" sz="1200" dirty="0" err="1" smtClean="0"/>
              <a:t>PowerCLI</a:t>
            </a:r>
            <a:r>
              <a:rPr lang="en-US" sz="1200" dirty="0" smtClean="0"/>
              <a:t> scripts from across the Internets.</a:t>
            </a:r>
          </a:p>
          <a:p>
            <a:r>
              <a:rPr lang="en-US" sz="1200" dirty="0" smtClean="0"/>
              <a:t>Heavily commented, in case you aren’t familiar with PowerShell or </a:t>
            </a:r>
            <a:r>
              <a:rPr lang="en-US" sz="1200" dirty="0" err="1" smtClean="0"/>
              <a:t>PowerCLI</a:t>
            </a:r>
            <a:r>
              <a:rPr lang="en-US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These are the oddities I have run into.</a:t>
            </a:r>
          </a:p>
          <a:p>
            <a:endParaRPr lang="en-US" sz="1200" dirty="0" smtClean="0"/>
          </a:p>
          <a:p>
            <a:r>
              <a:rPr lang="en-US" sz="1200" dirty="0" smtClean="0"/>
              <a:t>1 - Get rid of it.</a:t>
            </a:r>
          </a:p>
          <a:p>
            <a:r>
              <a:rPr lang="en-US" sz="1200" dirty="0" smtClean="0"/>
              <a:t>If</a:t>
            </a:r>
            <a:r>
              <a:rPr lang="en-US" sz="1200" baseline="0" dirty="0" smtClean="0"/>
              <a:t> you don’t account for it, you end up outputting it, but then inputting it, which then gets input as the actual “%2f” value you received in your output.</a:t>
            </a:r>
          </a:p>
          <a:p>
            <a:r>
              <a:rPr lang="en-US" sz="1200" baseline="0" dirty="0" smtClean="0"/>
              <a:t>Hooray for web encoding shenanigans!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VDSwitch</a:t>
            </a:r>
            <a:r>
              <a:rPr lang="en-US" dirty="0" smtClean="0"/>
              <a:t>/Get-</a:t>
            </a:r>
            <a:r>
              <a:rPr lang="en-US" dirty="0" err="1" smtClean="0"/>
              <a:t>VDPortGroup</a:t>
            </a:r>
            <a:r>
              <a:rPr lang="en-US" dirty="0" smtClean="0"/>
              <a:t> cmdlets return it.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VirtualPortGroup</a:t>
            </a:r>
            <a:r>
              <a:rPr lang="en-US" dirty="0" smtClean="0"/>
              <a:t> cmdlet does not return it.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2a -</a:t>
            </a:r>
            <a:r>
              <a:rPr lang="en-US" sz="1200" baseline="0" dirty="0" smtClean="0"/>
              <a:t> </a:t>
            </a:r>
            <a:r>
              <a:rPr lang="en-US" sz="1200" dirty="0" smtClean="0"/>
              <a:t>I got ahead of myself a bit.</a:t>
            </a:r>
          </a:p>
          <a:p>
            <a:r>
              <a:rPr lang="en-US" sz="1200" dirty="0" smtClean="0"/>
              <a:t>2b</a:t>
            </a:r>
            <a:r>
              <a:rPr lang="en-US" sz="1200" baseline="0" dirty="0" smtClean="0"/>
              <a:t> – As I setup a swing </a:t>
            </a:r>
            <a:r>
              <a:rPr lang="en-US" sz="1200" baseline="0" dirty="0" err="1" smtClean="0"/>
              <a:t>vCenter</a:t>
            </a:r>
            <a:r>
              <a:rPr lang="en-US" sz="1200" baseline="0" dirty="0" smtClean="0"/>
              <a:t>, I now have no VUM to connect to.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3a</a:t>
            </a:r>
            <a:r>
              <a:rPr lang="en-US" sz="1200" baseline="0" dirty="0" smtClean="0"/>
              <a:t> - </a:t>
            </a:r>
            <a:r>
              <a:rPr lang="en-US" sz="1200" dirty="0" smtClean="0"/>
              <a:t>Only way to fix is to power off the VMs , move them, and then rebuild hosts.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3b - For other working Hosts, I have no idea why, but it just worked out better</a:t>
            </a:r>
            <a:r>
              <a:rPr lang="en-US" sz="1600" baseline="0" dirty="0" smtClean="0"/>
              <a:t> </a:t>
            </a:r>
            <a:r>
              <a:rPr lang="en-US" sz="1600" dirty="0" smtClean="0"/>
              <a:t>that way. No errors.</a:t>
            </a:r>
            <a:endParaRPr lang="en-US" sz="9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3c - This is how I found to move Hosts to the Datacenter, not the Cluster directly when adding Hosts.</a:t>
            </a:r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3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Contact</a:t>
            </a:r>
            <a:r>
              <a:rPr lang="en-US" sz="1200" baseline="0" dirty="0" smtClean="0">
                <a:solidFill>
                  <a:schemeClr val="bg1"/>
                </a:solidFill>
              </a:rPr>
              <a:t> me:</a:t>
            </a:r>
          </a:p>
          <a:p>
            <a:pPr marL="0" indent="0" algn="l">
              <a:buNone/>
            </a:pPr>
            <a:r>
              <a:rPr lang="en-US" sz="1200" baseline="0" dirty="0" smtClean="0">
                <a:solidFill>
                  <a:schemeClr val="bg1"/>
                </a:solidFill>
              </a:rPr>
              <a:t>…i</a:t>
            </a:r>
            <a:r>
              <a:rPr lang="en-US" sz="1200" dirty="0" smtClean="0">
                <a:solidFill>
                  <a:schemeClr val="bg1"/>
                </a:solidFill>
              </a:rPr>
              <a:t>f you like me, and even if you don’t.</a:t>
            </a:r>
            <a:endParaRPr lang="en-US" sz="1200" dirty="0" smtClean="0"/>
          </a:p>
          <a:p>
            <a:pPr marL="0" indent="0" algn="l">
              <a:buNone/>
            </a:pPr>
            <a:endParaRPr lang="en-US" sz="1200" dirty="0" smtClean="0"/>
          </a:p>
          <a:p>
            <a:pPr marL="0" indent="0" algn="l">
              <a:buNone/>
            </a:pPr>
            <a:r>
              <a:rPr lang="en-US" sz="1200" dirty="0" smtClean="0"/>
              <a:t>Programming;</a:t>
            </a:r>
          </a:p>
          <a:p>
            <a:pPr marL="0" indent="0" algn="l">
              <a:buNone/>
            </a:pPr>
            <a:r>
              <a:rPr lang="en-US" sz="1200" dirty="0" smtClean="0"/>
              <a:t>I can put a puzzle together, but don’t ask me to create the puzzle pieces.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824607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5261460"/>
            <a:ext cx="8246070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55808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6558080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8829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8829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1277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 smtClean="0">
                <a:solidFill>
                  <a:schemeClr val="bg1"/>
                </a:solidFill>
              </a:rPr>
              <a:t>PowerCLI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vCommunity</a:t>
            </a:r>
            <a:r>
              <a:rPr lang="en-US" sz="4000" dirty="0" smtClean="0">
                <a:solidFill>
                  <a:schemeClr val="bg1"/>
                </a:solidFill>
              </a:rPr>
              <a:t> Resources used to Migrate to VCSA 6.5u1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7404" y="3242948"/>
            <a:ext cx="822960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Slide said to put something here while I introduced myself.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1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All the things to </a:t>
            </a:r>
            <a:r>
              <a:rPr 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VCSA!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985720"/>
            <a:ext cx="8229600" cy="565008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Goals</a:t>
            </a:r>
          </a:p>
          <a:p>
            <a:pPr lvl="1"/>
            <a:r>
              <a:rPr lang="en-US" sz="2400" dirty="0" smtClean="0"/>
              <a:t>Live migration for minimal VM downtime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Feature </a:t>
            </a:r>
            <a:r>
              <a:rPr lang="en-US" sz="2400" dirty="0"/>
              <a:t>parity across our Empire</a:t>
            </a:r>
          </a:p>
          <a:p>
            <a:pPr lvl="2"/>
            <a:r>
              <a:rPr lang="en-US" sz="2000" dirty="0" smtClean="0"/>
              <a:t>New abilities (Encryption/Containers (VIC)/HA Orchestrated Restart!)</a:t>
            </a:r>
          </a:p>
          <a:p>
            <a:pPr lvl="2"/>
            <a:r>
              <a:rPr lang="en-US" sz="2000" dirty="0" smtClean="0"/>
              <a:t>Simpler SSO roles &amp; permissions (no more local Windows users)</a:t>
            </a:r>
          </a:p>
          <a:p>
            <a:pPr lvl="2"/>
            <a:r>
              <a:rPr lang="en-US" sz="2000" dirty="0"/>
              <a:t>Active Directory login ability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 lvl="1"/>
            <a:r>
              <a:rPr lang="en-US" sz="2400" dirty="0" smtClean="0"/>
              <a:t>Decrease non-VMware troubleshooting/time-sinks</a:t>
            </a:r>
          </a:p>
          <a:p>
            <a:pPr lvl="2"/>
            <a:r>
              <a:rPr lang="en-US" sz="2000" dirty="0" smtClean="0"/>
              <a:t>No more Windows/external Oracle DBs/MS SQL/</a:t>
            </a:r>
            <a:br>
              <a:rPr lang="en-US" sz="2000" dirty="0" smtClean="0"/>
            </a:br>
            <a:endParaRPr lang="en-US" sz="2400" dirty="0" smtClean="0"/>
          </a:p>
          <a:p>
            <a:pPr lvl="1"/>
            <a:r>
              <a:rPr lang="en-US" sz="2400" dirty="0" smtClean="0"/>
              <a:t>Remove </a:t>
            </a:r>
            <a:r>
              <a:rPr lang="en-US" sz="2400" dirty="0"/>
              <a:t>tech-debt</a:t>
            </a:r>
          </a:p>
          <a:p>
            <a:pPr lvl="2"/>
            <a:r>
              <a:rPr lang="en-US" sz="2100" dirty="0" err="1" smtClean="0"/>
              <a:t>configs</a:t>
            </a:r>
            <a:r>
              <a:rPr lang="en-US" sz="2100" dirty="0" smtClean="0"/>
              <a:t>/versions/settings/</a:t>
            </a:r>
            <a:r>
              <a:rPr lang="en-US" sz="2100" dirty="0" err="1" smtClean="0"/>
              <a:t>vm</a:t>
            </a:r>
            <a:r>
              <a:rPr lang="en-US" sz="2100" dirty="0" smtClean="0"/>
              <a:t> </a:t>
            </a:r>
            <a:r>
              <a:rPr lang="en-US" sz="2100" dirty="0" err="1" smtClean="0"/>
              <a:t>portgroups</a:t>
            </a:r>
            <a:r>
              <a:rPr lang="en-US" sz="2100" dirty="0" smtClean="0"/>
              <a:t>/certs – standardized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HTML5 Client</a:t>
            </a:r>
          </a:p>
          <a:p>
            <a:pPr lvl="2"/>
            <a:r>
              <a:rPr lang="en-US" sz="2000" dirty="0" smtClean="0"/>
              <a:t>Our </a:t>
            </a:r>
            <a:r>
              <a:rPr lang="en-US" sz="2000" dirty="0" err="1" smtClean="0"/>
              <a:t>SysAdmins</a:t>
            </a:r>
            <a:r>
              <a:rPr lang="en-US" sz="2000" dirty="0" smtClean="0"/>
              <a:t> mostly use Non-Windows machines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13036" y="984504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5.1b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4768" y="4021589"/>
            <a:ext cx="111311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03509" y="2954601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5.1b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4242" y="1811574"/>
            <a:ext cx="1245178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95064" y="1810678"/>
            <a:ext cx="113203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DB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38597" y="2940953"/>
            <a:ext cx="121270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2211" y="98247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5.5c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8966" y="294095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5.1u3</a:t>
            </a:r>
          </a:p>
          <a:p>
            <a:pPr algn="ctr"/>
            <a:r>
              <a:rPr lang="en-US" dirty="0"/>
              <a:t>Win2k8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3627" y="400794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5.5u3b</a:t>
            </a:r>
          </a:p>
          <a:p>
            <a:pPr algn="ctr"/>
            <a:r>
              <a:rPr lang="en-US" dirty="0" err="1" smtClean="0"/>
              <a:t>vcsa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65195" y="4007942"/>
            <a:ext cx="121270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DB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03510" y="402165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ESX 4.0</a:t>
            </a:r>
          </a:p>
          <a:p>
            <a:pPr algn="ctr"/>
            <a:r>
              <a:rPr lang="en-US" dirty="0" smtClean="0"/>
              <a:t>Win2k3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48977" y="2954570"/>
            <a:ext cx="1143130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  <a:endParaRPr lang="en-US" dirty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45499" y="100094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5.1u3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186492" y="1811574"/>
            <a:ext cx="114067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04943" y="3546166"/>
            <a:ext cx="1783285" cy="646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Legacy</a:t>
            </a:r>
          </a:p>
          <a:p>
            <a:pPr algn="ctr"/>
            <a:r>
              <a:rPr lang="en-US" dirty="0" smtClean="0"/>
              <a:t>Install Base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383991" y="2875349"/>
            <a:ext cx="2616454" cy="1909926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38" name="Rectangle 137"/>
          <p:cNvSpPr/>
          <p:nvPr/>
        </p:nvSpPr>
        <p:spPr>
          <a:xfrm flipH="1">
            <a:off x="5832960" y="833015"/>
            <a:ext cx="1487730" cy="1879068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2" name="Rectangle 141"/>
          <p:cNvSpPr/>
          <p:nvPr/>
        </p:nvSpPr>
        <p:spPr>
          <a:xfrm flipH="1">
            <a:off x="4000500" y="833015"/>
            <a:ext cx="1487730" cy="1879068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3" name="Rectangle 142"/>
          <p:cNvSpPr/>
          <p:nvPr/>
        </p:nvSpPr>
        <p:spPr>
          <a:xfrm flipH="1">
            <a:off x="2217214" y="833015"/>
            <a:ext cx="1487730" cy="1879068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243617" y="2861701"/>
            <a:ext cx="2795436" cy="1909924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9" name="Title 3"/>
          <p:cNvSpPr txBox="1">
            <a:spLocks/>
          </p:cNvSpPr>
          <p:nvPr/>
        </p:nvSpPr>
        <p:spPr>
          <a:xfrm>
            <a:off x="-1163154" y="-32423"/>
            <a:ext cx="11453838" cy="79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 smtClean="0">
                <a:solidFill>
                  <a:prstClr val="white"/>
                </a:solidFill>
              </a:rPr>
              <a:t>Where we were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(</a:t>
            </a:r>
            <a:r>
              <a:rPr lang="en-US" sz="1600" b="1" u="sng" dirty="0" smtClean="0">
                <a:solidFill>
                  <a:prstClr val="white"/>
                </a:solidFill>
              </a:rPr>
              <a:t>Sites </a:t>
            </a:r>
            <a:r>
              <a:rPr lang="en-US" sz="1600" dirty="0">
                <a:solidFill>
                  <a:prstClr val="white"/>
                </a:solidFill>
              </a:rPr>
              <a:t>boxed as appropriate)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80557" y="5033325"/>
            <a:ext cx="1063540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013520" y="6068656"/>
            <a:ext cx="878233" cy="56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5.0GA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696714" y="6024985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5.0u1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928199" y="5033325"/>
            <a:ext cx="1039209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482596" y="4878584"/>
            <a:ext cx="2616454" cy="1909926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5799913" y="5911338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err="1" smtClean="0"/>
              <a:t>HyperV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Where we are now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(don’t laugh…well, I do, so go ahead!)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18140" y="804074"/>
            <a:ext cx="8076895" cy="487056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vCenters</a:t>
            </a:r>
            <a:r>
              <a:rPr lang="en-US" sz="2000" dirty="0" smtClean="0">
                <a:solidFill>
                  <a:schemeClr val="bg1"/>
                </a:solidFill>
              </a:rPr>
              <a:t> &amp; Hosts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140" y="1138424"/>
            <a:ext cx="8076895" cy="5719575"/>
          </a:xfrm>
        </p:spPr>
        <p:txBody>
          <a:bodyPr>
            <a:normAutofit/>
          </a:bodyPr>
          <a:lstStyle/>
          <a:p>
            <a:endParaRPr lang="en-US" sz="600" dirty="0" smtClean="0"/>
          </a:p>
          <a:p>
            <a:r>
              <a:rPr lang="en-US" sz="1800" dirty="0" smtClean="0"/>
              <a:t>1 - A1 (prod) - 5.1u3 - win2k8-virtual | </a:t>
            </a:r>
            <a:r>
              <a:rPr lang="en-US" sz="1800" dirty="0" err="1"/>
              <a:t>ora</a:t>
            </a:r>
            <a:r>
              <a:rPr lang="en-US" sz="1800" dirty="0"/>
              <a:t>-physical </a:t>
            </a:r>
            <a:r>
              <a:rPr lang="en-US" sz="1800" dirty="0" smtClean="0"/>
              <a:t>| domain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2</a:t>
            </a:r>
            <a:r>
              <a:rPr lang="en-US" sz="1800" dirty="0" smtClean="0"/>
              <a:t> </a:t>
            </a:r>
            <a:r>
              <a:rPr lang="en-US" sz="1800" dirty="0"/>
              <a:t>- A2 </a:t>
            </a:r>
            <a:r>
              <a:rPr lang="en-US" sz="1800" dirty="0" smtClean="0"/>
              <a:t>(dev) - 5.5u3b - </a:t>
            </a:r>
            <a:r>
              <a:rPr lang="en-US" sz="1800" dirty="0" err="1" smtClean="0"/>
              <a:t>vcsa</a:t>
            </a:r>
            <a:r>
              <a:rPr lang="en-US" sz="1800" dirty="0" smtClean="0"/>
              <a:t>/</a:t>
            </a:r>
            <a:r>
              <a:rPr lang="en-US" sz="1800" dirty="0" err="1" smtClean="0"/>
              <a:t>emb</a:t>
            </a:r>
            <a:r>
              <a:rPr lang="en-US" sz="1800" dirty="0" smtClean="0"/>
              <a:t> | domain creds</a:t>
            </a:r>
            <a:br>
              <a:rPr lang="en-US" sz="1800" dirty="0" smtClean="0"/>
            </a:br>
            <a:endParaRPr lang="en-US" sz="1400" dirty="0" smtClean="0"/>
          </a:p>
          <a:p>
            <a:r>
              <a:rPr lang="en-US" sz="1800" dirty="0" smtClean="0"/>
              <a:t>3 </a:t>
            </a:r>
            <a:r>
              <a:rPr lang="en-US" sz="1800" dirty="0"/>
              <a:t>- B1 </a:t>
            </a:r>
            <a:r>
              <a:rPr lang="en-US" sz="1800" dirty="0" smtClean="0"/>
              <a:t>(debt/decom) - 5.5c - win2k8-virtual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domain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4 </a:t>
            </a:r>
            <a:r>
              <a:rPr lang="en-US" sz="1800" dirty="0"/>
              <a:t>- C1 </a:t>
            </a:r>
            <a:r>
              <a:rPr lang="en-US" sz="1800" dirty="0" smtClean="0"/>
              <a:t>(prod) - 5.0u1 - win2k8-physical 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5 </a:t>
            </a:r>
            <a:r>
              <a:rPr lang="en-US" sz="1800" dirty="0"/>
              <a:t>- C2 </a:t>
            </a:r>
            <a:r>
              <a:rPr lang="en-US" sz="1800" dirty="0" smtClean="0"/>
              <a:t>(</a:t>
            </a:r>
            <a:r>
              <a:rPr lang="en-US" sz="1800" dirty="0" err="1" smtClean="0"/>
              <a:t>preprod</a:t>
            </a:r>
            <a:r>
              <a:rPr lang="en-US" sz="1800" dirty="0" smtClean="0"/>
              <a:t>) - 5.0GA - </a:t>
            </a:r>
            <a:r>
              <a:rPr lang="en-US" sz="1800" b="1" u="sng" dirty="0" err="1" smtClean="0"/>
              <a:t>vCenter</a:t>
            </a:r>
            <a:r>
              <a:rPr lang="en-US" sz="1800" b="1" u="sng" dirty="0" smtClean="0"/>
              <a:t> </a:t>
            </a:r>
            <a:r>
              <a:rPr lang="en-US" sz="1800" b="1" u="sng" dirty="0" err="1"/>
              <a:t>vm</a:t>
            </a:r>
            <a:r>
              <a:rPr lang="en-US" sz="1800" b="1" u="sng" dirty="0"/>
              <a:t> in </a:t>
            </a:r>
            <a:r>
              <a:rPr lang="en-US" sz="1800" b="1" u="sng" dirty="0" smtClean="0"/>
              <a:t>HYPER-V!</a:t>
            </a:r>
            <a:r>
              <a:rPr lang="en-US" sz="1800" dirty="0" smtClean="0"/>
              <a:t>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</a:t>
            </a:r>
            <a:r>
              <a:rPr lang="en-US" sz="1800" dirty="0" err="1" smtClean="0"/>
              <a:t>preprod</a:t>
            </a:r>
            <a:r>
              <a:rPr lang="en-US" sz="1800" dirty="0" smtClean="0"/>
              <a:t>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6 </a:t>
            </a:r>
            <a:r>
              <a:rPr lang="en-US" sz="1800" dirty="0"/>
              <a:t>- D1 </a:t>
            </a:r>
            <a:r>
              <a:rPr lang="en-US" sz="1800" dirty="0" smtClean="0"/>
              <a:t>(debt/decom) - 5.1b </a:t>
            </a:r>
            <a:r>
              <a:rPr lang="en-US" sz="1800" dirty="0"/>
              <a:t>- </a:t>
            </a:r>
            <a:r>
              <a:rPr lang="en-US" sz="1800" dirty="0" smtClean="0"/>
              <a:t>win2k8-virtual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7 </a:t>
            </a:r>
            <a:r>
              <a:rPr lang="en-US" sz="1800" dirty="0"/>
              <a:t>- D2 (</a:t>
            </a:r>
            <a:r>
              <a:rPr lang="en-US" sz="1800" dirty="0" smtClean="0"/>
              <a:t>debt/decom) </a:t>
            </a:r>
            <a:r>
              <a:rPr lang="en-US" sz="1800" dirty="0"/>
              <a:t>- 4.0 - </a:t>
            </a:r>
            <a:r>
              <a:rPr lang="en-US" sz="1800" b="1" u="sng" dirty="0"/>
              <a:t>ESX</a:t>
            </a:r>
            <a:r>
              <a:rPr lang="en-US" sz="1800" dirty="0"/>
              <a:t> - </a:t>
            </a:r>
            <a:r>
              <a:rPr lang="en-US" sz="1800" dirty="0" smtClean="0"/>
              <a:t>win2k-physical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</a:p>
          <a:p>
            <a:endParaRPr lang="en-US" sz="1800" dirty="0" smtClean="0"/>
          </a:p>
          <a:p>
            <a:r>
              <a:rPr lang="en-US" sz="1800" dirty="0" smtClean="0"/>
              <a:t>8 </a:t>
            </a:r>
            <a:r>
              <a:rPr lang="en-US" sz="1800" dirty="0"/>
              <a:t>- Z1 (prod) - 4.0 - </a:t>
            </a:r>
            <a:r>
              <a:rPr lang="en-US" sz="1800" b="1" u="sng" dirty="0"/>
              <a:t>ESX</a:t>
            </a:r>
            <a:r>
              <a:rPr lang="en-US" sz="1800" dirty="0"/>
              <a:t> - </a:t>
            </a:r>
            <a:r>
              <a:rPr lang="en-US" sz="1800" dirty="0" smtClean="0"/>
              <a:t>win2k-physical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</a:p>
          <a:p>
            <a:endParaRPr lang="en-US" sz="1800" dirty="0"/>
          </a:p>
          <a:p>
            <a:r>
              <a:rPr lang="en-US" sz="1800" dirty="0" smtClean="0"/>
              <a:t>9 </a:t>
            </a:r>
            <a:r>
              <a:rPr lang="en-US" sz="1800" dirty="0"/>
              <a:t>- Y1 </a:t>
            </a:r>
            <a:r>
              <a:rPr lang="en-US" sz="1800" dirty="0" smtClean="0"/>
              <a:t>(prod/moving to own) - 5.5u3b - hosts currently connected to B1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Deployment Topology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(</a:t>
            </a:r>
            <a:r>
              <a:rPr lang="en-US" sz="1800" b="1" u="sng" dirty="0" smtClean="0">
                <a:solidFill>
                  <a:schemeClr val="bg1"/>
                </a:solidFill>
              </a:rPr>
              <a:t>Sites </a:t>
            </a:r>
            <a:r>
              <a:rPr lang="en-US" sz="1800" dirty="0" smtClean="0">
                <a:solidFill>
                  <a:schemeClr val="bg1"/>
                </a:solidFill>
              </a:rPr>
              <a:t>boxed as appropriate)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8563" y="1510078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31438" y="4383897"/>
            <a:ext cx="799774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53077" y="3316909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15207" y="2337148"/>
            <a:ext cx="894663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4397" y="2336252"/>
            <a:ext cx="813368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20491" y="3316909"/>
            <a:ext cx="87133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20491" y="4383898"/>
            <a:ext cx="87133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psc-08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01158" y="6024985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06466" y="6005204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91779" y="1508047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8534" y="3316909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vc-09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3195" y="4383899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vc-08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55304" y="5159883"/>
            <a:ext cx="855234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030114" y="5159883"/>
            <a:ext cx="91623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953078" y="4383961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09871" y="3316878"/>
            <a:ext cx="82134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880775" y="1526517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22999" y="2337148"/>
            <a:ext cx="819577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80921" y="3450431"/>
            <a:ext cx="25910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6.5u1</a:t>
            </a:r>
          </a:p>
          <a:p>
            <a:pPr algn="ctr"/>
            <a:r>
              <a:rPr lang="en-US" dirty="0" smtClean="0"/>
              <a:t>SSO Domain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vsphere.local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Enhanced Linked Mode</a:t>
            </a:r>
          </a:p>
        </p:txBody>
      </p:sp>
      <p:cxnSp>
        <p:nvCxnSpPr>
          <p:cNvPr id="38" name="Straight Arrow Connector 37"/>
          <p:cNvCxnSpPr>
            <a:stCxn id="28" idx="3"/>
            <a:endCxn id="13" idx="1"/>
          </p:cNvCxnSpPr>
          <p:nvPr/>
        </p:nvCxnSpPr>
        <p:spPr>
          <a:xfrm>
            <a:off x="1362059" y="3545967"/>
            <a:ext cx="35843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3"/>
            <a:endCxn id="14" idx="1"/>
          </p:cNvCxnSpPr>
          <p:nvPr/>
        </p:nvCxnSpPr>
        <p:spPr>
          <a:xfrm flipV="1">
            <a:off x="1386720" y="4612956"/>
            <a:ext cx="333771" cy="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2"/>
            <a:endCxn id="12" idx="0"/>
          </p:cNvCxnSpPr>
          <p:nvPr/>
        </p:nvCxnSpPr>
        <p:spPr>
          <a:xfrm flipH="1">
            <a:off x="2961081" y="1966162"/>
            <a:ext cx="12461" cy="37009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35" idx="0"/>
          </p:cNvCxnSpPr>
          <p:nvPr/>
        </p:nvCxnSpPr>
        <p:spPr>
          <a:xfrm>
            <a:off x="4620326" y="1968193"/>
            <a:ext cx="12462" cy="36895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  <a:endCxn id="11" idx="0"/>
          </p:cNvCxnSpPr>
          <p:nvPr/>
        </p:nvCxnSpPr>
        <p:spPr>
          <a:xfrm>
            <a:off x="6262538" y="1984632"/>
            <a:ext cx="1" cy="35251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1"/>
            <a:endCxn id="33" idx="3"/>
          </p:cNvCxnSpPr>
          <p:nvPr/>
        </p:nvCxnSpPr>
        <p:spPr>
          <a:xfrm flipH="1" flipV="1">
            <a:off x="7531212" y="3545936"/>
            <a:ext cx="421865" cy="3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1"/>
            <a:endCxn id="9" idx="3"/>
          </p:cNvCxnSpPr>
          <p:nvPr/>
        </p:nvCxnSpPr>
        <p:spPr>
          <a:xfrm flipH="1" flipV="1">
            <a:off x="7531212" y="4612955"/>
            <a:ext cx="421866" cy="6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6" idx="0"/>
            <a:endCxn id="31" idx="2"/>
          </p:cNvCxnSpPr>
          <p:nvPr/>
        </p:nvCxnSpPr>
        <p:spPr>
          <a:xfrm flipV="1">
            <a:off x="5488229" y="5617998"/>
            <a:ext cx="1" cy="38720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5" idx="0"/>
            <a:endCxn id="30" idx="2"/>
          </p:cNvCxnSpPr>
          <p:nvPr/>
        </p:nvCxnSpPr>
        <p:spPr>
          <a:xfrm flipV="1">
            <a:off x="3782921" y="5617998"/>
            <a:ext cx="0" cy="40698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9" idx="2"/>
            <a:endCxn id="31" idx="3"/>
          </p:cNvCxnSpPr>
          <p:nvPr/>
        </p:nvCxnSpPr>
        <p:spPr>
          <a:xfrm rot="5400000">
            <a:off x="6265371" y="4522986"/>
            <a:ext cx="546929" cy="1184980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3" idx="2"/>
            <a:endCxn id="14" idx="0"/>
          </p:cNvCxnSpPr>
          <p:nvPr/>
        </p:nvCxnSpPr>
        <p:spPr>
          <a:xfrm>
            <a:off x="2156157" y="3775024"/>
            <a:ext cx="0" cy="608874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0" idx="1"/>
            <a:endCxn id="14" idx="2"/>
          </p:cNvCxnSpPr>
          <p:nvPr/>
        </p:nvCxnSpPr>
        <p:spPr>
          <a:xfrm rot="10800000">
            <a:off x="2156158" y="4842013"/>
            <a:ext cx="1199147" cy="546928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2" idx="1"/>
            <a:endCxn id="13" idx="0"/>
          </p:cNvCxnSpPr>
          <p:nvPr/>
        </p:nvCxnSpPr>
        <p:spPr>
          <a:xfrm rot="10800000" flipV="1">
            <a:off x="2156157" y="2565309"/>
            <a:ext cx="398240" cy="751599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3"/>
            <a:endCxn id="33" idx="0"/>
          </p:cNvCxnSpPr>
          <p:nvPr/>
        </p:nvCxnSpPr>
        <p:spPr>
          <a:xfrm>
            <a:off x="6709870" y="2566206"/>
            <a:ext cx="410672" cy="750672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3" idx="2"/>
            <a:endCxn id="9" idx="0"/>
          </p:cNvCxnSpPr>
          <p:nvPr/>
        </p:nvCxnSpPr>
        <p:spPr>
          <a:xfrm>
            <a:off x="7120542" y="3774993"/>
            <a:ext cx="10783" cy="608904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1" idx="1"/>
            <a:endCxn id="30" idx="3"/>
          </p:cNvCxnSpPr>
          <p:nvPr/>
        </p:nvCxnSpPr>
        <p:spPr>
          <a:xfrm flipH="1">
            <a:off x="4210538" y="5388941"/>
            <a:ext cx="819576" cy="0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" idx="1"/>
            <a:endCxn id="35" idx="3"/>
          </p:cNvCxnSpPr>
          <p:nvPr/>
        </p:nvCxnSpPr>
        <p:spPr>
          <a:xfrm flipH="1">
            <a:off x="5042576" y="2566206"/>
            <a:ext cx="772631" cy="0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35" idx="1"/>
            <a:endCxn id="12" idx="3"/>
          </p:cNvCxnSpPr>
          <p:nvPr/>
        </p:nvCxnSpPr>
        <p:spPr>
          <a:xfrm flipH="1" flipV="1">
            <a:off x="3367765" y="2565310"/>
            <a:ext cx="855234" cy="896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538835" y="3201056"/>
            <a:ext cx="2306766" cy="1754993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38" name="Rectangle 137"/>
          <p:cNvSpPr/>
          <p:nvPr/>
        </p:nvSpPr>
        <p:spPr>
          <a:xfrm flipH="1">
            <a:off x="5728067" y="144383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2" name="Rectangle 141"/>
          <p:cNvSpPr/>
          <p:nvPr/>
        </p:nvSpPr>
        <p:spPr>
          <a:xfrm flipH="1">
            <a:off x="4085858" y="144383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3" name="Rectangle 142"/>
          <p:cNvSpPr/>
          <p:nvPr/>
        </p:nvSpPr>
        <p:spPr>
          <a:xfrm flipH="1">
            <a:off x="2426613" y="144383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4" name="Rectangle 143"/>
          <p:cNvSpPr/>
          <p:nvPr/>
        </p:nvSpPr>
        <p:spPr>
          <a:xfrm flipH="1">
            <a:off x="3248452" y="5115477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9" name="Rectangle 148"/>
          <p:cNvSpPr/>
          <p:nvPr/>
        </p:nvSpPr>
        <p:spPr>
          <a:xfrm flipH="1">
            <a:off x="4983002" y="512060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448965" y="3201055"/>
            <a:ext cx="2306766" cy="1754993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7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How to get there?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985720"/>
            <a:ext cx="8229600" cy="5650085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Process</a:t>
            </a:r>
          </a:p>
          <a:p>
            <a:pPr lvl="1"/>
            <a:r>
              <a:rPr lang="en-US" sz="2400" dirty="0" smtClean="0"/>
              <a:t>EXPORT EVERYTHING</a:t>
            </a:r>
          </a:p>
          <a:p>
            <a:pPr lvl="2"/>
            <a:r>
              <a:rPr lang="en-US" sz="2000" dirty="0"/>
              <a:t>(s)DRS Rules, Network Info, </a:t>
            </a:r>
            <a:r>
              <a:rPr lang="en-US" sz="2000" dirty="0" smtClean="0"/>
              <a:t>VM Folders, Permissions </a:t>
            </a:r>
            <a:r>
              <a:rPr lang="en-US" sz="2000" dirty="0"/>
              <a:t>(if necessary</a:t>
            </a:r>
            <a:r>
              <a:rPr lang="en-US" sz="2000" dirty="0" smtClean="0"/>
              <a:t>)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NETWORKING</a:t>
            </a:r>
          </a:p>
          <a:p>
            <a:pPr lvl="2"/>
            <a:r>
              <a:rPr lang="en-US" sz="2000" dirty="0" err="1" smtClean="0"/>
              <a:t>dvSwitch</a:t>
            </a:r>
            <a:r>
              <a:rPr lang="en-US" sz="2000" dirty="0" smtClean="0"/>
              <a:t> to </a:t>
            </a:r>
            <a:r>
              <a:rPr lang="en-US" sz="2000" dirty="0" err="1" smtClean="0"/>
              <a:t>vSwitch</a:t>
            </a:r>
            <a:endParaRPr lang="en-US" sz="2000" dirty="0"/>
          </a:p>
          <a:p>
            <a:pPr lvl="2"/>
            <a:r>
              <a:rPr lang="en-US" sz="2000" dirty="0" err="1" smtClean="0"/>
              <a:t>vmkernels</a:t>
            </a:r>
            <a:r>
              <a:rPr lang="en-US" sz="2000" dirty="0" smtClean="0"/>
              <a:t>/Port Groups</a:t>
            </a:r>
          </a:p>
          <a:p>
            <a:pPr lvl="2"/>
            <a:r>
              <a:rPr lang="en-US" sz="2000" dirty="0" smtClean="0"/>
              <a:t>Move VM Networks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sz="2400" dirty="0" smtClean="0"/>
              <a:t>MOVE HOSTS</a:t>
            </a:r>
            <a:endParaRPr lang="en-US" sz="2400" dirty="0"/>
          </a:p>
          <a:p>
            <a:pPr lvl="2"/>
            <a:r>
              <a:rPr lang="en-US" sz="2000" dirty="0"/>
              <a:t>Disconnect the </a:t>
            </a:r>
            <a:r>
              <a:rPr lang="en-US" sz="2000" dirty="0" err="1" smtClean="0"/>
              <a:t>ESXi</a:t>
            </a:r>
            <a:r>
              <a:rPr lang="en-US" sz="2000" dirty="0" smtClean="0"/>
              <a:t> Hosts </a:t>
            </a:r>
            <a:r>
              <a:rPr lang="en-US" sz="2000" dirty="0"/>
              <a:t>from the old vCenter</a:t>
            </a:r>
            <a:r>
              <a:rPr lang="en-US" sz="2000" dirty="0" smtClean="0"/>
              <a:t>.</a:t>
            </a:r>
          </a:p>
          <a:p>
            <a:pPr lvl="2"/>
            <a:r>
              <a:rPr lang="en-US" sz="2100" dirty="0" smtClean="0"/>
              <a:t>Reconnect the </a:t>
            </a:r>
            <a:r>
              <a:rPr lang="en-US" sz="2100" dirty="0" err="1" smtClean="0"/>
              <a:t>ESXi</a:t>
            </a:r>
            <a:r>
              <a:rPr lang="en-US" sz="2100" dirty="0" smtClean="0"/>
              <a:t> Hosts to the new vCenter.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UPDATE </a:t>
            </a:r>
            <a:r>
              <a:rPr lang="en-US" sz="2400" dirty="0" err="1" smtClean="0"/>
              <a:t>ESXi</a:t>
            </a:r>
            <a:endParaRPr lang="en-US" sz="1600" dirty="0"/>
          </a:p>
          <a:p>
            <a:pPr lvl="2"/>
            <a:r>
              <a:rPr lang="en-US" sz="2000" dirty="0" smtClean="0"/>
              <a:t>Use </a:t>
            </a:r>
            <a:r>
              <a:rPr lang="en-US" sz="2000" dirty="0" err="1" smtClean="0"/>
              <a:t>PowerCLI</a:t>
            </a:r>
            <a:r>
              <a:rPr lang="en-US" sz="2000" dirty="0" smtClean="0"/>
              <a:t> as VUM won’t be available</a:t>
            </a:r>
          </a:p>
        </p:txBody>
      </p:sp>
    </p:spTree>
    <p:extLst>
      <p:ext uri="{BB962C8B-B14F-4D97-AF65-F5344CB8AC3E}">
        <p14:creationId xmlns:p14="http://schemas.microsoft.com/office/powerpoint/2010/main" val="297908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to get there?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140" y="833014"/>
            <a:ext cx="8076895" cy="60181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Export EVERYTHING from your old vCenter (</a:t>
            </a:r>
            <a:r>
              <a:rPr lang="en-US" sz="1800" dirty="0" err="1" smtClean="0"/>
              <a:t>RVTools</a:t>
            </a:r>
            <a:r>
              <a:rPr lang="en-US" sz="1800" dirty="0" smtClean="0"/>
              <a:t> is very handy here!)</a:t>
            </a:r>
          </a:p>
          <a:p>
            <a:r>
              <a:rPr lang="en-US" sz="1800" dirty="0" smtClean="0"/>
              <a:t>Export EVERYTHING ELSE - (s)DRS Rules, VM Folders, Permissions (if necessary)</a:t>
            </a:r>
          </a:p>
          <a:p>
            <a:r>
              <a:rPr lang="en-US" sz="1800" dirty="0" smtClean="0"/>
              <a:t>Export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into a CSV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sz="1800" dirty="0"/>
              <a:t>Create </a:t>
            </a:r>
            <a:r>
              <a:rPr lang="en-US" sz="1800" dirty="0" smtClean="0"/>
              <a:t>Standard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</a:t>
            </a:r>
            <a:r>
              <a:rPr lang="en-US" sz="1800" dirty="0"/>
              <a:t>on each </a:t>
            </a:r>
            <a:r>
              <a:rPr lang="en-US" sz="1800" dirty="0" smtClean="0"/>
              <a:t>Host.</a:t>
            </a:r>
            <a:endParaRPr lang="en-US" sz="1800" dirty="0"/>
          </a:p>
          <a:p>
            <a:r>
              <a:rPr lang="en-US" sz="1800" dirty="0"/>
              <a:t>Read in </a:t>
            </a:r>
            <a:r>
              <a:rPr lang="en-US" sz="1800" dirty="0" err="1" smtClean="0"/>
              <a:t>PortGoups</a:t>
            </a:r>
            <a:r>
              <a:rPr lang="en-US" sz="1800" dirty="0" smtClean="0"/>
              <a:t> </a:t>
            </a:r>
            <a:r>
              <a:rPr lang="en-US" sz="1800" dirty="0"/>
              <a:t>and create them on each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. Choose </a:t>
            </a:r>
            <a:r>
              <a:rPr lang="en-US" sz="1800" dirty="0"/>
              <a:t>a </a:t>
            </a:r>
            <a:r>
              <a:rPr lang="en-US" sz="1800" dirty="0" smtClean="0"/>
              <a:t>slightly </a:t>
            </a:r>
            <a:r>
              <a:rPr lang="en-US" sz="1800" dirty="0"/>
              <a:t>different name. </a:t>
            </a:r>
            <a:r>
              <a:rPr lang="en-US" sz="1800" dirty="0" err="1"/>
              <a:t>Mig</a:t>
            </a:r>
            <a:r>
              <a:rPr lang="en-US" sz="1800" dirty="0"/>
              <a:t>-name is what I used.</a:t>
            </a:r>
          </a:p>
          <a:p>
            <a:r>
              <a:rPr lang="en-US" sz="1800" dirty="0"/>
              <a:t>Disconnect </a:t>
            </a:r>
            <a:r>
              <a:rPr lang="en-US" sz="1800" dirty="0" smtClean="0"/>
              <a:t>x </a:t>
            </a:r>
            <a:r>
              <a:rPr lang="en-US" sz="1800" dirty="0"/>
              <a:t>NICs from </a:t>
            </a:r>
            <a:r>
              <a:rPr lang="en-US" sz="1800" dirty="0" err="1"/>
              <a:t>dvSwitch</a:t>
            </a:r>
            <a:r>
              <a:rPr lang="en-US" sz="1800" dirty="0"/>
              <a:t>. I only did half of mine at a time, just in case.</a:t>
            </a:r>
          </a:p>
          <a:p>
            <a:r>
              <a:rPr lang="en-US" sz="1800" dirty="0"/>
              <a:t>Create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on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 on each Host that will be your </a:t>
            </a:r>
            <a:r>
              <a:rPr lang="en-US" sz="1800" dirty="0" err="1" smtClean="0"/>
              <a:t>VMKernels</a:t>
            </a:r>
            <a:r>
              <a:rPr lang="en-US" sz="1800" dirty="0" smtClean="0"/>
              <a:t> (VLANs).</a:t>
            </a:r>
            <a:endParaRPr lang="en-US" sz="1800" dirty="0"/>
          </a:p>
          <a:p>
            <a:r>
              <a:rPr lang="en-US" sz="1800" dirty="0" smtClean="0"/>
              <a:t>Use Add-</a:t>
            </a:r>
            <a:r>
              <a:rPr lang="en-US" sz="1800" dirty="0" err="1" smtClean="0"/>
              <a:t>VirtualSwitchPhysicalNetworkAdapter</a:t>
            </a:r>
            <a:r>
              <a:rPr lang="en-US" sz="1800" dirty="0"/>
              <a:t>. </a:t>
            </a:r>
            <a:r>
              <a:rPr lang="en-US" sz="1800" dirty="0" smtClean="0"/>
              <a:t>This moves VMNICs </a:t>
            </a:r>
            <a:r>
              <a:rPr lang="en-US" sz="1800" dirty="0"/>
              <a:t>over and </a:t>
            </a:r>
            <a:r>
              <a:rPr lang="en-US" sz="1800" dirty="0" smtClean="0"/>
              <a:t>can turn </a:t>
            </a:r>
            <a:r>
              <a:rPr lang="en-US" sz="1800" dirty="0"/>
              <a:t>a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</a:t>
            </a:r>
            <a:r>
              <a:rPr lang="en-US" sz="1800" dirty="0"/>
              <a:t>into a </a:t>
            </a:r>
            <a:r>
              <a:rPr lang="en-US" sz="1800" dirty="0" err="1" smtClean="0"/>
              <a:t>VMKernel</a:t>
            </a:r>
            <a:r>
              <a:rPr lang="en-US" sz="1800" dirty="0"/>
              <a:t>.</a:t>
            </a:r>
          </a:p>
          <a:p>
            <a:r>
              <a:rPr lang="en-US" sz="1800" dirty="0"/>
              <a:t>Change the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</a:t>
            </a:r>
            <a:r>
              <a:rPr lang="en-US" sz="1800" dirty="0"/>
              <a:t>of the VMs from </a:t>
            </a:r>
            <a:r>
              <a:rPr lang="en-US" sz="1800" dirty="0" err="1"/>
              <a:t>dvPortGroup</a:t>
            </a:r>
            <a:r>
              <a:rPr lang="en-US" sz="1800" dirty="0"/>
              <a:t> to the new temporary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. Remember to do all of the VMs Adapters.</a:t>
            </a:r>
            <a:endParaRPr lang="en-US" sz="1800" dirty="0"/>
          </a:p>
          <a:p>
            <a:r>
              <a:rPr lang="en-US" sz="1800" dirty="0"/>
              <a:t>Move the rest of the </a:t>
            </a:r>
            <a:r>
              <a:rPr lang="en-US" sz="1800" dirty="0" smtClean="0"/>
              <a:t>VMNICs </a:t>
            </a:r>
            <a:r>
              <a:rPr lang="en-US" sz="1800" dirty="0"/>
              <a:t>over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Remove </a:t>
            </a:r>
            <a:r>
              <a:rPr lang="en-US" sz="1800" dirty="0"/>
              <a:t>the Host from the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 smtClean="0"/>
              <a:t>Disconnect </a:t>
            </a:r>
            <a:r>
              <a:rPr lang="en-US" sz="1800" dirty="0"/>
              <a:t>the ESX </a:t>
            </a:r>
            <a:r>
              <a:rPr lang="en-US" sz="1800" dirty="0" smtClean="0"/>
              <a:t>Host </a:t>
            </a:r>
            <a:r>
              <a:rPr lang="en-US" sz="1800" dirty="0"/>
              <a:t>from the old </a:t>
            </a:r>
            <a:r>
              <a:rPr lang="en-US" sz="1800" dirty="0" err="1" smtClean="0"/>
              <a:t>vCenter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Add ESX Host to new </a:t>
            </a:r>
            <a:r>
              <a:rPr lang="en-US" sz="1800" dirty="0" err="1" smtClean="0"/>
              <a:t>vCenter</a:t>
            </a:r>
            <a:r>
              <a:rPr lang="en-US" sz="1800" dirty="0" smtClean="0"/>
              <a:t>. Add it to </a:t>
            </a:r>
            <a:r>
              <a:rPr lang="en-US" sz="1800" dirty="0"/>
              <a:t>the Datacenter, not </a:t>
            </a:r>
            <a:r>
              <a:rPr lang="en-US" sz="1800" dirty="0" smtClean="0"/>
              <a:t>a Cluster</a:t>
            </a:r>
            <a:r>
              <a:rPr lang="en-US" sz="1800" dirty="0"/>
              <a:t>.</a:t>
            </a:r>
          </a:p>
          <a:p>
            <a:r>
              <a:rPr lang="en-US" sz="1800" dirty="0"/>
              <a:t>Move Host to proper </a:t>
            </a:r>
            <a:r>
              <a:rPr lang="en-US" sz="1800" dirty="0" smtClean="0"/>
              <a:t>Cluster.</a:t>
            </a:r>
          </a:p>
        </p:txBody>
      </p:sp>
    </p:spTree>
    <p:extLst>
      <p:ext uri="{BB962C8B-B14F-4D97-AF65-F5344CB8AC3E}">
        <p14:creationId xmlns:p14="http://schemas.microsoft.com/office/powerpoint/2010/main" val="290414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Gotchas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985720"/>
            <a:ext cx="8076895" cy="56500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Do you have a “/” in your </a:t>
            </a:r>
            <a:r>
              <a:rPr lang="en-US" sz="2800" dirty="0" err="1"/>
              <a:t>dvSwitch</a:t>
            </a:r>
            <a:r>
              <a:rPr lang="en-US" sz="2800" dirty="0"/>
              <a:t> </a:t>
            </a:r>
            <a:r>
              <a:rPr lang="en-US" sz="2800" dirty="0" err="1"/>
              <a:t>PortGroup</a:t>
            </a:r>
            <a:r>
              <a:rPr lang="en-US" sz="2800" dirty="0"/>
              <a:t> names?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In VCDB, entered as “%2f</a:t>
            </a:r>
            <a:r>
              <a:rPr lang="en-US" sz="2600" dirty="0" smtClean="0"/>
              <a:t>”.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Screws </a:t>
            </a:r>
            <a:r>
              <a:rPr lang="en-US" sz="2600" dirty="0"/>
              <a:t>up scripts &amp; makes UI </a:t>
            </a:r>
            <a:r>
              <a:rPr lang="en-US" sz="2600" dirty="0" smtClean="0"/>
              <a:t>error out.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Make sure you check the VMware </a:t>
            </a:r>
            <a:r>
              <a:rPr lang="en-US" sz="2800" dirty="0" smtClean="0"/>
              <a:t>Compatibility Matrix</a:t>
            </a:r>
            <a:r>
              <a:rPr lang="en-US" sz="2800" dirty="0"/>
              <a:t>!</a:t>
            </a:r>
          </a:p>
          <a:p>
            <a:pPr lvl="1">
              <a:lnSpc>
                <a:spcPct val="90000"/>
              </a:lnSpc>
            </a:pPr>
            <a:r>
              <a:rPr lang="en-US" sz="2600" dirty="0" err="1"/>
              <a:t>ESXi</a:t>
            </a:r>
            <a:r>
              <a:rPr lang="en-US" sz="2600" dirty="0"/>
              <a:t> 5.0 Hosts can’t go into vCenter 6.5, only 6.0 and lower</a:t>
            </a:r>
            <a:r>
              <a:rPr lang="en-US" sz="26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Are you using EVC Mode?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DL360 Gen 9s do NOT like </a:t>
            </a:r>
            <a:r>
              <a:rPr lang="en-US" sz="2600" dirty="0" err="1"/>
              <a:t>ESXi</a:t>
            </a:r>
            <a:r>
              <a:rPr lang="en-US" sz="2600" dirty="0"/>
              <a:t> </a:t>
            </a:r>
            <a:r>
              <a:rPr lang="en-US" sz="2600" dirty="0" smtClean="0"/>
              <a:t>5.0.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dirty="0"/>
              <a:t>VM can </a:t>
            </a:r>
            <a:r>
              <a:rPr lang="en-US" sz="2600" dirty="0" err="1"/>
              <a:t>vMotion</a:t>
            </a:r>
            <a:r>
              <a:rPr lang="en-US" sz="2600" dirty="0"/>
              <a:t> on, but not off.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VCSA </a:t>
            </a:r>
            <a:r>
              <a:rPr lang="en-US" sz="2800" dirty="0"/>
              <a:t>6.5 backup/restore </a:t>
            </a:r>
            <a:r>
              <a:rPr lang="en-US" sz="2800" dirty="0" smtClean="0"/>
              <a:t>has an undocumented UI error.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Restoring </a:t>
            </a:r>
            <a:r>
              <a:rPr lang="en-US" sz="2600" dirty="0"/>
              <a:t>via SCP, needs a double forward slash after server </a:t>
            </a:r>
            <a:r>
              <a:rPr lang="en-US" sz="2600" dirty="0" smtClean="0"/>
              <a:t>name.</a:t>
            </a:r>
          </a:p>
        </p:txBody>
      </p:sp>
    </p:spTree>
    <p:extLst>
      <p:ext uri="{BB962C8B-B14F-4D97-AF65-F5344CB8AC3E}">
        <p14:creationId xmlns:p14="http://schemas.microsoft.com/office/powerpoint/2010/main" val="176081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Contact!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140" y="1138425"/>
            <a:ext cx="8076895" cy="5344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Twitter/LinkedIn: @</a:t>
            </a:r>
            <a:r>
              <a:rPr lang="en-US" dirty="0" err="1" smtClean="0"/>
              <a:t>RichardKenyan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Email: rkenyan@gmail.com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dirty="0" smtClean="0"/>
              <a:t>I finally have </a:t>
            </a:r>
            <a:r>
              <a:rPr lang="en-US" dirty="0" err="1" smtClean="0"/>
              <a:t>GitHub</a:t>
            </a:r>
            <a:r>
              <a:rPr lang="en-US" dirty="0" smtClean="0"/>
              <a:t> setup!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prstClr val="white"/>
                </a:solidFill>
              </a:rPr>
              <a:t>https</a:t>
            </a:r>
            <a:r>
              <a:rPr lang="en-US" dirty="0">
                <a:solidFill>
                  <a:prstClr val="white"/>
                </a:solidFill>
              </a:rPr>
              <a:t>://</a:t>
            </a:r>
            <a:r>
              <a:rPr lang="en-US" dirty="0" err="1">
                <a:solidFill>
                  <a:prstClr val="white"/>
                </a:solidFill>
              </a:rPr>
              <a:t>github.com</a:t>
            </a:r>
            <a:r>
              <a:rPr lang="en-US" dirty="0">
                <a:solidFill>
                  <a:prstClr val="white"/>
                </a:solidFill>
              </a:rPr>
              <a:t>/</a:t>
            </a:r>
            <a:r>
              <a:rPr lang="en-US" dirty="0" err="1" smtClean="0">
                <a:solidFill>
                  <a:prstClr val="white"/>
                </a:solidFill>
              </a:rPr>
              <a:t>richardkenyan</a:t>
            </a:r>
            <a:endParaRPr lang="en-US" dirty="0" smtClean="0">
              <a:solidFill>
                <a:prstClr val="white"/>
              </a:solidFill>
            </a:endParaRP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dirty="0" smtClean="0"/>
              <a:t>Thanks!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2600" dirty="0" smtClean="0"/>
              <a:t>Richard Kenyan</a:t>
            </a:r>
          </a:p>
          <a:p>
            <a:pPr marL="0" indent="0" algn="ctr">
              <a:buNone/>
            </a:pPr>
            <a:r>
              <a:rPr lang="en-US" sz="2600" dirty="0" err="1" smtClean="0"/>
              <a:t>vExpert</a:t>
            </a:r>
            <a:r>
              <a:rPr lang="en-US" sz="2600" dirty="0" smtClean="0"/>
              <a:t> 2018</a:t>
            </a:r>
          </a:p>
          <a:p>
            <a:pPr marL="0" indent="0" algn="ctr">
              <a:buNone/>
            </a:pPr>
            <a:r>
              <a:rPr lang="en-US" sz="2600" dirty="0" err="1" smtClean="0"/>
              <a:t>BuffaloVMUG</a:t>
            </a:r>
            <a:r>
              <a:rPr lang="en-US" sz="2600" dirty="0" smtClean="0"/>
              <a:t> Co-Leader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225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 cmpd="sng">
          <a:solidFill>
            <a:schemeClr val="bg1"/>
          </a:solidFill>
        </a:ln>
        <a:effectLst>
          <a:glow rad="228600">
            <a:schemeClr val="bg1">
              <a:alpha val="40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38100">
          <a:solidFill>
            <a:schemeClr val="bg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1227</Words>
  <Application>Microsoft Macintosh PowerPoint</Application>
  <PresentationFormat>On-screen Show (4:3)</PresentationFormat>
  <Paragraphs>228</Paragraphs>
  <Slides>9</Slides>
  <Notes>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PowerCLI vCommunity Resources used to Migrate to VCSA 6.5u1</vt:lpstr>
      <vt:lpstr>All the things to VCSA!</vt:lpstr>
      <vt:lpstr>PowerPoint Presentation</vt:lpstr>
      <vt:lpstr>Where we are now (don’t laugh…well, I do, so go ahead!)</vt:lpstr>
      <vt:lpstr>Deployment Topology (Sites boxed as appropriate)</vt:lpstr>
      <vt:lpstr>How to get there?</vt:lpstr>
      <vt:lpstr>How to get there?</vt:lpstr>
      <vt:lpstr>Gotchas!</vt:lpstr>
      <vt:lpstr>Contact!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Richard Kenyan</cp:lastModifiedBy>
  <cp:revision>116</cp:revision>
  <dcterms:created xsi:type="dcterms:W3CDTF">2013-08-21T19:17:07Z</dcterms:created>
  <dcterms:modified xsi:type="dcterms:W3CDTF">2018-10-23T03:02:00Z</dcterms:modified>
</cp:coreProperties>
</file>