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5" r:id="rId3"/>
    <p:sldId id="257" r:id="rId4"/>
    <p:sldId id="261" r:id="rId5"/>
    <p:sldId id="258" r:id="rId6"/>
    <p:sldId id="266" r:id="rId7"/>
    <p:sldId id="267" r:id="rId8"/>
    <p:sldId id="262" r:id="rId9"/>
    <p:sldId id="263" r:id="rId10"/>
    <p:sldId id="270" r:id="rId11"/>
    <p:sldId id="26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26" autoAdjust="0"/>
  </p:normalViewPr>
  <p:slideViewPr>
    <p:cSldViewPr>
      <p:cViewPr varScale="1">
        <p:scale>
          <a:sx n="78" d="100"/>
          <a:sy n="78" d="100"/>
        </p:scale>
        <p:origin x="24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164" d="100"/>
          <a:sy n="164" d="100"/>
        </p:scale>
        <p:origin x="-2838" y="-102"/>
      </p:cViewPr>
      <p:guideLst>
        <p:guide orient="horz" pos="2160"/>
        <p:guide pos="288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B99E-1D66-4200-8844-9F9896EA3CD7}" type="datetimeFigureOut">
              <a:rPr lang="en-US" smtClean="0"/>
              <a:t>06-06-2019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1E38-CD89-40A6-B358-163BACC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Project</a:t>
            </a:r>
            <a:r>
              <a:rPr lang="en-US" sz="1200" baseline="0" dirty="0" smtClean="0"/>
              <a:t> Manager helps YOU out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Contact</a:t>
            </a:r>
            <a:r>
              <a:rPr lang="en-US" sz="1200" baseline="0" dirty="0" smtClean="0">
                <a:solidFill>
                  <a:schemeClr val="bg1"/>
                </a:solidFill>
              </a:rPr>
              <a:t> me:</a:t>
            </a:r>
          </a:p>
          <a:p>
            <a:pPr marL="0" indent="0" algn="l">
              <a:buNone/>
            </a:pPr>
            <a:r>
              <a:rPr lang="en-US" sz="1200" baseline="0" dirty="0" smtClean="0">
                <a:solidFill>
                  <a:schemeClr val="bg1"/>
                </a:solidFill>
              </a:rPr>
              <a:t>…i</a:t>
            </a:r>
            <a:r>
              <a:rPr lang="en-US" sz="1200" dirty="0" smtClean="0">
                <a:solidFill>
                  <a:schemeClr val="bg1"/>
                </a:solidFill>
              </a:rPr>
              <a:t>f you like me, and even if you don’t.</a:t>
            </a:r>
            <a:endParaRPr lang="en-US" sz="1200" dirty="0" smtClean="0"/>
          </a:p>
          <a:p>
            <a:pPr marL="0" indent="0" algn="l">
              <a:buNone/>
            </a:pP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Programming;</a:t>
            </a:r>
          </a:p>
          <a:p>
            <a:pPr marL="0" indent="0" algn="l">
              <a:buNone/>
            </a:pPr>
            <a:r>
              <a:rPr lang="en-US" sz="1200" dirty="0" smtClean="0"/>
              <a:t>I can put a puzzle together, but don’t ask me to create the puzzle pieces.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PROJECT GOALS (in the slide)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* Minor downtime might be needed for smaller DCs w/less than 4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New clients were brought onboard, new datacenters opened up, new VMware licenses were purchased for newer versions.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Total SAN = ~4.5 Petabytes </a:t>
            </a:r>
            <a:r>
              <a:rPr lang="en-US" sz="1050" dirty="0" smtClean="0"/>
              <a:t>(NetApp NFS/FC) (raw) </a:t>
            </a:r>
          </a:p>
          <a:p>
            <a:r>
              <a:rPr lang="en-US" sz="1200" dirty="0" smtClean="0"/>
              <a:t>Total VMs = ~4500 </a:t>
            </a:r>
            <a:r>
              <a:rPr lang="en-US" sz="1050" dirty="0" smtClean="0"/>
              <a:t>(95% CentOS 5/6)</a:t>
            </a:r>
          </a:p>
          <a:p>
            <a:r>
              <a:rPr lang="en-US" sz="1200" dirty="0" smtClean="0"/>
              <a:t>Total Hosts = ~200</a:t>
            </a:r>
          </a:p>
          <a:p>
            <a:endParaRPr lang="en-US" sz="1200" dirty="0" smtClean="0"/>
          </a:p>
          <a:p>
            <a:r>
              <a:rPr lang="en-US" sz="1200" dirty="0" smtClean="0"/>
              <a:t>Hardware is the simplest part – all hosts are HP - DL360/BL460 - G6/7/8/9 - dual socket</a:t>
            </a:r>
            <a:endParaRPr lang="en-US" sz="9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Notice #5?</a:t>
            </a:r>
          </a:p>
          <a:p>
            <a:r>
              <a:rPr lang="en-US" sz="1200" baseline="0" dirty="0" smtClean="0"/>
              <a:t>A </a:t>
            </a:r>
            <a:r>
              <a:rPr lang="en-US" sz="1200" baseline="0" dirty="0" err="1" smtClean="0"/>
              <a:t>Preprod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 was named </a:t>
            </a:r>
            <a:r>
              <a:rPr lang="en-US" sz="1200" baseline="0" dirty="0" err="1" smtClean="0"/>
              <a:t>vc.preprod.local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It was a VM, in Hyper-V, on physical server named vc01.preprod.local.</a:t>
            </a:r>
          </a:p>
          <a:p>
            <a:r>
              <a:rPr lang="en-US" sz="1200" baseline="0" dirty="0" smtClean="0"/>
              <a:t>Yeah…this is one of those things that was running for ~3 years without anyone knowing this.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There was a reason though.</a:t>
            </a:r>
          </a:p>
          <a:p>
            <a:r>
              <a:rPr lang="en-US" sz="1200" baseline="0" dirty="0" smtClean="0"/>
              <a:t>A project that fell off, and was forgotten about.</a:t>
            </a:r>
          </a:p>
          <a:p>
            <a:r>
              <a:rPr lang="en-US" sz="1200" baseline="0" dirty="0" smtClean="0"/>
              <a:t>At the time, auto-deploy required you to be on a windows domain.</a:t>
            </a:r>
          </a:p>
          <a:p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different deployment options/topologies that</a:t>
            </a:r>
            <a:r>
              <a:rPr lang="en-US" baseline="0" dirty="0" smtClean="0"/>
              <a:t> are slightly different between 5.5/6/0/6.5.</a:t>
            </a:r>
          </a:p>
          <a:p>
            <a:r>
              <a:rPr lang="en-US" baseline="0" dirty="0" smtClean="0"/>
              <a:t>I’ve found that if you don’t have a complex VMware Software Solution setup, then adhering to “each </a:t>
            </a:r>
            <a:r>
              <a:rPr lang="en-US" baseline="0" dirty="0" err="1" smtClean="0"/>
              <a:t>vCenter</a:t>
            </a:r>
            <a:r>
              <a:rPr lang="en-US" baseline="0" dirty="0" smtClean="0"/>
              <a:t> gets an external PSC,” you should be ok.</a:t>
            </a:r>
          </a:p>
          <a:p>
            <a:r>
              <a:rPr lang="en-US" baseline="0" dirty="0" smtClean="0"/>
              <a:t>You can do fancy load-balancing stuff, but you’ll STILL have to manually switch PSCs if you lose one.</a:t>
            </a:r>
          </a:p>
          <a:p>
            <a:endParaRPr lang="en-US" baseline="0" dirty="0" smtClean="0"/>
          </a:p>
          <a:p>
            <a:r>
              <a:rPr lang="en-US" dirty="0" smtClean="0"/>
              <a:t>We deployed 6.5u1.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wanted ELM.</a:t>
            </a:r>
          </a:p>
          <a:p>
            <a:r>
              <a:rPr lang="en-US" baseline="0" dirty="0" smtClean="0"/>
              <a:t>It required External PSCs.</a:t>
            </a:r>
          </a:p>
          <a:p>
            <a:r>
              <a:rPr lang="en-US" baseline="0" dirty="0" smtClean="0"/>
              <a:t>It was supported topology.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 longer a supported topology, but as of 6.7u1 you can use the converge tool to collapse your externals into your internals.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Export Notes:</a:t>
            </a:r>
          </a:p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endParaRPr lang="en-US" sz="1800" dirty="0" smtClean="0"/>
          </a:p>
          <a:p>
            <a:r>
              <a:rPr lang="en-US" sz="1800" dirty="0" smtClean="0"/>
              <a:t>Networking Notes/Order: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on each Host.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a slightly different name. </a:t>
            </a:r>
            <a:r>
              <a:rPr lang="en-US" sz="1800" dirty="0" err="1" smtClean="0"/>
              <a:t>Mig</a:t>
            </a:r>
            <a:r>
              <a:rPr lang="en-US" sz="1800" dirty="0" smtClean="0"/>
              <a:t>-name is what I used.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</a:p>
          <a:p>
            <a:r>
              <a:rPr lang="en-US" sz="1800" dirty="0" smtClean="0"/>
              <a:t>Disconnect x NICs from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 I only did half of mine at a time, just in case.</a:t>
            </a:r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 smtClean="0"/>
              <a:t>. This moves VMNICs over and can turn 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into a </a:t>
            </a:r>
            <a:r>
              <a:rPr lang="en-US" sz="1800" dirty="0" err="1" smtClean="0"/>
              <a:t>VMKernel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of the VMs from </a:t>
            </a:r>
            <a:r>
              <a:rPr lang="en-US" sz="1800" dirty="0" err="1" smtClean="0"/>
              <a:t>dvPortGroup</a:t>
            </a:r>
            <a:r>
              <a:rPr lang="en-US" sz="1800" dirty="0" smtClean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</a:p>
          <a:p>
            <a:r>
              <a:rPr lang="en-US" sz="1800" dirty="0" smtClean="0"/>
              <a:t>Move the rest of the VMNICs over.</a:t>
            </a:r>
          </a:p>
          <a:p>
            <a:r>
              <a:rPr lang="en-US" sz="1800" dirty="0" smtClean="0"/>
              <a:t>Remove 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MOVE</a:t>
            </a:r>
            <a:r>
              <a:rPr lang="en-US" sz="1800" baseline="0" dirty="0" smtClean="0"/>
              <a:t> HOSTS</a:t>
            </a:r>
            <a:endParaRPr lang="en-US" sz="1800" dirty="0" smtClean="0"/>
          </a:p>
          <a:p>
            <a:r>
              <a:rPr lang="en-US" sz="1800" dirty="0" smtClean="0"/>
              <a:t>Disconnect the ESX Host from the old vCenter.</a:t>
            </a:r>
          </a:p>
          <a:p>
            <a:r>
              <a:rPr lang="en-US" sz="1800" dirty="0" smtClean="0"/>
              <a:t>Add ESX Host to new vCenter. Add it to the Datacenter, not a Cluster.</a:t>
            </a:r>
          </a:p>
          <a:p>
            <a:r>
              <a:rPr lang="en-US" sz="1800" dirty="0" smtClean="0"/>
              <a:t>Move Host to proper Cluster.</a:t>
            </a:r>
          </a:p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Start: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PowerCLI</a:t>
            </a:r>
            <a:r>
              <a:rPr lang="en-US" sz="1200" dirty="0" smtClean="0">
                <a:solidFill>
                  <a:schemeClr val="bg1"/>
                </a:solidFill>
              </a:rPr>
              <a:t> of course!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Export</a:t>
            </a:r>
            <a:r>
              <a:rPr lang="en-US" sz="1200" baseline="0" dirty="0" smtClean="0">
                <a:solidFill>
                  <a:schemeClr val="bg1"/>
                </a:solidFill>
              </a:rPr>
              <a:t> –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LucD’s</a:t>
            </a:r>
            <a:r>
              <a:rPr lang="en-US" sz="1200" baseline="0" dirty="0" smtClean="0">
                <a:solidFill>
                  <a:schemeClr val="bg1"/>
                </a:solidFill>
              </a:rPr>
              <a:t> site has the first two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/>
          </a:p>
          <a:p>
            <a:r>
              <a:rPr lang="en-US" sz="1200" dirty="0" smtClean="0"/>
              <a:t>End:</a:t>
            </a:r>
          </a:p>
          <a:p>
            <a:r>
              <a:rPr lang="en-US" sz="1200" dirty="0" smtClean="0"/>
              <a:t>I pieced together ~5-10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 scripts from across the Internets.</a:t>
            </a:r>
          </a:p>
          <a:p>
            <a:r>
              <a:rPr lang="en-US" sz="1200" dirty="0" smtClean="0"/>
              <a:t>Heavily commented, in case you aren’t familiar with PowerShell or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are the oddities I have run into.</a:t>
            </a:r>
          </a:p>
          <a:p>
            <a:endParaRPr lang="en-US" sz="1200" dirty="0" smtClean="0"/>
          </a:p>
          <a:p>
            <a:r>
              <a:rPr lang="en-US" sz="1200" dirty="0" smtClean="0"/>
              <a:t>1 - Get rid of it.</a:t>
            </a:r>
          </a:p>
          <a:p>
            <a:r>
              <a:rPr lang="en-US" sz="1200" dirty="0" smtClean="0"/>
              <a:t>If</a:t>
            </a:r>
            <a:r>
              <a:rPr lang="en-US" sz="1200" baseline="0" dirty="0" smtClean="0"/>
              <a:t> you don’t account for it, you end up outputting it, but then inputting it, which then gets input as the actual “%2f” value you received in your output.</a:t>
            </a:r>
          </a:p>
          <a:p>
            <a:r>
              <a:rPr lang="en-US" sz="1200" baseline="0" dirty="0" smtClean="0"/>
              <a:t>Hooray for web encoding shenanigans!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VDSwitch</a:t>
            </a:r>
            <a:r>
              <a:rPr lang="en-US" dirty="0" smtClean="0"/>
              <a:t>/Get-</a:t>
            </a:r>
            <a:r>
              <a:rPr lang="en-US" dirty="0" err="1" smtClean="0"/>
              <a:t>VDPortGroup</a:t>
            </a:r>
            <a:r>
              <a:rPr lang="en-US" dirty="0" smtClean="0"/>
              <a:t> cmdlets return it.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VirtualPortGroup</a:t>
            </a:r>
            <a:r>
              <a:rPr lang="en-US" dirty="0" smtClean="0"/>
              <a:t> cmdlet does not return it.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2a -</a:t>
            </a:r>
            <a:r>
              <a:rPr lang="en-US" sz="1200" baseline="0" dirty="0" smtClean="0"/>
              <a:t> </a:t>
            </a:r>
            <a:r>
              <a:rPr lang="en-US" sz="1200" dirty="0" smtClean="0"/>
              <a:t>I got ahead of myself a bit.</a:t>
            </a:r>
          </a:p>
          <a:p>
            <a:r>
              <a:rPr lang="en-US" sz="1200" dirty="0" smtClean="0"/>
              <a:t>2b</a:t>
            </a:r>
            <a:r>
              <a:rPr lang="en-US" sz="1200" baseline="0" dirty="0" smtClean="0"/>
              <a:t> – As I setup a swing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, I now have no VUM to connect to.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3a</a:t>
            </a:r>
            <a:r>
              <a:rPr lang="en-US" sz="1200" baseline="0" dirty="0" smtClean="0"/>
              <a:t> - </a:t>
            </a:r>
            <a:r>
              <a:rPr lang="en-US" sz="1200" dirty="0" smtClean="0"/>
              <a:t>Only way to fix is to power off the VMs , move them, and then rebuild hosts.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3b - For other working Hosts, I have no idea why, but it just worked out better</a:t>
            </a:r>
            <a:r>
              <a:rPr lang="en-US" sz="1600" baseline="0" dirty="0" smtClean="0"/>
              <a:t> </a:t>
            </a:r>
            <a:r>
              <a:rPr lang="en-US" sz="1600" dirty="0" smtClean="0"/>
              <a:t>that way. No errors.</a:t>
            </a:r>
            <a:endParaRPr lang="en-US" sz="9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3c - This is how I found to move Hosts to the Datacenter, not the Cluster directly when adding Hosts.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Teams!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smtClean="0"/>
              <a:t>Change Control (board)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Project Management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Network Operations Centers (Ops)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Direct Managers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VPs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Finance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Systems Administration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Developers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Network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DNS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41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5"/>
            <a:ext cx="8076895" cy="534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Twitter/LinkedIn: @</a:t>
            </a:r>
            <a:r>
              <a:rPr lang="en-US" dirty="0" err="1" smtClean="0"/>
              <a:t>RichardKenyan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 rkenyan@gmail.com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I have GitHub setup!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prstClr val="white"/>
                </a:solidFill>
              </a:rPr>
              <a:t>https</a:t>
            </a:r>
            <a:r>
              <a:rPr lang="en-US" dirty="0">
                <a:solidFill>
                  <a:prstClr val="white"/>
                </a:solidFill>
              </a:rPr>
              <a:t>://</a:t>
            </a:r>
            <a:r>
              <a:rPr lang="en-US" dirty="0" err="1">
                <a:solidFill>
                  <a:prstClr val="white"/>
                </a:solidFill>
              </a:rPr>
              <a:t>github.com</a:t>
            </a:r>
            <a:r>
              <a:rPr lang="en-US" dirty="0">
                <a:solidFill>
                  <a:prstClr val="white"/>
                </a:solidFill>
              </a:rPr>
              <a:t>/</a:t>
            </a:r>
            <a:r>
              <a:rPr lang="en-US" dirty="0" err="1" smtClean="0">
                <a:solidFill>
                  <a:prstClr val="white"/>
                </a:solidFill>
              </a:rPr>
              <a:t>richardkenyan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2600" dirty="0" smtClean="0"/>
              <a:t>Richard Kenyan</a:t>
            </a:r>
          </a:p>
          <a:p>
            <a:pPr marL="0" indent="0" algn="ctr">
              <a:buNone/>
            </a:pPr>
            <a:r>
              <a:rPr lang="en-US" sz="2600" dirty="0" err="1" smtClean="0"/>
              <a:t>vExpert</a:t>
            </a:r>
            <a:r>
              <a:rPr lang="en-US" sz="2600" dirty="0" smtClean="0"/>
              <a:t> 2018, 2019</a:t>
            </a:r>
          </a:p>
          <a:p>
            <a:pPr marL="0" indent="0" algn="ctr">
              <a:buNone/>
            </a:pPr>
            <a:r>
              <a:rPr lang="en-US" sz="2600" dirty="0" err="1" smtClean="0"/>
              <a:t>BuffaloVMUG</a:t>
            </a:r>
            <a:r>
              <a:rPr lang="en-US" sz="2600" dirty="0" smtClean="0"/>
              <a:t> Co-Leader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2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Legacy Infrastructure </a:t>
            </a:r>
            <a:r>
              <a:rPr lang="en-US" sz="4000" dirty="0" err="1" smtClean="0">
                <a:solidFill>
                  <a:schemeClr val="bg1"/>
                </a:solidFill>
              </a:rPr>
              <a:t>PowerCLI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vCommunity</a:t>
            </a:r>
            <a:r>
              <a:rPr lang="en-US" sz="4000" dirty="0" smtClean="0">
                <a:solidFill>
                  <a:schemeClr val="bg1"/>
                </a:solidFill>
              </a:rPr>
              <a:t> Resources used to Migrate to VCSA 6.5u1 (or 6.7!)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4650640"/>
            <a:ext cx="822960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 Kenyan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vExpert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2018,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2019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BuffaloVMUG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Co-Leader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Twitter/LinkedIn: @</a:t>
            </a:r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RichardKenyan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 the things to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VCSA!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Goals</a:t>
            </a:r>
          </a:p>
          <a:p>
            <a:pPr lvl="1"/>
            <a:r>
              <a:rPr lang="en-US" sz="2400" dirty="0" smtClean="0"/>
              <a:t>Live migration for minimal VM downtime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Feature </a:t>
            </a:r>
            <a:r>
              <a:rPr lang="en-US" sz="2400" dirty="0"/>
              <a:t>parity across our Empire</a:t>
            </a:r>
          </a:p>
          <a:p>
            <a:pPr lvl="2"/>
            <a:r>
              <a:rPr lang="en-US" sz="2000" dirty="0" smtClean="0"/>
              <a:t>New abilities (Encryption/Containers (VIC)/HA Orchestrated Restart!)</a:t>
            </a:r>
          </a:p>
          <a:p>
            <a:pPr lvl="2"/>
            <a:r>
              <a:rPr lang="en-US" sz="2000" dirty="0" smtClean="0"/>
              <a:t>Simpler SSO roles &amp; permissions (no more local Windows users)</a:t>
            </a:r>
          </a:p>
          <a:p>
            <a:pPr lvl="2"/>
            <a:r>
              <a:rPr lang="en-US" sz="2000" dirty="0"/>
              <a:t>Active Directory login ability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lvl="1"/>
            <a:r>
              <a:rPr lang="en-US" sz="2400" dirty="0" smtClean="0"/>
              <a:t>Decrease non-VMware troubleshooting/time-sinks</a:t>
            </a:r>
          </a:p>
          <a:p>
            <a:pPr lvl="2"/>
            <a:r>
              <a:rPr lang="en-US" sz="2000" dirty="0" smtClean="0"/>
              <a:t>No more Windows/external Oracle DBs/MS SQL/</a:t>
            </a:r>
            <a:br>
              <a:rPr lang="en-US" sz="20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Remove </a:t>
            </a:r>
            <a:r>
              <a:rPr lang="en-US" sz="2400" dirty="0"/>
              <a:t>tech-debt</a:t>
            </a:r>
          </a:p>
          <a:p>
            <a:pPr lvl="2"/>
            <a:r>
              <a:rPr lang="en-US" sz="2100" dirty="0" err="1" smtClean="0"/>
              <a:t>configs</a:t>
            </a:r>
            <a:r>
              <a:rPr lang="en-US" sz="2100" dirty="0" smtClean="0"/>
              <a:t>/versions/settings/</a:t>
            </a:r>
            <a:r>
              <a:rPr lang="en-US" sz="2100" dirty="0" err="1" smtClean="0"/>
              <a:t>vm</a:t>
            </a:r>
            <a:r>
              <a:rPr lang="en-US" sz="2100" dirty="0" smtClean="0"/>
              <a:t> </a:t>
            </a:r>
            <a:r>
              <a:rPr lang="en-US" sz="2100" dirty="0" err="1" smtClean="0"/>
              <a:t>portgroups</a:t>
            </a:r>
            <a:r>
              <a:rPr lang="en-US" sz="2100" dirty="0" smtClean="0"/>
              <a:t>/certs – standardized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HTML5 Client</a:t>
            </a:r>
          </a:p>
          <a:p>
            <a:pPr lvl="2"/>
            <a:r>
              <a:rPr lang="en-US" sz="2000" dirty="0" smtClean="0"/>
              <a:t>Our </a:t>
            </a:r>
            <a:r>
              <a:rPr lang="en-US" sz="2000" dirty="0" err="1" smtClean="0"/>
              <a:t>SysAdmins</a:t>
            </a:r>
            <a:r>
              <a:rPr lang="en-US" sz="2000" dirty="0" smtClean="0"/>
              <a:t> mostly use Non-Windows machines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3036" y="984504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4768" y="4021589"/>
            <a:ext cx="111311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3509" y="2954601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242" y="1811574"/>
            <a:ext cx="1245178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95064" y="1810678"/>
            <a:ext cx="113203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8597" y="2940953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2211" y="98247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5.5c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66" y="29409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5.1u3</a:t>
            </a:r>
          </a:p>
          <a:p>
            <a:pPr algn="ctr"/>
            <a:r>
              <a:rPr lang="en-US" dirty="0"/>
              <a:t>Win2k8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627" y="4007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5.5u3b</a:t>
            </a:r>
          </a:p>
          <a:p>
            <a:pPr algn="ctr"/>
            <a:r>
              <a:rPr lang="en-US" dirty="0" err="1" smtClean="0"/>
              <a:t>vcsa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65195" y="4007942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DB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03510" y="40216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ESX 4.0</a:t>
            </a:r>
          </a:p>
          <a:p>
            <a:pPr algn="ctr"/>
            <a:r>
              <a:rPr lang="en-US" dirty="0" smtClean="0"/>
              <a:t>Win2k3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8977" y="2954570"/>
            <a:ext cx="114313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5499" y="1000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5.1u3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86492" y="1811574"/>
            <a:ext cx="114067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4943" y="3546166"/>
            <a:ext cx="1783285" cy="64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r>
              <a:rPr lang="en-US" dirty="0" smtClean="0"/>
              <a:t>Install Base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383991" y="2875349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83296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0050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217214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243617" y="2861701"/>
            <a:ext cx="2795436" cy="1909924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-1163154" y="-32423"/>
            <a:ext cx="11453838" cy="79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smtClean="0">
                <a:solidFill>
                  <a:prstClr val="white"/>
                </a:solidFill>
              </a:rPr>
              <a:t>Where we were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(</a:t>
            </a:r>
            <a:r>
              <a:rPr lang="en-US" sz="1600" b="1" u="sng" dirty="0" smtClean="0">
                <a:solidFill>
                  <a:prstClr val="white"/>
                </a:solidFill>
              </a:rPr>
              <a:t>Sites </a:t>
            </a:r>
            <a:r>
              <a:rPr lang="en-US" sz="1600" dirty="0">
                <a:solidFill>
                  <a:prstClr val="white"/>
                </a:solidFill>
              </a:rPr>
              <a:t>boxed as appropriate)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80557" y="5033325"/>
            <a:ext cx="106354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013520" y="6068656"/>
            <a:ext cx="878233" cy="56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5.0GA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96714" y="6024985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5.0u1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28199" y="5033325"/>
            <a:ext cx="1039209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82596" y="4878584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799913" y="5911338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err="1" smtClean="0"/>
              <a:t>HyperV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we are now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(don’t laugh…well, I do, so go ahead!)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8140" y="804074"/>
            <a:ext cx="8076895" cy="48705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vCenters</a:t>
            </a:r>
            <a:r>
              <a:rPr lang="en-US" sz="2000" dirty="0" smtClean="0">
                <a:solidFill>
                  <a:schemeClr val="bg1"/>
                </a:solidFill>
              </a:rPr>
              <a:t> &amp; Hosts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4"/>
            <a:ext cx="8076895" cy="5719575"/>
          </a:xfrm>
        </p:spPr>
        <p:txBody>
          <a:bodyPr>
            <a:normAutofit/>
          </a:bodyPr>
          <a:lstStyle/>
          <a:p>
            <a:endParaRPr lang="en-US" sz="600" dirty="0" smtClean="0"/>
          </a:p>
          <a:p>
            <a:r>
              <a:rPr lang="en-US" sz="1800" dirty="0" smtClean="0"/>
              <a:t>1 - A1 (prod) - 5.1u3 - win2k8-virtual | </a:t>
            </a:r>
            <a:r>
              <a:rPr lang="en-US" sz="1800" dirty="0" err="1"/>
              <a:t>ora</a:t>
            </a:r>
            <a:r>
              <a:rPr lang="en-US" sz="1800" dirty="0"/>
              <a:t>-physical </a:t>
            </a:r>
            <a:r>
              <a:rPr lang="en-US" sz="1800" dirty="0" smtClean="0"/>
              <a:t>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- A2 </a:t>
            </a:r>
            <a:r>
              <a:rPr lang="en-US" sz="1800" dirty="0" smtClean="0"/>
              <a:t>(dev) - 5.5u3b - </a:t>
            </a:r>
            <a:r>
              <a:rPr lang="en-US" sz="1800" dirty="0" err="1" smtClean="0"/>
              <a:t>vcsa</a:t>
            </a:r>
            <a:r>
              <a:rPr lang="en-US" sz="1800" dirty="0" smtClean="0"/>
              <a:t>/</a:t>
            </a:r>
            <a:r>
              <a:rPr lang="en-US" sz="1800" dirty="0" err="1" smtClean="0"/>
              <a:t>emb</a:t>
            </a:r>
            <a:r>
              <a:rPr lang="en-US" sz="1800" dirty="0" smtClean="0"/>
              <a:t> | domain creds</a:t>
            </a:r>
            <a:br>
              <a:rPr lang="en-US" sz="1800" dirty="0" smtClean="0"/>
            </a:br>
            <a:endParaRPr lang="en-US" sz="1400" dirty="0" smtClean="0"/>
          </a:p>
          <a:p>
            <a:r>
              <a:rPr lang="en-US" sz="1800" dirty="0" smtClean="0"/>
              <a:t>3 </a:t>
            </a:r>
            <a:r>
              <a:rPr lang="en-US" sz="1800" dirty="0"/>
              <a:t>- B1 </a:t>
            </a:r>
            <a:r>
              <a:rPr lang="en-US" sz="1800" dirty="0" smtClean="0"/>
              <a:t>(debt/decom) - 5.5c - 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4 </a:t>
            </a:r>
            <a:r>
              <a:rPr lang="en-US" sz="1800" dirty="0"/>
              <a:t>- C1 </a:t>
            </a:r>
            <a:r>
              <a:rPr lang="en-US" sz="1800" dirty="0" smtClean="0"/>
              <a:t>(prod) - 5.0u1 - win2k8-physical 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5 </a:t>
            </a:r>
            <a:r>
              <a:rPr lang="en-US" sz="1800" dirty="0"/>
              <a:t>- C2 </a:t>
            </a:r>
            <a:r>
              <a:rPr lang="en-US" sz="1800" dirty="0" smtClean="0"/>
              <a:t>(</a:t>
            </a:r>
            <a:r>
              <a:rPr lang="en-US" sz="1800" dirty="0" err="1" smtClean="0"/>
              <a:t>preprod</a:t>
            </a:r>
            <a:r>
              <a:rPr lang="en-US" sz="1800" dirty="0" smtClean="0"/>
              <a:t>) - 5.0GA - </a:t>
            </a:r>
            <a:r>
              <a:rPr lang="en-US" sz="1800" b="1" u="sng" dirty="0" err="1" smtClean="0"/>
              <a:t>vCenter</a:t>
            </a:r>
            <a:r>
              <a:rPr lang="en-US" sz="1800" b="1" u="sng" dirty="0" smtClean="0"/>
              <a:t> </a:t>
            </a:r>
            <a:r>
              <a:rPr lang="en-US" sz="1800" b="1" u="sng" dirty="0" err="1"/>
              <a:t>vm</a:t>
            </a:r>
            <a:r>
              <a:rPr lang="en-US" sz="1800" b="1" u="sng" dirty="0"/>
              <a:t> in </a:t>
            </a:r>
            <a:r>
              <a:rPr lang="en-US" sz="1800" b="1" u="sng" dirty="0" smtClean="0"/>
              <a:t>HYPER-V!</a:t>
            </a:r>
            <a:r>
              <a:rPr lang="en-US" sz="1800" dirty="0" smtClean="0"/>
              <a:t>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</a:t>
            </a:r>
            <a:r>
              <a:rPr lang="en-US" sz="1800" dirty="0" err="1" smtClean="0"/>
              <a:t>preprod</a:t>
            </a:r>
            <a:r>
              <a:rPr lang="en-US" sz="1800" dirty="0" smtClean="0"/>
              <a:t>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6 </a:t>
            </a:r>
            <a:r>
              <a:rPr lang="en-US" sz="1800" dirty="0"/>
              <a:t>- D1 </a:t>
            </a:r>
            <a:r>
              <a:rPr lang="en-US" sz="1800" dirty="0" smtClean="0"/>
              <a:t>(debt/decom) - 5.1b </a:t>
            </a:r>
            <a:r>
              <a:rPr lang="en-US" sz="1800" dirty="0"/>
              <a:t>- </a:t>
            </a:r>
            <a:r>
              <a:rPr lang="en-US" sz="1800" dirty="0" smtClean="0"/>
              <a:t>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7 </a:t>
            </a:r>
            <a:r>
              <a:rPr lang="en-US" sz="1800" dirty="0"/>
              <a:t>- D2 (</a:t>
            </a:r>
            <a:r>
              <a:rPr lang="en-US" sz="1800" dirty="0" smtClean="0"/>
              <a:t>debt/decom) </a:t>
            </a:r>
            <a:r>
              <a:rPr lang="en-US" sz="1800" dirty="0"/>
              <a:t>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 smtClean="0"/>
          </a:p>
          <a:p>
            <a:r>
              <a:rPr lang="en-US" sz="1800" dirty="0" smtClean="0"/>
              <a:t>8 </a:t>
            </a:r>
            <a:r>
              <a:rPr lang="en-US" sz="1800" dirty="0"/>
              <a:t>- Z1 (prod) 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/>
          </a:p>
          <a:p>
            <a:r>
              <a:rPr lang="en-US" sz="1800" dirty="0" smtClean="0"/>
              <a:t>9 </a:t>
            </a:r>
            <a:r>
              <a:rPr lang="en-US" sz="1800" dirty="0"/>
              <a:t>- Y1 </a:t>
            </a:r>
            <a:r>
              <a:rPr lang="en-US" sz="1800" dirty="0" smtClean="0"/>
              <a:t>(prod/moving to own) - 5.5u3b - hosts currently connected to B1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Deployment Topology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b="1" u="sng" dirty="0" smtClean="0">
                <a:solidFill>
                  <a:schemeClr val="bg1"/>
                </a:solidFill>
              </a:rPr>
              <a:t>Sites </a:t>
            </a:r>
            <a:r>
              <a:rPr lang="en-US" sz="1800" dirty="0" smtClean="0">
                <a:solidFill>
                  <a:schemeClr val="bg1"/>
                </a:solidFill>
              </a:rPr>
              <a:t>boxed as appropriate)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8563" y="1510078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438" y="4383897"/>
            <a:ext cx="79977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3077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15207" y="2337148"/>
            <a:ext cx="894663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4397" y="2336252"/>
            <a:ext cx="813368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491" y="3316909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20491" y="4383898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01158" y="6024985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6466" y="6005204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1779" y="150804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534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3195" y="438389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vc-08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5304" y="5159883"/>
            <a:ext cx="85523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30114" y="5159883"/>
            <a:ext cx="9162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53078" y="4383961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09871" y="3316878"/>
            <a:ext cx="82134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80775" y="152651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22999" y="2337148"/>
            <a:ext cx="819577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0921" y="3450431"/>
            <a:ext cx="25910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6.5u1</a:t>
            </a:r>
          </a:p>
          <a:p>
            <a:pPr algn="ctr"/>
            <a:r>
              <a:rPr lang="en-US" dirty="0" smtClean="0"/>
              <a:t>SSO Domain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vsphere.local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Enhanced Linked Mode</a:t>
            </a:r>
          </a:p>
        </p:txBody>
      </p:sp>
      <p:cxnSp>
        <p:nvCxnSpPr>
          <p:cNvPr id="38" name="Straight Arrow Connector 37"/>
          <p:cNvCxnSpPr>
            <a:stCxn id="28" idx="3"/>
            <a:endCxn id="13" idx="1"/>
          </p:cNvCxnSpPr>
          <p:nvPr/>
        </p:nvCxnSpPr>
        <p:spPr>
          <a:xfrm>
            <a:off x="1362059" y="3545967"/>
            <a:ext cx="35843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14" idx="1"/>
          </p:cNvCxnSpPr>
          <p:nvPr/>
        </p:nvCxnSpPr>
        <p:spPr>
          <a:xfrm flipV="1">
            <a:off x="1386720" y="4612956"/>
            <a:ext cx="333771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  <a:endCxn id="12" idx="0"/>
          </p:cNvCxnSpPr>
          <p:nvPr/>
        </p:nvCxnSpPr>
        <p:spPr>
          <a:xfrm flipH="1">
            <a:off x="2961081" y="1966162"/>
            <a:ext cx="12461" cy="3700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5" idx="0"/>
          </p:cNvCxnSpPr>
          <p:nvPr/>
        </p:nvCxnSpPr>
        <p:spPr>
          <a:xfrm>
            <a:off x="4620326" y="1968193"/>
            <a:ext cx="12462" cy="3689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11" idx="0"/>
          </p:cNvCxnSpPr>
          <p:nvPr/>
        </p:nvCxnSpPr>
        <p:spPr>
          <a:xfrm>
            <a:off x="6262538" y="1984632"/>
            <a:ext cx="1" cy="35251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1"/>
            <a:endCxn id="33" idx="3"/>
          </p:cNvCxnSpPr>
          <p:nvPr/>
        </p:nvCxnSpPr>
        <p:spPr>
          <a:xfrm flipH="1" flipV="1">
            <a:off x="7531212" y="3545936"/>
            <a:ext cx="421865" cy="3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1"/>
            <a:endCxn id="9" idx="3"/>
          </p:cNvCxnSpPr>
          <p:nvPr/>
        </p:nvCxnSpPr>
        <p:spPr>
          <a:xfrm flipH="1" flipV="1">
            <a:off x="7531212" y="4612955"/>
            <a:ext cx="421866" cy="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0"/>
            <a:endCxn id="31" idx="2"/>
          </p:cNvCxnSpPr>
          <p:nvPr/>
        </p:nvCxnSpPr>
        <p:spPr>
          <a:xfrm flipV="1">
            <a:off x="5488229" y="5617998"/>
            <a:ext cx="1" cy="38720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0"/>
            <a:endCxn id="30" idx="2"/>
          </p:cNvCxnSpPr>
          <p:nvPr/>
        </p:nvCxnSpPr>
        <p:spPr>
          <a:xfrm flipV="1">
            <a:off x="3782921" y="5617998"/>
            <a:ext cx="0" cy="4069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31" idx="3"/>
          </p:cNvCxnSpPr>
          <p:nvPr/>
        </p:nvCxnSpPr>
        <p:spPr>
          <a:xfrm rot="5400000">
            <a:off x="6265371" y="4522986"/>
            <a:ext cx="546929" cy="1184980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2"/>
            <a:endCxn id="14" idx="0"/>
          </p:cNvCxnSpPr>
          <p:nvPr/>
        </p:nvCxnSpPr>
        <p:spPr>
          <a:xfrm>
            <a:off x="2156157" y="3775024"/>
            <a:ext cx="0" cy="60887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0" idx="1"/>
            <a:endCxn id="14" idx="2"/>
          </p:cNvCxnSpPr>
          <p:nvPr/>
        </p:nvCxnSpPr>
        <p:spPr>
          <a:xfrm rot="10800000">
            <a:off x="2156158" y="4842013"/>
            <a:ext cx="1199147" cy="546928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" idx="1"/>
            <a:endCxn id="13" idx="0"/>
          </p:cNvCxnSpPr>
          <p:nvPr/>
        </p:nvCxnSpPr>
        <p:spPr>
          <a:xfrm rot="10800000" flipV="1">
            <a:off x="2156157" y="2565309"/>
            <a:ext cx="398240" cy="751599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33" idx="0"/>
          </p:cNvCxnSpPr>
          <p:nvPr/>
        </p:nvCxnSpPr>
        <p:spPr>
          <a:xfrm>
            <a:off x="6709870" y="2566206"/>
            <a:ext cx="410672" cy="750672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9" idx="0"/>
          </p:cNvCxnSpPr>
          <p:nvPr/>
        </p:nvCxnSpPr>
        <p:spPr>
          <a:xfrm>
            <a:off x="7120542" y="3774993"/>
            <a:ext cx="10783" cy="60890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1" idx="1"/>
            <a:endCxn id="30" idx="3"/>
          </p:cNvCxnSpPr>
          <p:nvPr/>
        </p:nvCxnSpPr>
        <p:spPr>
          <a:xfrm flipH="1">
            <a:off x="4210538" y="5388941"/>
            <a:ext cx="819576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" idx="1"/>
            <a:endCxn id="35" idx="3"/>
          </p:cNvCxnSpPr>
          <p:nvPr/>
        </p:nvCxnSpPr>
        <p:spPr>
          <a:xfrm flipH="1">
            <a:off x="5042576" y="2566206"/>
            <a:ext cx="772631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5" idx="1"/>
            <a:endCxn id="12" idx="3"/>
          </p:cNvCxnSpPr>
          <p:nvPr/>
        </p:nvCxnSpPr>
        <p:spPr>
          <a:xfrm flipH="1" flipV="1">
            <a:off x="3367765" y="2565310"/>
            <a:ext cx="855234" cy="89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38835" y="3201056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728067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85858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426613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4" name="Rectangle 143"/>
          <p:cNvSpPr/>
          <p:nvPr/>
        </p:nvSpPr>
        <p:spPr>
          <a:xfrm flipH="1">
            <a:off x="3248452" y="5115477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9" name="Rectangle 148"/>
          <p:cNvSpPr/>
          <p:nvPr/>
        </p:nvSpPr>
        <p:spPr>
          <a:xfrm flipH="1">
            <a:off x="4983002" y="512060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448965" y="3201055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get there?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Process</a:t>
            </a:r>
          </a:p>
          <a:p>
            <a:pPr lvl="1"/>
            <a:r>
              <a:rPr lang="en-US" sz="2400" dirty="0" smtClean="0"/>
              <a:t>EXPORT EVERYTHING</a:t>
            </a:r>
          </a:p>
          <a:p>
            <a:pPr lvl="2"/>
            <a:r>
              <a:rPr lang="en-US" sz="2000" dirty="0"/>
              <a:t>(s)DRS Rules, Network Info, </a:t>
            </a:r>
            <a:r>
              <a:rPr lang="en-US" sz="2000" dirty="0" smtClean="0"/>
              <a:t>VM Folders, Permissions </a:t>
            </a:r>
            <a:r>
              <a:rPr lang="en-US" sz="2000" dirty="0"/>
              <a:t>(if necessary</a:t>
            </a:r>
            <a:r>
              <a:rPr lang="en-US" sz="2000" dirty="0" smtClean="0"/>
              <a:t>)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NETWORKING</a:t>
            </a:r>
          </a:p>
          <a:p>
            <a:pPr lvl="2"/>
            <a:r>
              <a:rPr lang="en-US" sz="2000" dirty="0" err="1" smtClean="0"/>
              <a:t>dvSwitch</a:t>
            </a:r>
            <a:r>
              <a:rPr lang="en-US" sz="2000" dirty="0" smtClean="0"/>
              <a:t> to </a:t>
            </a:r>
            <a:r>
              <a:rPr lang="en-US" sz="2000" dirty="0" err="1" smtClean="0"/>
              <a:t>vSwitch</a:t>
            </a:r>
            <a:endParaRPr lang="en-US" sz="2000" dirty="0"/>
          </a:p>
          <a:p>
            <a:pPr lvl="2"/>
            <a:r>
              <a:rPr lang="en-US" sz="2000" dirty="0" err="1" smtClean="0"/>
              <a:t>vmkernels</a:t>
            </a:r>
            <a:r>
              <a:rPr lang="en-US" sz="2000" dirty="0" smtClean="0"/>
              <a:t>/Port Groups</a:t>
            </a:r>
          </a:p>
          <a:p>
            <a:pPr lvl="2"/>
            <a:r>
              <a:rPr lang="en-US" sz="2000" dirty="0" smtClean="0"/>
              <a:t>Move VM Networks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MOVE HOSTS</a:t>
            </a:r>
            <a:endParaRPr lang="en-US" sz="2400" dirty="0"/>
          </a:p>
          <a:p>
            <a:pPr lvl="2"/>
            <a:r>
              <a:rPr lang="en-US" sz="2000" dirty="0"/>
              <a:t>Disconnect the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 </a:t>
            </a:r>
            <a:r>
              <a:rPr lang="en-US" sz="2000" dirty="0"/>
              <a:t>from the old vCenter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2100" dirty="0" smtClean="0"/>
              <a:t>Reconnect the </a:t>
            </a:r>
            <a:r>
              <a:rPr lang="en-US" sz="2100" dirty="0" err="1" smtClean="0"/>
              <a:t>ESXi</a:t>
            </a:r>
            <a:r>
              <a:rPr lang="en-US" sz="2100" dirty="0" smtClean="0"/>
              <a:t> Hosts to the new vCenter.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UPDATE </a:t>
            </a:r>
            <a:r>
              <a:rPr lang="en-US" sz="2400" dirty="0" err="1" smtClean="0"/>
              <a:t>ESXi</a:t>
            </a:r>
            <a:endParaRPr lang="en-US" sz="1600" dirty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PowerCLI</a:t>
            </a:r>
            <a:r>
              <a:rPr lang="en-US" sz="2000" dirty="0" smtClean="0"/>
              <a:t> as VUM won’t be available</a:t>
            </a:r>
          </a:p>
        </p:txBody>
      </p:sp>
    </p:spTree>
    <p:extLst>
      <p:ext uri="{BB962C8B-B14F-4D97-AF65-F5344CB8AC3E}">
        <p14:creationId xmlns:p14="http://schemas.microsoft.com/office/powerpoint/2010/main" val="29790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get there?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833014"/>
            <a:ext cx="8076895" cy="60181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800" dirty="0"/>
              <a:t>Create </a:t>
            </a:r>
            <a:r>
              <a:rPr lang="en-US" sz="1800" dirty="0" smtClean="0"/>
              <a:t>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/>
              <a:t>on each </a:t>
            </a:r>
            <a:r>
              <a:rPr lang="en-US" sz="1800" dirty="0" smtClean="0"/>
              <a:t>Host.</a:t>
            </a:r>
            <a:endParaRPr lang="en-US" sz="1800" dirty="0"/>
          </a:p>
          <a:p>
            <a:r>
              <a:rPr lang="en-US" sz="1800" dirty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</a:t>
            </a:r>
            <a:r>
              <a:rPr lang="en-US" sz="1800" dirty="0"/>
              <a:t>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</a:t>
            </a:r>
            <a:r>
              <a:rPr lang="en-US" sz="1800" dirty="0"/>
              <a:t>a </a:t>
            </a:r>
            <a:r>
              <a:rPr lang="en-US" sz="1800" dirty="0" smtClean="0"/>
              <a:t>slightly </a:t>
            </a:r>
            <a:r>
              <a:rPr lang="en-US" sz="1800" dirty="0"/>
              <a:t>different name. </a:t>
            </a:r>
            <a:r>
              <a:rPr lang="en-US" sz="1800" dirty="0" err="1"/>
              <a:t>Mig</a:t>
            </a:r>
            <a:r>
              <a:rPr lang="en-US" sz="1800" dirty="0"/>
              <a:t>-name is what I used.</a:t>
            </a:r>
          </a:p>
          <a:p>
            <a:r>
              <a:rPr lang="en-US" sz="1800" dirty="0"/>
              <a:t>Disconnect </a:t>
            </a:r>
            <a:r>
              <a:rPr lang="en-US" sz="1800" dirty="0" smtClean="0"/>
              <a:t>x </a:t>
            </a:r>
            <a:r>
              <a:rPr lang="en-US" sz="1800" dirty="0"/>
              <a:t>NICs from </a:t>
            </a:r>
            <a:r>
              <a:rPr lang="en-US" sz="1800" dirty="0" err="1"/>
              <a:t>dvSwitch</a:t>
            </a:r>
            <a:r>
              <a:rPr lang="en-US" sz="1800" dirty="0"/>
              <a:t>. I only did half of mine at a time, just in case.</a:t>
            </a:r>
          </a:p>
          <a:p>
            <a:r>
              <a:rPr lang="en-US" sz="1800" dirty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  <a:endParaRPr lang="en-US" sz="1800" dirty="0"/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/>
              <a:t>. </a:t>
            </a:r>
            <a:r>
              <a:rPr lang="en-US" sz="1800" dirty="0" smtClean="0"/>
              <a:t>This moves VMNICs </a:t>
            </a:r>
            <a:r>
              <a:rPr lang="en-US" sz="1800" dirty="0"/>
              <a:t>over and </a:t>
            </a:r>
            <a:r>
              <a:rPr lang="en-US" sz="1800" dirty="0" smtClean="0"/>
              <a:t>can turn </a:t>
            </a:r>
            <a:r>
              <a:rPr lang="en-US" sz="1800" dirty="0"/>
              <a:t>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into a </a:t>
            </a:r>
            <a:r>
              <a:rPr lang="en-US" sz="1800" dirty="0" err="1" smtClean="0"/>
              <a:t>VMKernel</a:t>
            </a:r>
            <a:r>
              <a:rPr lang="en-US" sz="1800" dirty="0"/>
              <a:t>.</a:t>
            </a:r>
          </a:p>
          <a:p>
            <a:r>
              <a:rPr lang="en-US" sz="1800" dirty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of the VMs from </a:t>
            </a:r>
            <a:r>
              <a:rPr lang="en-US" sz="1800" dirty="0" err="1"/>
              <a:t>dvPortGroup</a:t>
            </a:r>
            <a:r>
              <a:rPr lang="en-US" sz="1800" dirty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  <a:endParaRPr lang="en-US" sz="1800" dirty="0"/>
          </a:p>
          <a:p>
            <a:r>
              <a:rPr lang="en-US" sz="1800" dirty="0"/>
              <a:t>Move the rest of the </a:t>
            </a:r>
            <a:r>
              <a:rPr lang="en-US" sz="1800" dirty="0" smtClean="0"/>
              <a:t>VMNICs </a:t>
            </a:r>
            <a:r>
              <a:rPr lang="en-US" sz="1800" dirty="0"/>
              <a:t>over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Remove </a:t>
            </a:r>
            <a:r>
              <a:rPr lang="en-US" sz="1800" dirty="0"/>
              <a:t>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Disconnect </a:t>
            </a:r>
            <a:r>
              <a:rPr lang="en-US" sz="1800" dirty="0"/>
              <a:t>the ESX </a:t>
            </a:r>
            <a:r>
              <a:rPr lang="en-US" sz="1800" dirty="0" smtClean="0"/>
              <a:t>Host </a:t>
            </a:r>
            <a:r>
              <a:rPr lang="en-US" sz="1800" dirty="0"/>
              <a:t>from the old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ESX Host to new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 Add it to </a:t>
            </a:r>
            <a:r>
              <a:rPr lang="en-US" sz="1800" dirty="0"/>
              <a:t>the Datacenter, not </a:t>
            </a:r>
            <a:r>
              <a:rPr lang="en-US" sz="1800" dirty="0" smtClean="0"/>
              <a:t>a Cluster</a:t>
            </a:r>
            <a:r>
              <a:rPr lang="en-US" sz="1800" dirty="0"/>
              <a:t>.</a:t>
            </a:r>
          </a:p>
          <a:p>
            <a:r>
              <a:rPr lang="en-US" sz="1800" dirty="0"/>
              <a:t>Move Host to proper </a:t>
            </a:r>
            <a:r>
              <a:rPr lang="en-US" sz="1800" dirty="0" smtClean="0"/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904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Gotchas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Do you have a “/” in your </a:t>
            </a:r>
            <a:r>
              <a:rPr lang="en-US" sz="2800" dirty="0" err="1"/>
              <a:t>dvSwitch</a:t>
            </a:r>
            <a:r>
              <a:rPr lang="en-US" sz="2800" dirty="0"/>
              <a:t> </a:t>
            </a:r>
            <a:r>
              <a:rPr lang="en-US" sz="2800" dirty="0" err="1"/>
              <a:t>PortGroup</a:t>
            </a:r>
            <a:r>
              <a:rPr lang="en-US" sz="2800" dirty="0"/>
              <a:t> names?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 VCDB, entered as “%2f</a:t>
            </a:r>
            <a:r>
              <a:rPr lang="en-US" sz="2600" dirty="0" smtClean="0"/>
              <a:t>”.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Screws </a:t>
            </a:r>
            <a:r>
              <a:rPr lang="en-US" sz="2600" dirty="0"/>
              <a:t>up scripts &amp; makes UI </a:t>
            </a:r>
            <a:r>
              <a:rPr lang="en-US" sz="2600" dirty="0" smtClean="0"/>
              <a:t>error out.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Make sure you check the VMware </a:t>
            </a:r>
            <a:r>
              <a:rPr lang="en-US" sz="2800" dirty="0" smtClean="0"/>
              <a:t>Compatibility Matrix</a:t>
            </a:r>
            <a:r>
              <a:rPr lang="en-US" sz="28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ESXi</a:t>
            </a:r>
            <a:r>
              <a:rPr lang="en-US" sz="2600" dirty="0"/>
              <a:t> 5.0 Hosts can’t go into vCenter 6.5, only 6.0 and lower</a:t>
            </a:r>
            <a:r>
              <a:rPr lang="en-US" sz="26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Are you using EVC Mode?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DL360 Gen 9s do NOT like </a:t>
            </a:r>
            <a:r>
              <a:rPr lang="en-US" sz="2600" dirty="0" err="1"/>
              <a:t>ESXi</a:t>
            </a:r>
            <a:r>
              <a:rPr lang="en-US" sz="2600" dirty="0"/>
              <a:t> </a:t>
            </a:r>
            <a:r>
              <a:rPr lang="en-US" sz="2600" dirty="0" smtClean="0"/>
              <a:t>5.0.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/>
              <a:t>VM can </a:t>
            </a:r>
            <a:r>
              <a:rPr lang="en-US" sz="2600" dirty="0" err="1"/>
              <a:t>vMotion</a:t>
            </a:r>
            <a:r>
              <a:rPr lang="en-US" sz="2600" dirty="0"/>
              <a:t> on, but not off.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VCSA </a:t>
            </a:r>
            <a:r>
              <a:rPr lang="en-US" sz="2800" dirty="0"/>
              <a:t>6.5 backup/restore </a:t>
            </a:r>
            <a:r>
              <a:rPr lang="en-US" sz="2800" dirty="0" smtClean="0"/>
              <a:t>has an undocumented UI error.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Restoring </a:t>
            </a:r>
            <a:r>
              <a:rPr lang="en-US" sz="2600" dirty="0"/>
              <a:t>via SCP, needs a double forward slash after server </a:t>
            </a:r>
            <a:r>
              <a:rPr lang="en-US" sz="2600" dirty="0" smtClean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val="1760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mpd="sng">
          <a:solidFill>
            <a:schemeClr val="bg1"/>
          </a:solidFill>
        </a:ln>
        <a:effectLst>
          <a:glow rad="228600">
            <a:schemeClr val="bg1">
              <a:alpha val="40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bg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1197</Words>
  <Application>Microsoft Office PowerPoint</Application>
  <PresentationFormat>On-screen Show (4:3)</PresentationFormat>
  <Paragraphs>255</Paragraphs>
  <Slides>11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Mangal</vt:lpstr>
      <vt:lpstr>Office Theme</vt:lpstr>
      <vt:lpstr>PowerPoint Presentation</vt:lpstr>
      <vt:lpstr> Legacy Infrastructure PowerCLI vCommunity Resources used to Migrate to VCSA 6.5u1 (or 6.7!)</vt:lpstr>
      <vt:lpstr>All the things to VCSA!</vt:lpstr>
      <vt:lpstr>PowerPoint Presentation</vt:lpstr>
      <vt:lpstr>Where we are now (don’t laugh…well, I do, so go ahead!)</vt:lpstr>
      <vt:lpstr>Deployment Topology (Sites boxed as appropriate)</vt:lpstr>
      <vt:lpstr>How to get there?</vt:lpstr>
      <vt:lpstr>How to get there?</vt:lpstr>
      <vt:lpstr>Gotchas!</vt:lpstr>
      <vt:lpstr>Teams!</vt:lpstr>
      <vt:lpstr>Contact!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Richard Kenyan</cp:lastModifiedBy>
  <cp:revision>128</cp:revision>
  <dcterms:created xsi:type="dcterms:W3CDTF">2013-08-21T19:17:07Z</dcterms:created>
  <dcterms:modified xsi:type="dcterms:W3CDTF">2019-06-06T14:06:30Z</dcterms:modified>
</cp:coreProperties>
</file>