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grandir" charset="1" panose="00000500000000000000"/>
      <p:regular r:id="rId17"/>
    </p:embeddedFont>
    <p:embeddedFont>
      <p:font typeface="Agrandir Bold" charset="1" panose="000008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97442" y="5635104"/>
            <a:ext cx="7319431" cy="110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4"/>
              </a:lnSpc>
              <a:spcBef>
                <a:spcPct val="0"/>
              </a:spcBef>
            </a:pPr>
            <a:r>
              <a:rPr lang="en-US" sz="5524">
                <a:solidFill>
                  <a:srgbClr val="00113D"/>
                </a:solidFill>
                <a:latin typeface="Agrandir"/>
              </a:rPr>
              <a:t>RICHARD KOUTNÝ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7442" y="6726800"/>
            <a:ext cx="7562187" cy="198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SMART HOME SIETE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787018" y="1028700"/>
            <a:ext cx="9103540" cy="8229600"/>
            <a:chOff x="0" y="0"/>
            <a:chExt cx="6350000" cy="574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1270" cy="5741670"/>
            </a:xfrm>
            <a:custGeom>
              <a:avLst/>
              <a:gdLst/>
              <a:ahLst/>
              <a:cxnLst/>
              <a:rect r="r" b="b" t="t" l="l"/>
              <a:pathLst>
                <a:path h="5741670" w="63512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0"/>
                  </a:cubicBezTo>
                  <a:lnTo>
                    <a:pt x="6177280" y="3553460"/>
                  </a:lnTo>
                  <a:cubicBezTo>
                    <a:pt x="6287770" y="3450590"/>
                    <a:pt x="6351270" y="3307080"/>
                    <a:pt x="6351270" y="3155950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blipFill>
              <a:blip r:embed="rId3"/>
              <a:stretch>
                <a:fillRect l="-10267" t="0" r="-10267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610247" y="1760026"/>
            <a:ext cx="2349382" cy="1115956"/>
          </a:xfrm>
          <a:custGeom>
            <a:avLst/>
            <a:gdLst/>
            <a:ahLst/>
            <a:cxnLst/>
            <a:rect r="r" b="b" t="t" l="l"/>
            <a:pathLst>
              <a:path h="1115956" w="2349382">
                <a:moveTo>
                  <a:pt x="0" y="0"/>
                </a:moveTo>
                <a:lnTo>
                  <a:pt x="2349382" y="0"/>
                </a:lnTo>
                <a:lnTo>
                  <a:pt x="2349382" y="1115956"/>
                </a:lnTo>
                <a:lnTo>
                  <a:pt x="0" y="1115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4082132" y="6449874"/>
            <a:ext cx="3808035" cy="1808817"/>
          </a:xfrm>
          <a:custGeom>
            <a:avLst/>
            <a:gdLst/>
            <a:ahLst/>
            <a:cxnLst/>
            <a:rect r="r" b="b" t="t" l="l"/>
            <a:pathLst>
              <a:path h="1808817" w="3808035">
                <a:moveTo>
                  <a:pt x="0" y="0"/>
                </a:moveTo>
                <a:lnTo>
                  <a:pt x="3808036" y="0"/>
                </a:lnTo>
                <a:lnTo>
                  <a:pt x="3808036" y="1808817"/>
                </a:lnTo>
                <a:lnTo>
                  <a:pt x="0" y="1808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970843"/>
            <a:ext cx="927207" cy="927207"/>
          </a:xfrm>
          <a:custGeom>
            <a:avLst/>
            <a:gdLst/>
            <a:ahLst/>
            <a:cxnLst/>
            <a:rect r="r" b="b" t="t" l="l"/>
            <a:pathLst>
              <a:path h="927207" w="927207">
                <a:moveTo>
                  <a:pt x="0" y="0"/>
                </a:moveTo>
                <a:lnTo>
                  <a:pt x="927207" y="0"/>
                </a:lnTo>
                <a:lnTo>
                  <a:pt x="927207" y="927207"/>
                </a:lnTo>
                <a:lnTo>
                  <a:pt x="0" y="9272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99498" y="964929"/>
            <a:ext cx="7319431" cy="84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14"/>
              </a:lnSpc>
            </a:pPr>
            <a:r>
              <a:rPr lang="en-US" sz="4224">
                <a:solidFill>
                  <a:srgbClr val="00113D"/>
                </a:solidFill>
                <a:latin typeface="Agrandir"/>
              </a:rPr>
              <a:t>SPŠE HÁLOVA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12152" y="4567875"/>
            <a:ext cx="13663696" cy="114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ĎAKUJEM ZA POZORNOSŤ :)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6407" y="3871306"/>
            <a:ext cx="13775185" cy="241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1"/>
              </a:lnSpc>
            </a:pPr>
            <a:r>
              <a:rPr lang="en-US" sz="6929">
                <a:solidFill>
                  <a:srgbClr val="000000"/>
                </a:solidFill>
                <a:latin typeface="Canva Sans Bold"/>
              </a:rPr>
              <a:t>VŠETKY ZDROJE SÚ UVEDENÉ V DOKUMENTE PRÁCE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1255661" cy="198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NOVÝ TREND SMART DOMÁCNOSTÍ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81895"/>
            <a:ext cx="7319431" cy="4876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Sú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novým kľúčovým prvkom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 moderného bývania.</a:t>
            </a:r>
          </a:p>
          <a:p>
            <a:pPr algn="l">
              <a:lnSpc>
                <a:spcPts val="4234"/>
              </a:lnSpc>
            </a:pPr>
          </a:p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Štatistiky a prieskumy ukazujú za posledné roky zvýšený záujem o rôzne formy chytrých domácností.</a:t>
            </a:r>
          </a:p>
          <a:p>
            <a:pPr algn="l">
              <a:lnSpc>
                <a:spcPts val="4234"/>
              </a:lnSpc>
            </a:pPr>
          </a:p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Predpovedaný je až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dvojnásobný rast trhu do roku 2025.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40306" y="1836560"/>
            <a:ext cx="8073154" cy="7861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065873"/>
            <a:ext cx="8740603" cy="7594022"/>
          </a:xfrm>
          <a:custGeom>
            <a:avLst/>
            <a:gdLst/>
            <a:ahLst/>
            <a:cxnLst/>
            <a:rect r="r" b="b" t="t" l="l"/>
            <a:pathLst>
              <a:path h="7594022" w="8740603">
                <a:moveTo>
                  <a:pt x="0" y="0"/>
                </a:moveTo>
                <a:lnTo>
                  <a:pt x="8740603" y="0"/>
                </a:lnTo>
                <a:lnTo>
                  <a:pt x="8740603" y="7594023"/>
                </a:lnTo>
                <a:lnTo>
                  <a:pt x="0" y="7594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2099232" cy="198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PARAMETRE PRE VLASTNÝ SMART HOME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81895"/>
            <a:ext cx="8368195" cy="5409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Výber obľúbenej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platformy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, na ktorej chceme svoju domácnosť založiť.</a:t>
            </a:r>
          </a:p>
          <a:p>
            <a:pPr algn="l">
              <a:lnSpc>
                <a:spcPts val="4234"/>
              </a:lnSpc>
            </a:pPr>
          </a:p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Zalanyzované svoje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potreby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 pre správny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výber zariadení.</a:t>
            </a:r>
          </a:p>
          <a:p>
            <a:pPr algn="l" marL="1305974" indent="-435325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vyberať zariadenia podľa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kompatibility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, ale aj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ceny</a:t>
            </a:r>
          </a:p>
          <a:p>
            <a:pPr algn="l">
              <a:lnSpc>
                <a:spcPts val="4234"/>
              </a:lnSpc>
            </a:pPr>
          </a:p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Zváženie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optimálneho rozloženia zariadení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 po domácnosti.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06983" y="2547469"/>
            <a:ext cx="12674034" cy="1432237"/>
            <a:chOff x="0" y="0"/>
            <a:chExt cx="3338017" cy="3772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8017" cy="377215"/>
            </a:xfrm>
            <a:custGeom>
              <a:avLst/>
              <a:gdLst/>
              <a:ahLst/>
              <a:cxnLst/>
              <a:rect r="r" b="b" t="t" l="l"/>
              <a:pathLst>
                <a:path h="377215" w="3338017">
                  <a:moveTo>
                    <a:pt x="31153" y="0"/>
                  </a:moveTo>
                  <a:lnTo>
                    <a:pt x="3306864" y="0"/>
                  </a:lnTo>
                  <a:cubicBezTo>
                    <a:pt x="3315126" y="0"/>
                    <a:pt x="3323050" y="3282"/>
                    <a:pt x="3328893" y="9125"/>
                  </a:cubicBezTo>
                  <a:cubicBezTo>
                    <a:pt x="3334735" y="14967"/>
                    <a:pt x="3338017" y="22891"/>
                    <a:pt x="3338017" y="31153"/>
                  </a:cubicBezTo>
                  <a:lnTo>
                    <a:pt x="3338017" y="346061"/>
                  </a:lnTo>
                  <a:cubicBezTo>
                    <a:pt x="3338017" y="363267"/>
                    <a:pt x="3324069" y="377215"/>
                    <a:pt x="3306864" y="377215"/>
                  </a:cubicBezTo>
                  <a:lnTo>
                    <a:pt x="31153" y="377215"/>
                  </a:lnTo>
                  <a:cubicBezTo>
                    <a:pt x="13948" y="377215"/>
                    <a:pt x="0" y="363267"/>
                    <a:pt x="0" y="346061"/>
                  </a:cubicBezTo>
                  <a:lnTo>
                    <a:pt x="0" y="31153"/>
                  </a:lnTo>
                  <a:cubicBezTo>
                    <a:pt x="0" y="13948"/>
                    <a:pt x="13948" y="0"/>
                    <a:pt x="31153" y="0"/>
                  </a:cubicBezTo>
                  <a:close/>
                </a:path>
              </a:pathLst>
            </a:custGeom>
            <a:solidFill>
              <a:srgbClr val="00113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338017" cy="415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19175"/>
            <a:ext cx="12099232" cy="114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TVORBA PRODUKTU: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806983" y="7958606"/>
            <a:ext cx="12674034" cy="1432237"/>
            <a:chOff x="0" y="0"/>
            <a:chExt cx="3338017" cy="3772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38017" cy="377215"/>
            </a:xfrm>
            <a:custGeom>
              <a:avLst/>
              <a:gdLst/>
              <a:ahLst/>
              <a:cxnLst/>
              <a:rect r="r" b="b" t="t" l="l"/>
              <a:pathLst>
                <a:path h="377215" w="3338017">
                  <a:moveTo>
                    <a:pt x="31153" y="0"/>
                  </a:moveTo>
                  <a:lnTo>
                    <a:pt x="3306864" y="0"/>
                  </a:lnTo>
                  <a:cubicBezTo>
                    <a:pt x="3315126" y="0"/>
                    <a:pt x="3323050" y="3282"/>
                    <a:pt x="3328893" y="9125"/>
                  </a:cubicBezTo>
                  <a:cubicBezTo>
                    <a:pt x="3334735" y="14967"/>
                    <a:pt x="3338017" y="22891"/>
                    <a:pt x="3338017" y="31153"/>
                  </a:cubicBezTo>
                  <a:lnTo>
                    <a:pt x="3338017" y="346061"/>
                  </a:lnTo>
                  <a:cubicBezTo>
                    <a:pt x="3338017" y="363267"/>
                    <a:pt x="3324069" y="377215"/>
                    <a:pt x="3306864" y="377215"/>
                  </a:cubicBezTo>
                  <a:lnTo>
                    <a:pt x="31153" y="377215"/>
                  </a:lnTo>
                  <a:cubicBezTo>
                    <a:pt x="13948" y="377215"/>
                    <a:pt x="0" y="363267"/>
                    <a:pt x="0" y="346061"/>
                  </a:cubicBezTo>
                  <a:lnTo>
                    <a:pt x="0" y="31153"/>
                  </a:lnTo>
                  <a:cubicBezTo>
                    <a:pt x="0" y="13948"/>
                    <a:pt x="13948" y="0"/>
                    <a:pt x="31153" y="0"/>
                  </a:cubicBezTo>
                  <a:close/>
                </a:path>
              </a:pathLst>
            </a:custGeom>
            <a:solidFill>
              <a:srgbClr val="00113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38017" cy="415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806983" y="6154894"/>
            <a:ext cx="12674034" cy="1432237"/>
            <a:chOff x="0" y="0"/>
            <a:chExt cx="3338017" cy="3772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38017" cy="377215"/>
            </a:xfrm>
            <a:custGeom>
              <a:avLst/>
              <a:gdLst/>
              <a:ahLst/>
              <a:cxnLst/>
              <a:rect r="r" b="b" t="t" l="l"/>
              <a:pathLst>
                <a:path h="377215" w="3338017">
                  <a:moveTo>
                    <a:pt x="31153" y="0"/>
                  </a:moveTo>
                  <a:lnTo>
                    <a:pt x="3306864" y="0"/>
                  </a:lnTo>
                  <a:cubicBezTo>
                    <a:pt x="3315126" y="0"/>
                    <a:pt x="3323050" y="3282"/>
                    <a:pt x="3328893" y="9125"/>
                  </a:cubicBezTo>
                  <a:cubicBezTo>
                    <a:pt x="3334735" y="14967"/>
                    <a:pt x="3338017" y="22891"/>
                    <a:pt x="3338017" y="31153"/>
                  </a:cubicBezTo>
                  <a:lnTo>
                    <a:pt x="3338017" y="346061"/>
                  </a:lnTo>
                  <a:cubicBezTo>
                    <a:pt x="3338017" y="363267"/>
                    <a:pt x="3324069" y="377215"/>
                    <a:pt x="3306864" y="377215"/>
                  </a:cubicBezTo>
                  <a:lnTo>
                    <a:pt x="31153" y="377215"/>
                  </a:lnTo>
                  <a:cubicBezTo>
                    <a:pt x="13948" y="377215"/>
                    <a:pt x="0" y="363267"/>
                    <a:pt x="0" y="346061"/>
                  </a:cubicBezTo>
                  <a:lnTo>
                    <a:pt x="0" y="31153"/>
                  </a:lnTo>
                  <a:cubicBezTo>
                    <a:pt x="0" y="13948"/>
                    <a:pt x="13948" y="0"/>
                    <a:pt x="31153" y="0"/>
                  </a:cubicBezTo>
                  <a:close/>
                </a:path>
              </a:pathLst>
            </a:custGeom>
            <a:solidFill>
              <a:srgbClr val="00113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338017" cy="415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06983" y="4351181"/>
            <a:ext cx="12674034" cy="1432237"/>
            <a:chOff x="0" y="0"/>
            <a:chExt cx="3338017" cy="3772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38017" cy="377215"/>
            </a:xfrm>
            <a:custGeom>
              <a:avLst/>
              <a:gdLst/>
              <a:ahLst/>
              <a:cxnLst/>
              <a:rect r="r" b="b" t="t" l="l"/>
              <a:pathLst>
                <a:path h="377215" w="3338017">
                  <a:moveTo>
                    <a:pt x="31153" y="0"/>
                  </a:moveTo>
                  <a:lnTo>
                    <a:pt x="3306864" y="0"/>
                  </a:lnTo>
                  <a:cubicBezTo>
                    <a:pt x="3315126" y="0"/>
                    <a:pt x="3323050" y="3282"/>
                    <a:pt x="3328893" y="9125"/>
                  </a:cubicBezTo>
                  <a:cubicBezTo>
                    <a:pt x="3334735" y="14967"/>
                    <a:pt x="3338017" y="22891"/>
                    <a:pt x="3338017" y="31153"/>
                  </a:cubicBezTo>
                  <a:lnTo>
                    <a:pt x="3338017" y="346061"/>
                  </a:lnTo>
                  <a:cubicBezTo>
                    <a:pt x="3338017" y="363267"/>
                    <a:pt x="3324069" y="377215"/>
                    <a:pt x="3306864" y="377215"/>
                  </a:cubicBezTo>
                  <a:lnTo>
                    <a:pt x="31153" y="377215"/>
                  </a:lnTo>
                  <a:cubicBezTo>
                    <a:pt x="13948" y="377215"/>
                    <a:pt x="0" y="363267"/>
                    <a:pt x="0" y="346061"/>
                  </a:cubicBezTo>
                  <a:lnTo>
                    <a:pt x="0" y="31153"/>
                  </a:lnTo>
                  <a:cubicBezTo>
                    <a:pt x="0" y="13948"/>
                    <a:pt x="13948" y="0"/>
                    <a:pt x="31153" y="0"/>
                  </a:cubicBezTo>
                  <a:close/>
                </a:path>
              </a:pathLst>
            </a:custGeom>
            <a:solidFill>
              <a:srgbClr val="00113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338017" cy="415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013888" y="2643037"/>
            <a:ext cx="6260225" cy="90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4620" indent="-407310" lvl="1">
              <a:lnSpc>
                <a:spcPts val="6980"/>
              </a:lnSpc>
              <a:buAutoNum type="arabicPeriod" startAt="1"/>
            </a:pPr>
            <a:r>
              <a:rPr lang="en-US" sz="3773">
                <a:solidFill>
                  <a:srgbClr val="FFFFFF"/>
                </a:solidFill>
                <a:latin typeface="Agrandir"/>
              </a:rPr>
              <a:t> Výber formy produktu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6149" y="4446749"/>
            <a:ext cx="5075701" cy="90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80"/>
              </a:lnSpc>
            </a:pPr>
            <a:r>
              <a:rPr lang="en-US" sz="3773">
                <a:solidFill>
                  <a:srgbClr val="FFFFFF"/>
                </a:solidFill>
                <a:latin typeface="Agrandir"/>
              </a:rPr>
              <a:t>2.  Výber IOT zariadení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23917" y="6250144"/>
            <a:ext cx="6640166" cy="90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80"/>
              </a:lnSpc>
            </a:pPr>
            <a:r>
              <a:rPr lang="en-US" sz="3773">
                <a:solidFill>
                  <a:srgbClr val="FFFFFF"/>
                </a:solidFill>
                <a:latin typeface="Agrandir"/>
              </a:rPr>
              <a:t>3.  Nastavenie a konfigurácia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1304" y="8053856"/>
            <a:ext cx="3265392" cy="90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80"/>
              </a:lnSpc>
            </a:pPr>
            <a:r>
              <a:rPr lang="en-US" sz="3773">
                <a:solidFill>
                  <a:srgbClr val="FFFFFF"/>
                </a:solidFill>
                <a:latin typeface="Agrandir"/>
              </a:rPr>
              <a:t>4.  Testovanie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65741" y="2684448"/>
            <a:ext cx="3775567" cy="1543050"/>
            <a:chOff x="0" y="0"/>
            <a:chExt cx="994388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4388" cy="406400"/>
            </a:xfrm>
            <a:custGeom>
              <a:avLst/>
              <a:gdLst/>
              <a:ahLst/>
              <a:cxnLst/>
              <a:rect r="r" b="b" t="t" l="l"/>
              <a:pathLst>
                <a:path h="406400" w="994388">
                  <a:moveTo>
                    <a:pt x="104577" y="0"/>
                  </a:moveTo>
                  <a:lnTo>
                    <a:pt x="889811" y="0"/>
                  </a:lnTo>
                  <a:cubicBezTo>
                    <a:pt x="917547" y="0"/>
                    <a:pt x="944146" y="11018"/>
                    <a:pt x="963758" y="30630"/>
                  </a:cubicBezTo>
                  <a:cubicBezTo>
                    <a:pt x="983370" y="50242"/>
                    <a:pt x="994388" y="76842"/>
                    <a:pt x="994388" y="104577"/>
                  </a:cubicBezTo>
                  <a:lnTo>
                    <a:pt x="994388" y="301823"/>
                  </a:lnTo>
                  <a:cubicBezTo>
                    <a:pt x="994388" y="329558"/>
                    <a:pt x="983370" y="356158"/>
                    <a:pt x="963758" y="375770"/>
                  </a:cubicBezTo>
                  <a:cubicBezTo>
                    <a:pt x="944146" y="395382"/>
                    <a:pt x="917547" y="406400"/>
                    <a:pt x="889811" y="406400"/>
                  </a:cubicBezTo>
                  <a:lnTo>
                    <a:pt x="104577" y="406400"/>
                  </a:lnTo>
                  <a:cubicBezTo>
                    <a:pt x="76842" y="406400"/>
                    <a:pt x="50242" y="395382"/>
                    <a:pt x="30630" y="375770"/>
                  </a:cubicBezTo>
                  <a:cubicBezTo>
                    <a:pt x="11018" y="356158"/>
                    <a:pt x="0" y="329558"/>
                    <a:pt x="0" y="301823"/>
                  </a:cubicBezTo>
                  <a:lnTo>
                    <a:pt x="0" y="104577"/>
                  </a:lnTo>
                  <a:cubicBezTo>
                    <a:pt x="0" y="76842"/>
                    <a:pt x="11018" y="50242"/>
                    <a:pt x="30630" y="30630"/>
                  </a:cubicBezTo>
                  <a:cubicBezTo>
                    <a:pt x="50242" y="11018"/>
                    <a:pt x="76842" y="0"/>
                    <a:pt x="104577" y="0"/>
                  </a:cubicBezTo>
                  <a:close/>
                </a:path>
              </a:pathLst>
            </a:custGeom>
            <a:solidFill>
              <a:srgbClr val="00113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9438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019175"/>
            <a:ext cx="12099232" cy="114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FORMA PRODUKTU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59902" y="4598646"/>
            <a:ext cx="8368195" cy="3809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Dôvody, prečo som si vybral produkt v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aplikácii Packet Tracer:</a:t>
            </a:r>
          </a:p>
          <a:p>
            <a:pPr algn="l" marL="1305974" indent="-435325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je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interaktívnejší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 =&gt; simuluje reálne fungovanie siete</a:t>
            </a:r>
          </a:p>
          <a:p>
            <a:pPr algn="l" marL="1305974" indent="-435325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je komplikovanejší, ale aj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viac prínosný</a:t>
            </a:r>
          </a:p>
          <a:p>
            <a:pPr algn="l" marL="1305974" indent="-435325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113D"/>
                </a:solidFill>
                <a:latin typeface="Agrandir Bold"/>
              </a:rPr>
              <a:t>veľa možností 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a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 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funkcionalít</a:t>
            </a:r>
          </a:p>
          <a:p>
            <a:pPr algn="l">
              <a:lnSpc>
                <a:spcPts val="4234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3714320" y="2684448"/>
            <a:ext cx="3775567" cy="1543050"/>
            <a:chOff x="0" y="0"/>
            <a:chExt cx="994388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4388" cy="406400"/>
            </a:xfrm>
            <a:custGeom>
              <a:avLst/>
              <a:gdLst/>
              <a:ahLst/>
              <a:cxnLst/>
              <a:rect r="r" b="b" t="t" l="l"/>
              <a:pathLst>
                <a:path h="406400" w="994388">
                  <a:moveTo>
                    <a:pt x="104577" y="0"/>
                  </a:moveTo>
                  <a:lnTo>
                    <a:pt x="889811" y="0"/>
                  </a:lnTo>
                  <a:cubicBezTo>
                    <a:pt x="917547" y="0"/>
                    <a:pt x="944146" y="11018"/>
                    <a:pt x="963758" y="30630"/>
                  </a:cubicBezTo>
                  <a:cubicBezTo>
                    <a:pt x="983370" y="50242"/>
                    <a:pt x="994388" y="76842"/>
                    <a:pt x="994388" y="104577"/>
                  </a:cubicBezTo>
                  <a:lnTo>
                    <a:pt x="994388" y="301823"/>
                  </a:lnTo>
                  <a:cubicBezTo>
                    <a:pt x="994388" y="329558"/>
                    <a:pt x="983370" y="356158"/>
                    <a:pt x="963758" y="375770"/>
                  </a:cubicBezTo>
                  <a:cubicBezTo>
                    <a:pt x="944146" y="395382"/>
                    <a:pt x="917547" y="406400"/>
                    <a:pt x="889811" y="406400"/>
                  </a:cubicBezTo>
                  <a:lnTo>
                    <a:pt x="104577" y="406400"/>
                  </a:lnTo>
                  <a:cubicBezTo>
                    <a:pt x="76842" y="406400"/>
                    <a:pt x="50242" y="395382"/>
                    <a:pt x="30630" y="375770"/>
                  </a:cubicBezTo>
                  <a:cubicBezTo>
                    <a:pt x="11018" y="356158"/>
                    <a:pt x="0" y="329558"/>
                    <a:pt x="0" y="301823"/>
                  </a:cubicBezTo>
                  <a:lnTo>
                    <a:pt x="0" y="104577"/>
                  </a:lnTo>
                  <a:cubicBezTo>
                    <a:pt x="0" y="76842"/>
                    <a:pt x="11018" y="50242"/>
                    <a:pt x="30630" y="30630"/>
                  </a:cubicBezTo>
                  <a:cubicBezTo>
                    <a:pt x="50242" y="11018"/>
                    <a:pt x="76842" y="0"/>
                    <a:pt x="104577" y="0"/>
                  </a:cubicBezTo>
                  <a:close/>
                </a:path>
              </a:pathLst>
            </a:custGeom>
            <a:solidFill>
              <a:srgbClr val="00113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9438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1041309" y="3513123"/>
            <a:ext cx="2673012" cy="0"/>
          </a:xfrm>
          <a:prstGeom prst="line">
            <a:avLst/>
          </a:prstGeom>
          <a:ln cap="flat" w="114300">
            <a:solidFill>
              <a:srgbClr val="200F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7265741" y="3154676"/>
            <a:ext cx="3753200" cy="60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4"/>
              </a:lnSpc>
            </a:pPr>
            <a:r>
              <a:rPr lang="en-US" sz="2316">
                <a:solidFill>
                  <a:srgbClr val="FFFFFF"/>
                </a:solidFill>
                <a:latin typeface="Agrandir Bold"/>
              </a:rPr>
              <a:t>NÁKRES V APLIKÁCII DRAW.IO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5504" y="3154676"/>
            <a:ext cx="3753200" cy="60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4"/>
              </a:lnSpc>
            </a:pPr>
            <a:r>
              <a:rPr lang="en-US" sz="2316">
                <a:solidFill>
                  <a:srgbClr val="FFFFFF"/>
                </a:solidFill>
                <a:latin typeface="Agrandir Bold"/>
              </a:rPr>
              <a:t>FUNKČNÁ SIEŤ V  PACKET TRACERI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98112" y="2684448"/>
            <a:ext cx="3775567" cy="1543050"/>
            <a:chOff x="0" y="0"/>
            <a:chExt cx="994388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4388" cy="406400"/>
            </a:xfrm>
            <a:custGeom>
              <a:avLst/>
              <a:gdLst/>
              <a:ahLst/>
              <a:cxnLst/>
              <a:rect r="r" b="b" t="t" l="l"/>
              <a:pathLst>
                <a:path h="406400" w="994388">
                  <a:moveTo>
                    <a:pt x="104577" y="0"/>
                  </a:moveTo>
                  <a:lnTo>
                    <a:pt x="889811" y="0"/>
                  </a:lnTo>
                  <a:cubicBezTo>
                    <a:pt x="917547" y="0"/>
                    <a:pt x="944146" y="11018"/>
                    <a:pt x="963758" y="30630"/>
                  </a:cubicBezTo>
                  <a:cubicBezTo>
                    <a:pt x="983370" y="50242"/>
                    <a:pt x="994388" y="76842"/>
                    <a:pt x="994388" y="104577"/>
                  </a:cubicBezTo>
                  <a:lnTo>
                    <a:pt x="994388" y="301823"/>
                  </a:lnTo>
                  <a:cubicBezTo>
                    <a:pt x="994388" y="329558"/>
                    <a:pt x="983370" y="356158"/>
                    <a:pt x="963758" y="375770"/>
                  </a:cubicBezTo>
                  <a:cubicBezTo>
                    <a:pt x="944146" y="395382"/>
                    <a:pt x="917547" y="406400"/>
                    <a:pt x="889811" y="406400"/>
                  </a:cubicBezTo>
                  <a:lnTo>
                    <a:pt x="104577" y="406400"/>
                  </a:lnTo>
                  <a:cubicBezTo>
                    <a:pt x="76842" y="406400"/>
                    <a:pt x="50242" y="395382"/>
                    <a:pt x="30630" y="375770"/>
                  </a:cubicBezTo>
                  <a:cubicBezTo>
                    <a:pt x="11018" y="356158"/>
                    <a:pt x="0" y="329558"/>
                    <a:pt x="0" y="301823"/>
                  </a:cubicBezTo>
                  <a:lnTo>
                    <a:pt x="0" y="104577"/>
                  </a:lnTo>
                  <a:cubicBezTo>
                    <a:pt x="0" y="76842"/>
                    <a:pt x="11018" y="50242"/>
                    <a:pt x="30630" y="30630"/>
                  </a:cubicBezTo>
                  <a:cubicBezTo>
                    <a:pt x="50242" y="11018"/>
                    <a:pt x="76842" y="0"/>
                    <a:pt x="104577" y="0"/>
                  </a:cubicBezTo>
                  <a:close/>
                </a:path>
              </a:pathLst>
            </a:custGeom>
            <a:solidFill>
              <a:srgbClr val="00113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9438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4573680" y="3513123"/>
            <a:ext cx="2673012" cy="0"/>
          </a:xfrm>
          <a:prstGeom prst="line">
            <a:avLst/>
          </a:prstGeom>
          <a:ln cap="flat" w="114300">
            <a:solidFill>
              <a:srgbClr val="200FD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798112" y="3211826"/>
            <a:ext cx="3753200" cy="60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4"/>
              </a:lnSpc>
            </a:pPr>
            <a:r>
              <a:rPr lang="en-US" sz="2316">
                <a:solidFill>
                  <a:srgbClr val="FFFFFF"/>
                </a:solidFill>
                <a:latin typeface="Agrandir Bold"/>
              </a:rPr>
              <a:t>NARYSOVANÁ SIEŤ NA VÝKRES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8596" y="3493906"/>
            <a:ext cx="9136377" cy="3930767"/>
          </a:xfrm>
          <a:custGeom>
            <a:avLst/>
            <a:gdLst/>
            <a:ahLst/>
            <a:cxnLst/>
            <a:rect r="r" b="b" t="t" l="l"/>
            <a:pathLst>
              <a:path h="3930767" w="9136377">
                <a:moveTo>
                  <a:pt x="0" y="0"/>
                </a:moveTo>
                <a:lnTo>
                  <a:pt x="9136378" y="0"/>
                </a:lnTo>
                <a:lnTo>
                  <a:pt x="9136378" y="3930767"/>
                </a:lnTo>
                <a:lnTo>
                  <a:pt x="0" y="3930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2099232" cy="114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IOT ZARIADENIA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81895"/>
            <a:ext cx="7585963" cy="434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IOT zariadenie je každé, ktoré dokáže pomocou sieťového prepojenia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komunikovať s ostatnými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.</a:t>
            </a:r>
          </a:p>
          <a:p>
            <a:pPr algn="l">
              <a:lnSpc>
                <a:spcPts val="4234"/>
              </a:lnSpc>
            </a:pPr>
          </a:p>
          <a:p>
            <a:pPr algn="l" marL="652987" indent="-326493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113D"/>
                </a:solidFill>
                <a:latin typeface="Agrandir"/>
              </a:rPr>
              <a:t>Rozhodol som sa pre zariadenia, ktoré veľká väčšina domácností už má a zariadenia, ktoré sú </a:t>
            </a:r>
            <a:r>
              <a:rPr lang="en-US" sz="3024">
                <a:solidFill>
                  <a:srgbClr val="00113D"/>
                </a:solidFill>
                <a:latin typeface="Agrandir Bold"/>
              </a:rPr>
              <a:t>nevyhnutné pre fungovanie siete</a:t>
            </a:r>
            <a:r>
              <a:rPr lang="en-US" sz="3024">
                <a:solidFill>
                  <a:srgbClr val="00113D"/>
                </a:solidFill>
                <a:latin typeface="Agrandir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1881" y="3187701"/>
            <a:ext cx="7556563" cy="6827708"/>
            <a:chOff x="0" y="0"/>
            <a:chExt cx="10075417" cy="910361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075417" cy="9103611"/>
              <a:chOff x="0" y="0"/>
              <a:chExt cx="1146669" cy="103606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46669" cy="1036069"/>
              </a:xfrm>
              <a:custGeom>
                <a:avLst/>
                <a:gdLst/>
                <a:ahLst/>
                <a:cxnLst/>
                <a:rect r="r" b="b" t="t" l="l"/>
                <a:pathLst>
                  <a:path h="1036069" w="1146669">
                    <a:moveTo>
                      <a:pt x="52251" y="0"/>
                    </a:moveTo>
                    <a:lnTo>
                      <a:pt x="1094418" y="0"/>
                    </a:lnTo>
                    <a:cubicBezTo>
                      <a:pt x="1123275" y="0"/>
                      <a:pt x="1146669" y="23394"/>
                      <a:pt x="1146669" y="52251"/>
                    </a:cubicBezTo>
                    <a:lnTo>
                      <a:pt x="1146669" y="983818"/>
                    </a:lnTo>
                    <a:cubicBezTo>
                      <a:pt x="1146669" y="997676"/>
                      <a:pt x="1141164" y="1010966"/>
                      <a:pt x="1131365" y="1020765"/>
                    </a:cubicBezTo>
                    <a:cubicBezTo>
                      <a:pt x="1121566" y="1030564"/>
                      <a:pt x="1108276" y="1036069"/>
                      <a:pt x="1094418" y="1036069"/>
                    </a:cubicBezTo>
                    <a:lnTo>
                      <a:pt x="52251" y="1036069"/>
                    </a:lnTo>
                    <a:cubicBezTo>
                      <a:pt x="38393" y="1036069"/>
                      <a:pt x="25103" y="1030564"/>
                      <a:pt x="15304" y="1020765"/>
                    </a:cubicBezTo>
                    <a:cubicBezTo>
                      <a:pt x="5505" y="1010966"/>
                      <a:pt x="0" y="997676"/>
                      <a:pt x="0" y="983818"/>
                    </a:cubicBezTo>
                    <a:lnTo>
                      <a:pt x="0" y="52251"/>
                    </a:lnTo>
                    <a:cubicBezTo>
                      <a:pt x="0" y="23394"/>
                      <a:pt x="23394" y="0"/>
                      <a:pt x="5225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46669" cy="1074169"/>
              </a:xfrm>
              <a:prstGeom prst="rect">
                <a:avLst/>
              </a:prstGeom>
            </p:spPr>
            <p:txBody>
              <a:bodyPr anchor="ctr" rtlCol="false" tIns="88171" lIns="88171" bIns="88171" rIns="88171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259235" y="56730"/>
              <a:ext cx="2527286" cy="261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63"/>
                </a:lnSpc>
              </a:pPr>
              <a:r>
                <a:rPr lang="en-US" sz="12959">
                  <a:solidFill>
                    <a:srgbClr val="00113D"/>
                  </a:solidFill>
                  <a:latin typeface="Agrandir Bold"/>
                </a:rPr>
                <a:t>1.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351945" y="2637531"/>
              <a:ext cx="9371528" cy="4590136"/>
            </a:xfrm>
            <a:custGeom>
              <a:avLst/>
              <a:gdLst/>
              <a:ahLst/>
              <a:cxnLst/>
              <a:rect r="r" b="b" t="t" l="l"/>
              <a:pathLst>
                <a:path h="4590136" w="9371528">
                  <a:moveTo>
                    <a:pt x="0" y="0"/>
                  </a:moveTo>
                  <a:lnTo>
                    <a:pt x="9371527" y="0"/>
                  </a:lnTo>
                  <a:lnTo>
                    <a:pt x="9371527" y="4590136"/>
                  </a:lnTo>
                  <a:lnTo>
                    <a:pt x="0" y="45901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246813" y="483261"/>
              <a:ext cx="6270359" cy="1379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1"/>
                </a:lnSpc>
              </a:pPr>
              <a:r>
                <a:rPr lang="en-US" sz="3901">
                  <a:solidFill>
                    <a:srgbClr val="00113D"/>
                  </a:solidFill>
                  <a:latin typeface="Agrandir Bold"/>
                </a:rPr>
                <a:t>NASTAVENIE IP ADRIES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319557" y="3187701"/>
            <a:ext cx="7556563" cy="6827708"/>
            <a:chOff x="0" y="0"/>
            <a:chExt cx="10075417" cy="910361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075417" cy="9103611"/>
              <a:chOff x="0" y="0"/>
              <a:chExt cx="1146669" cy="103606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146669" cy="1036069"/>
              </a:xfrm>
              <a:custGeom>
                <a:avLst/>
                <a:gdLst/>
                <a:ahLst/>
                <a:cxnLst/>
                <a:rect r="r" b="b" t="t" l="l"/>
                <a:pathLst>
                  <a:path h="1036069" w="1146669">
                    <a:moveTo>
                      <a:pt x="52251" y="0"/>
                    </a:moveTo>
                    <a:lnTo>
                      <a:pt x="1094418" y="0"/>
                    </a:lnTo>
                    <a:cubicBezTo>
                      <a:pt x="1123275" y="0"/>
                      <a:pt x="1146669" y="23394"/>
                      <a:pt x="1146669" y="52251"/>
                    </a:cubicBezTo>
                    <a:lnTo>
                      <a:pt x="1146669" y="983818"/>
                    </a:lnTo>
                    <a:cubicBezTo>
                      <a:pt x="1146669" y="997676"/>
                      <a:pt x="1141164" y="1010966"/>
                      <a:pt x="1131365" y="1020765"/>
                    </a:cubicBezTo>
                    <a:cubicBezTo>
                      <a:pt x="1121566" y="1030564"/>
                      <a:pt x="1108276" y="1036069"/>
                      <a:pt x="1094418" y="1036069"/>
                    </a:cubicBezTo>
                    <a:lnTo>
                      <a:pt x="52251" y="1036069"/>
                    </a:lnTo>
                    <a:cubicBezTo>
                      <a:pt x="38393" y="1036069"/>
                      <a:pt x="25103" y="1030564"/>
                      <a:pt x="15304" y="1020765"/>
                    </a:cubicBezTo>
                    <a:cubicBezTo>
                      <a:pt x="5505" y="1010966"/>
                      <a:pt x="0" y="997676"/>
                      <a:pt x="0" y="983818"/>
                    </a:cubicBezTo>
                    <a:lnTo>
                      <a:pt x="0" y="52251"/>
                    </a:lnTo>
                    <a:cubicBezTo>
                      <a:pt x="0" y="23394"/>
                      <a:pt x="23394" y="0"/>
                      <a:pt x="5225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146669" cy="1074169"/>
              </a:xfrm>
              <a:prstGeom prst="rect">
                <a:avLst/>
              </a:prstGeom>
            </p:spPr>
            <p:txBody>
              <a:bodyPr anchor="ctr" rtlCol="false" tIns="88171" lIns="88171" bIns="88171" rIns="88171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59235" y="56730"/>
              <a:ext cx="2527286" cy="261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63"/>
                </a:lnSpc>
              </a:pPr>
              <a:r>
                <a:rPr lang="en-US" sz="12959">
                  <a:solidFill>
                    <a:srgbClr val="00113D"/>
                  </a:solidFill>
                  <a:latin typeface="Agrandir Bold"/>
                </a:rPr>
                <a:t>2.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246813" y="483261"/>
              <a:ext cx="6270359" cy="1379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1"/>
                </a:lnSpc>
              </a:pPr>
              <a:r>
                <a:rPr lang="en-US" sz="3901">
                  <a:solidFill>
                    <a:srgbClr val="00113D"/>
                  </a:solidFill>
                  <a:latin typeface="Agrandir Bold"/>
                </a:rPr>
                <a:t>PREPOJENIE ZARIADENÍ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360444" y="6083300"/>
            <a:ext cx="4000931" cy="1036511"/>
          </a:xfrm>
          <a:custGeom>
            <a:avLst/>
            <a:gdLst/>
            <a:ahLst/>
            <a:cxnLst/>
            <a:rect r="r" b="b" t="t" l="l"/>
            <a:pathLst>
              <a:path h="1036511" w="4000931">
                <a:moveTo>
                  <a:pt x="0" y="0"/>
                </a:moveTo>
                <a:lnTo>
                  <a:pt x="4000932" y="0"/>
                </a:lnTo>
                <a:lnTo>
                  <a:pt x="4000932" y="1036511"/>
                </a:lnTo>
                <a:lnTo>
                  <a:pt x="0" y="1036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23575" y="7833198"/>
            <a:ext cx="3878125" cy="1008312"/>
          </a:xfrm>
          <a:custGeom>
            <a:avLst/>
            <a:gdLst/>
            <a:ahLst/>
            <a:cxnLst/>
            <a:rect r="r" b="b" t="t" l="l"/>
            <a:pathLst>
              <a:path h="1008312" w="3878125">
                <a:moveTo>
                  <a:pt x="0" y="0"/>
                </a:moveTo>
                <a:lnTo>
                  <a:pt x="3878125" y="0"/>
                </a:lnTo>
                <a:lnTo>
                  <a:pt x="3878125" y="1008312"/>
                </a:lnTo>
                <a:lnTo>
                  <a:pt x="0" y="1008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019175"/>
            <a:ext cx="14356531" cy="198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NASTAVENIE A KONFIGURÁCIA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93975" y="4650175"/>
            <a:ext cx="6407725" cy="87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008" indent="-250004" lvl="1">
              <a:lnSpc>
                <a:spcPts val="3242"/>
              </a:lnSpc>
              <a:buFont typeface="Arial"/>
              <a:buChar char="•"/>
            </a:pPr>
            <a:r>
              <a:rPr lang="en-US" sz="2315">
                <a:solidFill>
                  <a:srgbClr val="00113D"/>
                </a:solidFill>
                <a:latin typeface="Agrandir"/>
              </a:rPr>
              <a:t>V celom produkte sa používajú </a:t>
            </a:r>
            <a:r>
              <a:rPr lang="en-US" sz="2315">
                <a:solidFill>
                  <a:srgbClr val="00113D"/>
                </a:solidFill>
                <a:latin typeface="Agrandir Bold"/>
              </a:rPr>
              <a:t>dva druhy prepojenia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93975" y="6071533"/>
            <a:ext cx="2466469" cy="936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2"/>
              </a:lnSpc>
            </a:pPr>
            <a:r>
              <a:rPr lang="en-US" sz="2515">
                <a:solidFill>
                  <a:srgbClr val="00113D"/>
                </a:solidFill>
                <a:latin typeface="Agrandir Bold"/>
              </a:rPr>
              <a:t>KÁBLOVÉ PRIAME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93975" y="8026406"/>
            <a:ext cx="2466469" cy="49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2"/>
              </a:lnSpc>
            </a:pPr>
            <a:r>
              <a:rPr lang="en-US" sz="2515">
                <a:solidFill>
                  <a:srgbClr val="00113D"/>
                </a:solidFill>
                <a:latin typeface="Agrandir Bold"/>
              </a:rPr>
              <a:t>BEZDRÔTOVÉ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11881" y="3187701"/>
            <a:ext cx="7556563" cy="6827708"/>
            <a:chOff x="0" y="0"/>
            <a:chExt cx="10075417" cy="910361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075417" cy="9103611"/>
              <a:chOff x="0" y="0"/>
              <a:chExt cx="1146669" cy="103606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46669" cy="1036069"/>
              </a:xfrm>
              <a:custGeom>
                <a:avLst/>
                <a:gdLst/>
                <a:ahLst/>
                <a:cxnLst/>
                <a:rect r="r" b="b" t="t" l="l"/>
                <a:pathLst>
                  <a:path h="1036069" w="1146669">
                    <a:moveTo>
                      <a:pt x="52251" y="0"/>
                    </a:moveTo>
                    <a:lnTo>
                      <a:pt x="1094418" y="0"/>
                    </a:lnTo>
                    <a:cubicBezTo>
                      <a:pt x="1123275" y="0"/>
                      <a:pt x="1146669" y="23394"/>
                      <a:pt x="1146669" y="52251"/>
                    </a:cubicBezTo>
                    <a:lnTo>
                      <a:pt x="1146669" y="983818"/>
                    </a:lnTo>
                    <a:cubicBezTo>
                      <a:pt x="1146669" y="997676"/>
                      <a:pt x="1141164" y="1010966"/>
                      <a:pt x="1131365" y="1020765"/>
                    </a:cubicBezTo>
                    <a:cubicBezTo>
                      <a:pt x="1121566" y="1030564"/>
                      <a:pt x="1108276" y="1036069"/>
                      <a:pt x="1094418" y="1036069"/>
                    </a:cubicBezTo>
                    <a:lnTo>
                      <a:pt x="52251" y="1036069"/>
                    </a:lnTo>
                    <a:cubicBezTo>
                      <a:pt x="38393" y="1036069"/>
                      <a:pt x="25103" y="1030564"/>
                      <a:pt x="15304" y="1020765"/>
                    </a:cubicBezTo>
                    <a:cubicBezTo>
                      <a:pt x="5505" y="1010966"/>
                      <a:pt x="0" y="997676"/>
                      <a:pt x="0" y="983818"/>
                    </a:cubicBezTo>
                    <a:lnTo>
                      <a:pt x="0" y="52251"/>
                    </a:lnTo>
                    <a:cubicBezTo>
                      <a:pt x="0" y="23394"/>
                      <a:pt x="23394" y="0"/>
                      <a:pt x="5225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46669" cy="1074169"/>
              </a:xfrm>
              <a:prstGeom prst="rect">
                <a:avLst/>
              </a:prstGeom>
            </p:spPr>
            <p:txBody>
              <a:bodyPr anchor="ctr" rtlCol="false" tIns="88171" lIns="88171" bIns="88171" rIns="88171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259235" y="56730"/>
              <a:ext cx="2527286" cy="261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63"/>
                </a:lnSpc>
              </a:pPr>
              <a:r>
                <a:rPr lang="en-US" sz="12959">
                  <a:solidFill>
                    <a:srgbClr val="00113D"/>
                  </a:solidFill>
                  <a:latin typeface="Agrandir Bold"/>
                </a:rPr>
                <a:t>3.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246813" y="483261"/>
              <a:ext cx="6270359" cy="1379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1"/>
                </a:lnSpc>
              </a:pPr>
              <a:r>
                <a:rPr lang="en-US" sz="3901">
                  <a:solidFill>
                    <a:srgbClr val="00113D"/>
                  </a:solidFill>
                  <a:latin typeface="Agrandir Bold"/>
                </a:rPr>
                <a:t>NASTAVENIE IOT ZARIADENÍ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19557" y="3187701"/>
            <a:ext cx="7556563" cy="6827708"/>
            <a:chOff x="0" y="0"/>
            <a:chExt cx="10075417" cy="910361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075417" cy="9103611"/>
              <a:chOff x="0" y="0"/>
              <a:chExt cx="1146669" cy="103606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146669" cy="1036069"/>
              </a:xfrm>
              <a:custGeom>
                <a:avLst/>
                <a:gdLst/>
                <a:ahLst/>
                <a:cxnLst/>
                <a:rect r="r" b="b" t="t" l="l"/>
                <a:pathLst>
                  <a:path h="1036069" w="1146669">
                    <a:moveTo>
                      <a:pt x="52251" y="0"/>
                    </a:moveTo>
                    <a:lnTo>
                      <a:pt x="1094418" y="0"/>
                    </a:lnTo>
                    <a:cubicBezTo>
                      <a:pt x="1123275" y="0"/>
                      <a:pt x="1146669" y="23394"/>
                      <a:pt x="1146669" y="52251"/>
                    </a:cubicBezTo>
                    <a:lnTo>
                      <a:pt x="1146669" y="983818"/>
                    </a:lnTo>
                    <a:cubicBezTo>
                      <a:pt x="1146669" y="997676"/>
                      <a:pt x="1141164" y="1010966"/>
                      <a:pt x="1131365" y="1020765"/>
                    </a:cubicBezTo>
                    <a:cubicBezTo>
                      <a:pt x="1121566" y="1030564"/>
                      <a:pt x="1108276" y="1036069"/>
                      <a:pt x="1094418" y="1036069"/>
                    </a:cubicBezTo>
                    <a:lnTo>
                      <a:pt x="52251" y="1036069"/>
                    </a:lnTo>
                    <a:cubicBezTo>
                      <a:pt x="38393" y="1036069"/>
                      <a:pt x="25103" y="1030564"/>
                      <a:pt x="15304" y="1020765"/>
                    </a:cubicBezTo>
                    <a:cubicBezTo>
                      <a:pt x="5505" y="1010966"/>
                      <a:pt x="0" y="997676"/>
                      <a:pt x="0" y="983818"/>
                    </a:cubicBezTo>
                    <a:lnTo>
                      <a:pt x="0" y="52251"/>
                    </a:lnTo>
                    <a:cubicBezTo>
                      <a:pt x="0" y="23394"/>
                      <a:pt x="23394" y="0"/>
                      <a:pt x="5225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146669" cy="1074169"/>
              </a:xfrm>
              <a:prstGeom prst="rect">
                <a:avLst/>
              </a:prstGeom>
            </p:spPr>
            <p:txBody>
              <a:bodyPr anchor="ctr" rtlCol="false" tIns="88171" lIns="88171" bIns="88171" rIns="88171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59235" y="56730"/>
              <a:ext cx="2527286" cy="261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63"/>
                </a:lnSpc>
              </a:pPr>
              <a:r>
                <a:rPr lang="en-US" sz="12959">
                  <a:solidFill>
                    <a:srgbClr val="00113D"/>
                  </a:solidFill>
                  <a:latin typeface="Agrandir Bold"/>
                </a:rPr>
                <a:t>4.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246813" y="483261"/>
              <a:ext cx="6270359" cy="1379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1"/>
                </a:lnSpc>
              </a:pPr>
              <a:r>
                <a:rPr lang="en-US" sz="3901">
                  <a:solidFill>
                    <a:srgbClr val="00113D"/>
                  </a:solidFill>
                  <a:latin typeface="Agrandir Bold"/>
                </a:rPr>
                <a:t>TESTOVANIE PRIPOJENIA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13343" y="4930354"/>
            <a:ext cx="7153637" cy="4744610"/>
          </a:xfrm>
          <a:custGeom>
            <a:avLst/>
            <a:gdLst/>
            <a:ahLst/>
            <a:cxnLst/>
            <a:rect r="r" b="b" t="t" l="l"/>
            <a:pathLst>
              <a:path h="4744610" w="7153637">
                <a:moveTo>
                  <a:pt x="0" y="0"/>
                </a:moveTo>
                <a:lnTo>
                  <a:pt x="7153638" y="0"/>
                </a:lnTo>
                <a:lnTo>
                  <a:pt x="7153638" y="4744610"/>
                </a:lnTo>
                <a:lnTo>
                  <a:pt x="0" y="4744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928022" y="4787531"/>
            <a:ext cx="6339631" cy="5030257"/>
          </a:xfrm>
          <a:custGeom>
            <a:avLst/>
            <a:gdLst/>
            <a:ahLst/>
            <a:cxnLst/>
            <a:rect r="r" b="b" t="t" l="l"/>
            <a:pathLst>
              <a:path h="5030257" w="6339631">
                <a:moveTo>
                  <a:pt x="0" y="0"/>
                </a:moveTo>
                <a:lnTo>
                  <a:pt x="6339631" y="0"/>
                </a:lnTo>
                <a:lnTo>
                  <a:pt x="6339631" y="5030256"/>
                </a:lnTo>
                <a:lnTo>
                  <a:pt x="0" y="5030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019175"/>
            <a:ext cx="14356531" cy="198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NASTAVENIE A KONFIGURÁCIA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94384" y="1019175"/>
            <a:ext cx="12099232" cy="198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7466">
                <a:solidFill>
                  <a:srgbClr val="00113D"/>
                </a:solidFill>
                <a:latin typeface="Agrandir Bold"/>
              </a:rPr>
              <a:t>ČO MI TÁTO PRÁCA DALA?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95752" y="3274045"/>
            <a:ext cx="11096496" cy="157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5524">
                <a:solidFill>
                  <a:srgbClr val="00113D"/>
                </a:solidFill>
                <a:latin typeface="Agrandir"/>
              </a:rPr>
              <a:t>Nové skúsenosti v aplikácií Packetracer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95752" y="4934095"/>
            <a:ext cx="11096496" cy="157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5524">
                <a:solidFill>
                  <a:srgbClr val="00113D"/>
                </a:solidFill>
                <a:latin typeface="Agrandir"/>
              </a:rPr>
              <a:t>Dozvedel som sa viac o fungovaní sietí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95752" y="6593397"/>
            <a:ext cx="11096496" cy="88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3"/>
              </a:lnSpc>
            </a:pPr>
            <a:r>
              <a:rPr lang="en-US" sz="5524">
                <a:solidFill>
                  <a:srgbClr val="00113D"/>
                </a:solidFill>
                <a:latin typeface="Agrandir"/>
              </a:rPr>
              <a:t>Zlepšil som svoju formu písania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DAGGVRQ5X84</dc:identifier>
  <dcterms:modified xsi:type="dcterms:W3CDTF">2011-08-01T06:04:30Z</dcterms:modified>
  <cp:revision>1</cp:revision>
  <dc:title>Modern</dc:title>
</cp:coreProperties>
</file>