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82" r:id="rId6"/>
    <p:sldId id="283" r:id="rId7"/>
    <p:sldId id="277" r:id="rId8"/>
    <p:sldId id="278" r:id="rId9"/>
    <p:sldId id="280" r:id="rId10"/>
    <p:sldId id="281" r:id="rId11"/>
    <p:sldId id="279" r:id="rId12"/>
    <p:sldId id="285" r:id="rId13"/>
    <p:sldId id="286" r:id="rId14"/>
    <p:sldId id="269" r:id="rId15"/>
    <p:sldId id="284" r:id="rId16"/>
    <p:sldId id="270" r:id="rId17"/>
    <p:sldId id="271" r:id="rId18"/>
    <p:sldId id="272" r:id="rId19"/>
    <p:sldId id="273" r:id="rId20"/>
    <p:sldId id="275" r:id="rId21"/>
    <p:sldId id="276" r:id="rId22"/>
    <p:sldId id="288" r:id="rId23"/>
    <p:sldId id="268" r:id="rId24"/>
    <p:sldId id="287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69" autoAdjust="0"/>
  </p:normalViewPr>
  <p:slideViewPr>
    <p:cSldViewPr snapToGrid="0" snapToObjects="1">
      <p:cViewPr>
        <p:scale>
          <a:sx n="100" d="100"/>
          <a:sy n="100" d="100"/>
        </p:scale>
        <p:origin x="-11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FD1C8-A9A9-F240-AA9A-F9DC7DFDB7D3}" type="doc">
      <dgm:prSet loTypeId="urn:microsoft.com/office/officeart/2008/layout/VerticalCurvedList" loCatId="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583F7B-D218-C445-8B75-DC00C6BF0DA9}">
      <dgm:prSet/>
      <dgm:spPr/>
      <dgm:t>
        <a:bodyPr/>
        <a:lstStyle/>
        <a:p>
          <a:pPr rtl="0"/>
          <a:r>
            <a:rPr lang="en-US" smtClean="0"/>
            <a:t>Alt 1: Actual data stored at index</a:t>
          </a:r>
          <a:endParaRPr lang="en-US"/>
        </a:p>
      </dgm:t>
    </dgm:pt>
    <dgm:pt modelId="{26A434CB-28DD-4348-BDE5-5342948CDFB3}" type="parTrans" cxnId="{9D388B20-9687-1F49-BA77-B91672D10904}">
      <dgm:prSet/>
      <dgm:spPr/>
      <dgm:t>
        <a:bodyPr/>
        <a:lstStyle/>
        <a:p>
          <a:endParaRPr lang="en-US"/>
        </a:p>
      </dgm:t>
    </dgm:pt>
    <dgm:pt modelId="{259EAFCF-365C-6841-A369-4C2E2558A6F1}" type="sibTrans" cxnId="{9D388B20-9687-1F49-BA77-B91672D10904}">
      <dgm:prSet/>
      <dgm:spPr/>
      <dgm:t>
        <a:bodyPr/>
        <a:lstStyle/>
        <a:p>
          <a:endParaRPr lang="en-US"/>
        </a:p>
      </dgm:t>
    </dgm:pt>
    <dgm:pt modelId="{6AAAA904-89A2-7540-B4AB-7478D52B2227}">
      <dgm:prSet/>
      <dgm:spPr/>
      <dgm:t>
        <a:bodyPr/>
        <a:lstStyle/>
        <a:p>
          <a:pPr rtl="0"/>
          <a:r>
            <a:rPr lang="en-US" smtClean="0"/>
            <a:t>Can have at most one index per table</a:t>
          </a:r>
          <a:endParaRPr lang="en-US"/>
        </a:p>
      </dgm:t>
    </dgm:pt>
    <dgm:pt modelId="{1719CA99-A99B-5C46-A4B7-EA65A09C1B97}" type="parTrans" cxnId="{8CBC1EB6-52C6-E14C-97A7-5DECD1D4CB8C}">
      <dgm:prSet/>
      <dgm:spPr/>
      <dgm:t>
        <a:bodyPr/>
        <a:lstStyle/>
        <a:p>
          <a:endParaRPr lang="en-US"/>
        </a:p>
      </dgm:t>
    </dgm:pt>
    <dgm:pt modelId="{37BDDA45-C8E0-E744-82BF-DD554198FA33}" type="sibTrans" cxnId="{8CBC1EB6-52C6-E14C-97A7-5DECD1D4CB8C}">
      <dgm:prSet/>
      <dgm:spPr/>
      <dgm:t>
        <a:bodyPr/>
        <a:lstStyle/>
        <a:p>
          <a:endParaRPr lang="en-US"/>
        </a:p>
      </dgm:t>
    </dgm:pt>
    <dgm:pt modelId="{FFA8DF6B-C3B7-2A46-817B-4A41B2F0D5BF}">
      <dgm:prSet/>
      <dgm:spPr/>
      <dgm:t>
        <a:bodyPr/>
        <a:lstStyle/>
        <a:p>
          <a:pPr rtl="0"/>
          <a:r>
            <a:rPr lang="en-US" smtClean="0"/>
            <a:t>Alt 2: Store key and record ID of the matching record</a:t>
          </a:r>
          <a:endParaRPr lang="en-US"/>
        </a:p>
      </dgm:t>
    </dgm:pt>
    <dgm:pt modelId="{CC81E65A-07F0-4342-814B-2BFF11D7006E}" type="parTrans" cxnId="{97F5027F-3D9F-5C46-9F4C-59BAAC13E93D}">
      <dgm:prSet/>
      <dgm:spPr/>
      <dgm:t>
        <a:bodyPr/>
        <a:lstStyle/>
        <a:p>
          <a:endParaRPr lang="en-US"/>
        </a:p>
      </dgm:t>
    </dgm:pt>
    <dgm:pt modelId="{C79D820C-087B-D842-ACF4-666F9EF29379}" type="sibTrans" cxnId="{97F5027F-3D9F-5C46-9F4C-59BAAC13E93D}">
      <dgm:prSet/>
      <dgm:spPr/>
      <dgm:t>
        <a:bodyPr/>
        <a:lstStyle/>
        <a:p>
          <a:endParaRPr lang="en-US"/>
        </a:p>
      </dgm:t>
    </dgm:pt>
    <dgm:pt modelId="{5415B60F-DB7E-8048-AC55-1FC4C7F33E2F}">
      <dgm:prSet/>
      <dgm:spPr/>
      <dgm:t>
        <a:bodyPr/>
        <a:lstStyle/>
        <a:p>
          <a:pPr rtl="0"/>
          <a:r>
            <a:rPr lang="en-US" smtClean="0"/>
            <a:t>Alt 3: Store key and list of record IDs</a:t>
          </a:r>
          <a:endParaRPr lang="en-US"/>
        </a:p>
      </dgm:t>
    </dgm:pt>
    <dgm:pt modelId="{D6843678-19AE-5642-B8B5-825791C51A67}" type="parTrans" cxnId="{B5080035-4F3B-7B4C-95FA-5D6B9B003CDF}">
      <dgm:prSet/>
      <dgm:spPr/>
      <dgm:t>
        <a:bodyPr/>
        <a:lstStyle/>
        <a:p>
          <a:endParaRPr lang="en-US"/>
        </a:p>
      </dgm:t>
    </dgm:pt>
    <dgm:pt modelId="{85B92229-21D6-864D-AAA4-BF2105A20093}" type="sibTrans" cxnId="{B5080035-4F3B-7B4C-95FA-5D6B9B003CDF}">
      <dgm:prSet/>
      <dgm:spPr/>
      <dgm:t>
        <a:bodyPr/>
        <a:lstStyle/>
        <a:p>
          <a:endParaRPr lang="en-US"/>
        </a:p>
      </dgm:t>
    </dgm:pt>
    <dgm:pt modelId="{CD573F48-3E29-9648-ABAA-B9F55472C119}" type="pres">
      <dgm:prSet presAssocID="{54FFD1C8-A9A9-F240-AA9A-F9DC7DFDB7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DC0481E-C830-EB45-8CC5-3FA38DB929D6}" type="pres">
      <dgm:prSet presAssocID="{54FFD1C8-A9A9-F240-AA9A-F9DC7DFDB7D3}" presName="Name1" presStyleCnt="0"/>
      <dgm:spPr/>
    </dgm:pt>
    <dgm:pt modelId="{A15DDC69-CDCB-4A4E-AA53-804726BB5A63}" type="pres">
      <dgm:prSet presAssocID="{54FFD1C8-A9A9-F240-AA9A-F9DC7DFDB7D3}" presName="cycle" presStyleCnt="0"/>
      <dgm:spPr/>
    </dgm:pt>
    <dgm:pt modelId="{5FDCD0C7-7EB5-094E-81EF-BC4EB54B9043}" type="pres">
      <dgm:prSet presAssocID="{54FFD1C8-A9A9-F240-AA9A-F9DC7DFDB7D3}" presName="srcNode" presStyleLbl="node1" presStyleIdx="0" presStyleCnt="3"/>
      <dgm:spPr/>
    </dgm:pt>
    <dgm:pt modelId="{860736AD-52B3-0143-BF50-77087E692981}" type="pres">
      <dgm:prSet presAssocID="{54FFD1C8-A9A9-F240-AA9A-F9DC7DFDB7D3}" presName="conn" presStyleLbl="parChTrans1D2" presStyleIdx="0" presStyleCnt="1"/>
      <dgm:spPr/>
      <dgm:t>
        <a:bodyPr/>
        <a:lstStyle/>
        <a:p>
          <a:endParaRPr lang="en-US"/>
        </a:p>
      </dgm:t>
    </dgm:pt>
    <dgm:pt modelId="{9323A3AE-9C62-5144-8457-5CC5FEC50F1E}" type="pres">
      <dgm:prSet presAssocID="{54FFD1C8-A9A9-F240-AA9A-F9DC7DFDB7D3}" presName="extraNode" presStyleLbl="node1" presStyleIdx="0" presStyleCnt="3"/>
      <dgm:spPr/>
    </dgm:pt>
    <dgm:pt modelId="{06A856CD-6BFE-E343-97EB-C1212A358A91}" type="pres">
      <dgm:prSet presAssocID="{54FFD1C8-A9A9-F240-AA9A-F9DC7DFDB7D3}" presName="dstNode" presStyleLbl="node1" presStyleIdx="0" presStyleCnt="3"/>
      <dgm:spPr/>
    </dgm:pt>
    <dgm:pt modelId="{0E1831C5-3898-8C47-A2EE-4B33E187A289}" type="pres">
      <dgm:prSet presAssocID="{50583F7B-D218-C445-8B75-DC00C6BF0DA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CAF0-508D-3443-8A57-54A9ED5F8B31}" type="pres">
      <dgm:prSet presAssocID="{50583F7B-D218-C445-8B75-DC00C6BF0DA9}" presName="accent_1" presStyleCnt="0"/>
      <dgm:spPr/>
    </dgm:pt>
    <dgm:pt modelId="{7708A8AF-B592-334C-A8FF-F138A9F48AB8}" type="pres">
      <dgm:prSet presAssocID="{50583F7B-D218-C445-8B75-DC00C6BF0DA9}" presName="accentRepeatNode" presStyleLbl="solidFgAcc1" presStyleIdx="0" presStyleCnt="3"/>
      <dgm:spPr/>
    </dgm:pt>
    <dgm:pt modelId="{EEABC83F-3EF1-3244-9D00-F0478FD35885}" type="pres">
      <dgm:prSet presAssocID="{FFA8DF6B-C3B7-2A46-817B-4A41B2F0D5B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34D54-7C02-C44E-BCC5-A2E0C48185FD}" type="pres">
      <dgm:prSet presAssocID="{FFA8DF6B-C3B7-2A46-817B-4A41B2F0D5BF}" presName="accent_2" presStyleCnt="0"/>
      <dgm:spPr/>
    </dgm:pt>
    <dgm:pt modelId="{7CC532A8-48D5-AA4B-A9E8-74A096CA47CE}" type="pres">
      <dgm:prSet presAssocID="{FFA8DF6B-C3B7-2A46-817B-4A41B2F0D5BF}" presName="accentRepeatNode" presStyleLbl="solidFgAcc1" presStyleIdx="1" presStyleCnt="3"/>
      <dgm:spPr/>
    </dgm:pt>
    <dgm:pt modelId="{98B4B63C-46F2-2B4E-AB97-838D0C8A9541}" type="pres">
      <dgm:prSet presAssocID="{5415B60F-DB7E-8048-AC55-1FC4C7F33E2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A528E-D140-DD4E-BF6B-7654DF83BA5B}" type="pres">
      <dgm:prSet presAssocID="{5415B60F-DB7E-8048-AC55-1FC4C7F33E2F}" presName="accent_3" presStyleCnt="0"/>
      <dgm:spPr/>
    </dgm:pt>
    <dgm:pt modelId="{A3D8A11E-7B8A-E24C-AC96-71D3437D3D2F}" type="pres">
      <dgm:prSet presAssocID="{5415B60F-DB7E-8048-AC55-1FC4C7F33E2F}" presName="accentRepeatNode" presStyleLbl="solidFgAcc1" presStyleIdx="2" presStyleCnt="3"/>
      <dgm:spPr/>
    </dgm:pt>
  </dgm:ptLst>
  <dgm:cxnLst>
    <dgm:cxn modelId="{8CBC1EB6-52C6-E14C-97A7-5DECD1D4CB8C}" srcId="{50583F7B-D218-C445-8B75-DC00C6BF0DA9}" destId="{6AAAA904-89A2-7540-B4AB-7478D52B2227}" srcOrd="0" destOrd="0" parTransId="{1719CA99-A99B-5C46-A4B7-EA65A09C1B97}" sibTransId="{37BDDA45-C8E0-E744-82BF-DD554198FA33}"/>
    <dgm:cxn modelId="{9D388B20-9687-1F49-BA77-B91672D10904}" srcId="{54FFD1C8-A9A9-F240-AA9A-F9DC7DFDB7D3}" destId="{50583F7B-D218-C445-8B75-DC00C6BF0DA9}" srcOrd="0" destOrd="0" parTransId="{26A434CB-28DD-4348-BDE5-5342948CDFB3}" sibTransId="{259EAFCF-365C-6841-A369-4C2E2558A6F1}"/>
    <dgm:cxn modelId="{EFB3BC2D-AAD3-3244-8AA3-C454E37BAE1C}" type="presOf" srcId="{5415B60F-DB7E-8048-AC55-1FC4C7F33E2F}" destId="{98B4B63C-46F2-2B4E-AB97-838D0C8A9541}" srcOrd="0" destOrd="0" presId="urn:microsoft.com/office/officeart/2008/layout/VerticalCurvedList"/>
    <dgm:cxn modelId="{731F7705-0DB6-D84D-9424-32C00AD537B0}" type="presOf" srcId="{54FFD1C8-A9A9-F240-AA9A-F9DC7DFDB7D3}" destId="{CD573F48-3E29-9648-ABAA-B9F55472C119}" srcOrd="0" destOrd="0" presId="urn:microsoft.com/office/officeart/2008/layout/VerticalCurvedList"/>
    <dgm:cxn modelId="{97F5027F-3D9F-5C46-9F4C-59BAAC13E93D}" srcId="{54FFD1C8-A9A9-F240-AA9A-F9DC7DFDB7D3}" destId="{FFA8DF6B-C3B7-2A46-817B-4A41B2F0D5BF}" srcOrd="1" destOrd="0" parTransId="{CC81E65A-07F0-4342-814B-2BFF11D7006E}" sibTransId="{C79D820C-087B-D842-ACF4-666F9EF29379}"/>
    <dgm:cxn modelId="{20C08EB4-4210-CB4B-B5F5-4F59D68B13FE}" type="presOf" srcId="{6AAAA904-89A2-7540-B4AB-7478D52B2227}" destId="{0E1831C5-3898-8C47-A2EE-4B33E187A289}" srcOrd="0" destOrd="1" presId="urn:microsoft.com/office/officeart/2008/layout/VerticalCurvedList"/>
    <dgm:cxn modelId="{B5080035-4F3B-7B4C-95FA-5D6B9B003CDF}" srcId="{54FFD1C8-A9A9-F240-AA9A-F9DC7DFDB7D3}" destId="{5415B60F-DB7E-8048-AC55-1FC4C7F33E2F}" srcOrd="2" destOrd="0" parTransId="{D6843678-19AE-5642-B8B5-825791C51A67}" sibTransId="{85B92229-21D6-864D-AAA4-BF2105A20093}"/>
    <dgm:cxn modelId="{D02C0440-7E95-C948-BA9B-2F103699E67E}" type="presOf" srcId="{FFA8DF6B-C3B7-2A46-817B-4A41B2F0D5BF}" destId="{EEABC83F-3EF1-3244-9D00-F0478FD35885}" srcOrd="0" destOrd="0" presId="urn:microsoft.com/office/officeart/2008/layout/VerticalCurvedList"/>
    <dgm:cxn modelId="{9CE1921A-873C-DA4C-A96C-40CC5E08CF7A}" type="presOf" srcId="{50583F7B-D218-C445-8B75-DC00C6BF0DA9}" destId="{0E1831C5-3898-8C47-A2EE-4B33E187A289}" srcOrd="0" destOrd="0" presId="urn:microsoft.com/office/officeart/2008/layout/VerticalCurvedList"/>
    <dgm:cxn modelId="{DE852A11-D042-A14E-B59F-FF01E36BA877}" type="presOf" srcId="{37BDDA45-C8E0-E744-82BF-DD554198FA33}" destId="{860736AD-52B3-0143-BF50-77087E692981}" srcOrd="0" destOrd="0" presId="urn:microsoft.com/office/officeart/2008/layout/VerticalCurvedList"/>
    <dgm:cxn modelId="{1A16627D-D854-A945-8BF4-7E78BD6F5F05}" type="presParOf" srcId="{CD573F48-3E29-9648-ABAA-B9F55472C119}" destId="{FDC0481E-C830-EB45-8CC5-3FA38DB929D6}" srcOrd="0" destOrd="0" presId="urn:microsoft.com/office/officeart/2008/layout/VerticalCurvedList"/>
    <dgm:cxn modelId="{5CC0810E-6DAE-3443-8BDC-162AFAC60DF6}" type="presParOf" srcId="{FDC0481E-C830-EB45-8CC5-3FA38DB929D6}" destId="{A15DDC69-CDCB-4A4E-AA53-804726BB5A63}" srcOrd="0" destOrd="0" presId="urn:microsoft.com/office/officeart/2008/layout/VerticalCurvedList"/>
    <dgm:cxn modelId="{D6312911-7EFC-6649-AFD8-6CEC72FF4798}" type="presParOf" srcId="{A15DDC69-CDCB-4A4E-AA53-804726BB5A63}" destId="{5FDCD0C7-7EB5-094E-81EF-BC4EB54B9043}" srcOrd="0" destOrd="0" presId="urn:microsoft.com/office/officeart/2008/layout/VerticalCurvedList"/>
    <dgm:cxn modelId="{3EDD3F91-C36A-C741-BFEC-A38B321AB3DA}" type="presParOf" srcId="{A15DDC69-CDCB-4A4E-AA53-804726BB5A63}" destId="{860736AD-52B3-0143-BF50-77087E692981}" srcOrd="1" destOrd="0" presId="urn:microsoft.com/office/officeart/2008/layout/VerticalCurvedList"/>
    <dgm:cxn modelId="{8E8125F8-C2C1-2140-9165-99BB8EAC0ECE}" type="presParOf" srcId="{A15DDC69-CDCB-4A4E-AA53-804726BB5A63}" destId="{9323A3AE-9C62-5144-8457-5CC5FEC50F1E}" srcOrd="2" destOrd="0" presId="urn:microsoft.com/office/officeart/2008/layout/VerticalCurvedList"/>
    <dgm:cxn modelId="{3700F884-DE36-CF44-83F6-74629C561667}" type="presParOf" srcId="{A15DDC69-CDCB-4A4E-AA53-804726BB5A63}" destId="{06A856CD-6BFE-E343-97EB-C1212A358A91}" srcOrd="3" destOrd="0" presId="urn:microsoft.com/office/officeart/2008/layout/VerticalCurvedList"/>
    <dgm:cxn modelId="{4F8A47F4-3600-B74F-B084-2769CB0E3209}" type="presParOf" srcId="{FDC0481E-C830-EB45-8CC5-3FA38DB929D6}" destId="{0E1831C5-3898-8C47-A2EE-4B33E187A289}" srcOrd="1" destOrd="0" presId="urn:microsoft.com/office/officeart/2008/layout/VerticalCurvedList"/>
    <dgm:cxn modelId="{E8190225-B21C-7A46-82E3-73CABD49CF23}" type="presParOf" srcId="{FDC0481E-C830-EB45-8CC5-3FA38DB929D6}" destId="{AD3FCAF0-508D-3443-8A57-54A9ED5F8B31}" srcOrd="2" destOrd="0" presId="urn:microsoft.com/office/officeart/2008/layout/VerticalCurvedList"/>
    <dgm:cxn modelId="{51AAB13C-DC44-2E48-866B-5F1319F0E533}" type="presParOf" srcId="{AD3FCAF0-508D-3443-8A57-54A9ED5F8B31}" destId="{7708A8AF-B592-334C-A8FF-F138A9F48AB8}" srcOrd="0" destOrd="0" presId="urn:microsoft.com/office/officeart/2008/layout/VerticalCurvedList"/>
    <dgm:cxn modelId="{740BD36A-1D0E-9046-91CA-32F313747052}" type="presParOf" srcId="{FDC0481E-C830-EB45-8CC5-3FA38DB929D6}" destId="{EEABC83F-3EF1-3244-9D00-F0478FD35885}" srcOrd="3" destOrd="0" presId="urn:microsoft.com/office/officeart/2008/layout/VerticalCurvedList"/>
    <dgm:cxn modelId="{E7DD4392-E3D4-0F44-9114-89AE67E608CC}" type="presParOf" srcId="{FDC0481E-C830-EB45-8CC5-3FA38DB929D6}" destId="{7BB34D54-7C02-C44E-BCC5-A2E0C48185FD}" srcOrd="4" destOrd="0" presId="urn:microsoft.com/office/officeart/2008/layout/VerticalCurvedList"/>
    <dgm:cxn modelId="{49E2854F-AF48-E44A-90E5-BBFDAF75ADC7}" type="presParOf" srcId="{7BB34D54-7C02-C44E-BCC5-A2E0C48185FD}" destId="{7CC532A8-48D5-AA4B-A9E8-74A096CA47CE}" srcOrd="0" destOrd="0" presId="urn:microsoft.com/office/officeart/2008/layout/VerticalCurvedList"/>
    <dgm:cxn modelId="{7CDD644D-4DB3-3F47-A0C0-6069EA4F81CD}" type="presParOf" srcId="{FDC0481E-C830-EB45-8CC5-3FA38DB929D6}" destId="{98B4B63C-46F2-2B4E-AB97-838D0C8A9541}" srcOrd="5" destOrd="0" presId="urn:microsoft.com/office/officeart/2008/layout/VerticalCurvedList"/>
    <dgm:cxn modelId="{60A725DA-9B12-7743-A7EA-FB423ED850C5}" type="presParOf" srcId="{FDC0481E-C830-EB45-8CC5-3FA38DB929D6}" destId="{114A528E-D140-DD4E-BF6B-7654DF83BA5B}" srcOrd="6" destOrd="0" presId="urn:microsoft.com/office/officeart/2008/layout/VerticalCurvedList"/>
    <dgm:cxn modelId="{93E6AD90-ABED-7A48-B018-ABA112D6A508}" type="presParOf" srcId="{114A528E-D140-DD4E-BF6B-7654DF83BA5B}" destId="{A3D8A11E-7B8A-E24C-AC96-71D3437D3D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736AD-52B3-0143-BF50-77087E692981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831C5-3898-8C47-A2EE-4B33E187A289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8497" tIns="63500" rIns="63500" bIns="6350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Alt 1: Actual data stored at index</a:t>
          </a:r>
          <a:endParaRPr lang="en-US" sz="25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Can have at most one index per table</a:t>
          </a:r>
          <a:endParaRPr lang="en-US" sz="2000" kern="1200"/>
        </a:p>
      </dsp:txBody>
      <dsp:txXfrm>
        <a:off x="628203" y="452596"/>
        <a:ext cx="7538938" cy="905192"/>
      </dsp:txXfrm>
    </dsp:sp>
    <dsp:sp modelId="{7708A8AF-B592-334C-A8FF-F138A9F48AB8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BC83F-3EF1-3244-9D00-F0478FD35885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8497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Alt 2: Store key and record ID of the matching record</a:t>
          </a:r>
          <a:endParaRPr lang="en-US" sz="2500" kern="1200"/>
        </a:p>
      </dsp:txBody>
      <dsp:txXfrm>
        <a:off x="957241" y="1810385"/>
        <a:ext cx="7209900" cy="905192"/>
      </dsp:txXfrm>
    </dsp:sp>
    <dsp:sp modelId="{7CC532A8-48D5-AA4B-A9E8-74A096CA47CE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B63C-46F2-2B4E-AB97-838D0C8A9541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8497" tIns="63500" rIns="63500" bIns="6350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Alt 3: Store key and list of record IDs</a:t>
          </a:r>
          <a:endParaRPr lang="en-US" sz="2500" kern="1200"/>
        </a:p>
      </dsp:txBody>
      <dsp:txXfrm>
        <a:off x="628203" y="3168174"/>
        <a:ext cx="7538938" cy="905192"/>
      </dsp:txXfrm>
    </dsp:sp>
    <dsp:sp modelId="{A3D8A11E-7B8A-E24C-AC96-71D3437D3D2F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D3F33-71BE-FE4C-B239-C0AD4C8B86FD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D4E1-E8B6-F844-948A-B70DF292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indices</a:t>
            </a:r>
          </a:p>
          <a:p>
            <a:r>
              <a:rPr lang="en-US" dirty="0" smtClean="0"/>
              <a:t>Lexicographical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0D4E1-E8B6-F844-948A-B70DF292F1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46667958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6C96-0A34-9449-B3FE-73FA4CC08E40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C50B-908F-9F4F-AF00-25333D47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File Insertion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0" y="1526775"/>
            <a:ext cx="1726764" cy="52224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7172" y="2325833"/>
            <a:ext cx="3325090" cy="19976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7265" y="5315298"/>
            <a:ext cx="11795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 I/</a:t>
            </a:r>
            <a:r>
              <a:rPr lang="en-US" sz="3200" dirty="0" err="1" smtClean="0"/>
              <a:t>Os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52015"/>
              </p:ext>
            </p:extLst>
          </p:nvPr>
        </p:nvGraphicFramePr>
        <p:xfrm>
          <a:off x="736600" y="2083259"/>
          <a:ext cx="761832" cy="436629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761832"/>
              </a:tblGrid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09775" y="2696821"/>
            <a:ext cx="716512" cy="77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e 13"/>
          <p:cNvSpPr/>
          <p:nvPr/>
        </p:nvSpPr>
        <p:spPr>
          <a:xfrm>
            <a:off x="5851019" y="2796704"/>
            <a:ext cx="727809" cy="456609"/>
          </a:xfrm>
          <a:prstGeom prst="bracePai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198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5748E-6 -7.55031E-6 L -0.16661 -7.55031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833 L -0.39253 0.11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57" y="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2.22222E-6 L -0.56441 0.10394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File </a:t>
            </a:r>
            <a:r>
              <a:rPr lang="en-US" dirty="0" smtClean="0"/>
              <a:t>Deletion: find page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0" y="1227127"/>
            <a:ext cx="2340407" cy="54792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5500" y="2095500"/>
            <a:ext cx="3327400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60600"/>
              </p:ext>
            </p:extLst>
          </p:nvPr>
        </p:nvGraphicFramePr>
        <p:xfrm>
          <a:off x="1524000" y="199390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35340"/>
              </p:ext>
            </p:extLst>
          </p:nvPr>
        </p:nvGraphicFramePr>
        <p:xfrm>
          <a:off x="1524000" y="424434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958"/>
              </p:ext>
            </p:extLst>
          </p:nvPr>
        </p:nvGraphicFramePr>
        <p:xfrm>
          <a:off x="1536700" y="203200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82739"/>
              </p:ext>
            </p:extLst>
          </p:nvPr>
        </p:nvGraphicFramePr>
        <p:xfrm>
          <a:off x="1536700" y="428244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89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1528 0.0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4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File </a:t>
            </a:r>
            <a:r>
              <a:rPr lang="en-US" dirty="0" smtClean="0"/>
              <a:t>Deletion: Save page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0" y="1227127"/>
            <a:ext cx="2340407" cy="54792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5500" y="2095500"/>
            <a:ext cx="3327400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75335"/>
              </p:ext>
            </p:extLst>
          </p:nvPr>
        </p:nvGraphicFramePr>
        <p:xfrm>
          <a:off x="1524000" y="199390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5457"/>
              </p:ext>
            </p:extLst>
          </p:nvPr>
        </p:nvGraphicFramePr>
        <p:xfrm>
          <a:off x="1524000" y="424434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6208"/>
              </p:ext>
            </p:extLst>
          </p:nvPr>
        </p:nvGraphicFramePr>
        <p:xfrm>
          <a:off x="1536700" y="428244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73635"/>
              </p:ext>
            </p:extLst>
          </p:nvPr>
        </p:nvGraphicFramePr>
        <p:xfrm>
          <a:off x="5334000" y="2120900"/>
          <a:ext cx="508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0" y="3942080"/>
            <a:ext cx="508000" cy="41656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5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96296E-6 L -0.41528 -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4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File Deletion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0" y="1227127"/>
            <a:ext cx="2340407" cy="54792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5500" y="2095500"/>
            <a:ext cx="3327400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87995"/>
              </p:ext>
            </p:extLst>
          </p:nvPr>
        </p:nvGraphicFramePr>
        <p:xfrm>
          <a:off x="1536700" y="2019300"/>
          <a:ext cx="50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36700" y="4244340"/>
            <a:ext cx="508000" cy="4165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700" y="4660900"/>
            <a:ext cx="508000" cy="416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6700" y="5077460"/>
            <a:ext cx="508000" cy="4165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6700" y="5494020"/>
            <a:ext cx="508000" cy="416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6700" y="5910580"/>
            <a:ext cx="508000" cy="4165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130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88889E-6 C 0.23959 -0.05325 0.47934 -0.10626 0.47917 -0.11667 C 0.479 -0.12709 0.07639 -0.07408 -0.00139 -0.06297 " pathEditMode="relative" ptsTypes="a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8.14815E-6 C 0.23959 -0.06319 0.47935 -0.12615 0.47917 -0.13518 C 0.479 -0.14421 0.07848 -0.08425 -0.00138 -0.0537 " pathEditMode="relative" ptsTypes="a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C 0.23889 -0.09861 0.47795 -0.19722 0.47778 -0.20741 C 0.4776 -0.21759 0.23802 -0.13935 -0.00139 -0.06111 " pathEditMode="relative" ptsTypes="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C 0.24584 -0.15625 0.49184 -0.31227 0.49167 -0.32222 C 0.4915 -0.33218 0.08039 -0.125 -0.00138 -0.05926 " pathEditMode="relative" ptsTypes="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C 0.25417 -0.18912 0.50834 -0.37801 0.50834 -0.38889 C 0.50834 -0.39977 0.01615 -0.08959 -1.11111E-6 -0.06482 " pathEditMode="relative" ptsTypes="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>
            <a:spLocks noGrp="1"/>
          </p:cNvSpPr>
          <p:nvPr>
            <p:ph type="title"/>
          </p:nvPr>
        </p:nvSpPr>
        <p:spPr>
          <a:xfrm>
            <a:off x="457200" y="47704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26470841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86 L -0.00278 -0.6481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>
            <a:spLocks noGrp="1"/>
          </p:cNvSpPr>
          <p:nvPr>
            <p:ph type="title"/>
          </p:nvPr>
        </p:nvSpPr>
        <p:spPr>
          <a:xfrm>
            <a:off x="568092" y="322464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Indexes</a:t>
            </a:r>
          </a:p>
        </p:txBody>
      </p:sp>
      <p:sp>
        <p:nvSpPr>
          <p:cNvPr id="1091" name="Shape 1091"/>
          <p:cNvSpPr>
            <a:spLocks noGrp="1"/>
          </p:cNvSpPr>
          <p:nvPr>
            <p:ph type="body" idx="1"/>
          </p:nvPr>
        </p:nvSpPr>
        <p:spPr>
          <a:xfrm>
            <a:off x="882253" y="4615260"/>
            <a:ext cx="7804547" cy="1687711"/>
          </a:xfrm>
          <a:prstGeom prst="rect">
            <a:avLst/>
          </a:prstGeom>
        </p:spPr>
        <p:txBody>
          <a:bodyPr anchor="t"/>
          <a:lstStyle>
            <a:lvl2pPr>
              <a:spcBef>
                <a:spcPts val="500"/>
              </a:spcBef>
            </a:lvl2pPr>
          </a:lstStyle>
          <a:p>
            <a:pPr lvl="0">
              <a:defRPr sz="1800"/>
            </a:pPr>
            <a:r>
              <a:rPr sz="2500" dirty="0"/>
              <a:t>Disk-based data structure for fast lookup by value (search key)</a:t>
            </a:r>
          </a:p>
          <a:p>
            <a:pPr lvl="1">
              <a:defRPr sz="1800"/>
            </a:pPr>
            <a:r>
              <a:rPr sz="2500" dirty="0"/>
              <a:t>Find students in the CS department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8593" y="1372071"/>
            <a:ext cx="5490820" cy="2743740"/>
            <a:chOff x="1278336" y="3408606"/>
            <a:chExt cx="5490820" cy="2743740"/>
          </a:xfrm>
        </p:grpSpPr>
        <p:sp>
          <p:nvSpPr>
            <p:cNvPr id="1092" name="Shape 1092"/>
            <p:cNvSpPr/>
            <p:nvPr/>
          </p:nvSpPr>
          <p:spPr>
            <a:xfrm>
              <a:off x="1278336" y="3781827"/>
              <a:ext cx="1532768" cy="392698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 dirty="0"/>
                <a:t>Biology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1278336" y="4174733"/>
              <a:ext cx="1532768" cy="392698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CS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278336" y="4567639"/>
              <a:ext cx="1532768" cy="392698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English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1278336" y="4960546"/>
              <a:ext cx="1532768" cy="392698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Math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3942456" y="3795118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Bob                    CS</a:t>
              </a: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3942456" y="4188024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    Joe                   Biology</a:t>
              </a: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942456" y="4580930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 dirty="0"/>
                <a:t>    Jim                    English</a:t>
              </a: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942456" y="4973837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 Sue                      CS</a:t>
              </a: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942456" y="5366743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  Jill                        Math</a:t>
              </a: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3942456" y="5759649"/>
              <a:ext cx="2826700" cy="392697"/>
            </a:xfrm>
            <a:prstGeom prst="rect">
              <a:avLst/>
            </a:prstGeom>
            <a:solidFill>
              <a:srgbClr val="51A7F9">
                <a:alpha val="46629"/>
              </a:srgbClr>
            </a:solidFill>
            <a:ln w="25400">
              <a:solidFill>
                <a:srgbClr val="000000">
                  <a:alpha val="46629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  Tim                    English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002927" y="3421895"/>
              <a:ext cx="1621033" cy="3799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>
              <a:lvl1pPr>
                <a:defRPr sz="2900"/>
              </a:lvl1pPr>
            </a:lstStyle>
            <a:p>
              <a:pPr lvl="0">
                <a:defRPr sz="1800"/>
              </a:pPr>
              <a:r>
                <a:rPr sz="2000"/>
                <a:t>Students Table</a:t>
              </a: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313346" y="3408606"/>
              <a:ext cx="644955" cy="3799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>
              <a:lvl1pPr>
                <a:defRPr sz="2900"/>
              </a:lvl1pPr>
            </a:lstStyle>
            <a:p>
              <a:pPr lvl="0">
                <a:defRPr sz="1800"/>
              </a:pPr>
              <a:r>
                <a:rPr sz="2000"/>
                <a:t>Index</a:t>
              </a: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791240" y="3904665"/>
              <a:ext cx="1156700" cy="459217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 flipV="1">
              <a:off x="2828880" y="3948573"/>
              <a:ext cx="1081420" cy="366993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849522" y="4333120"/>
              <a:ext cx="1054516" cy="861737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846741" y="4739565"/>
              <a:ext cx="1060078" cy="1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825398" y="4813503"/>
              <a:ext cx="1102764" cy="1102764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825398" y="5181090"/>
              <a:ext cx="1102764" cy="371096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08353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3 Ways to Store Entries in Index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4620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9878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0736AD-52B3-0143-BF50-77087E692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860736AD-52B3-0143-BF50-77087E692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08A8AF-B592-334C-A8FF-F138A9F48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7708A8AF-B592-334C-A8FF-F138A9F48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1831C5-3898-8C47-A2EE-4B33E187A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0E1831C5-3898-8C47-A2EE-4B33E187A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C532A8-48D5-AA4B-A9E8-74A096CA4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7CC532A8-48D5-AA4B-A9E8-74A096CA4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ABC83F-3EF1-3244-9D00-F0478FD35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EEABC83F-3EF1-3244-9D00-F0478FD35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D8A11E-7B8A-E24C-AC96-71D3437D3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A3D8A11E-7B8A-E24C-AC96-71D3437D3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8B4B63C-46F2-2B4E-AB97-838D0C8A9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98B4B63C-46F2-2B4E-AB97-838D0C8A9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Alt 1</a:t>
            </a:r>
          </a:p>
        </p:txBody>
      </p:sp>
      <p:sp>
        <p:nvSpPr>
          <p:cNvPr id="1115" name="Shape 1115"/>
          <p:cNvSpPr>
            <a:spLocks noGrp="1"/>
          </p:cNvSpPr>
          <p:nvPr>
            <p:ph type="body" idx="1"/>
          </p:nvPr>
        </p:nvSpPr>
        <p:spPr>
          <a:xfrm>
            <a:off x="669727" y="1607344"/>
            <a:ext cx="7804547" cy="622811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2500" dirty="0"/>
              <a:t>Actual data stored at the </a:t>
            </a:r>
            <a:r>
              <a:rPr lang="en-US" sz="2500" dirty="0" smtClean="0"/>
              <a:t>leaf</a:t>
            </a:r>
            <a:endParaRPr sz="2500" dirty="0"/>
          </a:p>
        </p:txBody>
      </p:sp>
      <p:sp>
        <p:nvSpPr>
          <p:cNvPr id="1116" name="Shape 1116"/>
          <p:cNvSpPr/>
          <p:nvPr/>
        </p:nvSpPr>
        <p:spPr>
          <a:xfrm>
            <a:off x="3629953" y="2330649"/>
            <a:ext cx="1884095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>
            <a:off x="1919883" y="4232672"/>
            <a:ext cx="1126362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 dirty="0"/>
              <a:t>Bob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857014" y="4232672"/>
            <a:ext cx="1126363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Joe</a:t>
            </a:r>
          </a:p>
        </p:txBody>
      </p:sp>
      <p:sp>
        <p:nvSpPr>
          <p:cNvPr id="1119" name="Shape 1119"/>
          <p:cNvSpPr/>
          <p:nvPr/>
        </p:nvSpPr>
        <p:spPr>
          <a:xfrm>
            <a:off x="6000750" y="4232672"/>
            <a:ext cx="1126362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Steve</a:t>
            </a:r>
          </a:p>
        </p:txBody>
      </p:sp>
      <p:sp>
        <p:nvSpPr>
          <p:cNvPr id="1120" name="Shape 1120"/>
          <p:cNvSpPr/>
          <p:nvPr/>
        </p:nvSpPr>
        <p:spPr>
          <a:xfrm flipH="1">
            <a:off x="2664151" y="3817700"/>
            <a:ext cx="1017532" cy="4454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>
            <a:off x="4420195" y="3816565"/>
            <a:ext cx="0" cy="4482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5489284" y="3873915"/>
            <a:ext cx="854841" cy="3333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3" name="Shape 1123"/>
          <p:cNvSpPr/>
          <p:nvPr/>
        </p:nvSpPr>
        <p:spPr>
          <a:xfrm flipH="1">
            <a:off x="3102940" y="4487028"/>
            <a:ext cx="697378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4" name="Shape 1124"/>
          <p:cNvSpPr/>
          <p:nvPr/>
        </p:nvSpPr>
        <p:spPr>
          <a:xfrm flipH="1">
            <a:off x="5040073" y="4487028"/>
            <a:ext cx="3333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5" name="Shape 1125"/>
          <p:cNvSpPr/>
          <p:nvPr/>
        </p:nvSpPr>
        <p:spPr>
          <a:xfrm flipH="1">
            <a:off x="5566393" y="4487028"/>
            <a:ext cx="3333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6" name="Shape 1126"/>
          <p:cNvSpPr/>
          <p:nvPr/>
        </p:nvSpPr>
        <p:spPr>
          <a:xfrm flipV="1">
            <a:off x="1401961" y="5125362"/>
            <a:ext cx="63400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552455" y="5339674"/>
            <a:ext cx="1126362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</a:t>
            </a:r>
            <a:r>
              <a:rPr sz="1700" dirty="0" smtClean="0"/>
              <a:t>Abe    </a:t>
            </a:r>
            <a:r>
              <a:rPr sz="1700" dirty="0"/>
              <a:t>CS</a:t>
            </a:r>
          </a:p>
        </p:txBody>
      </p:sp>
      <p:sp>
        <p:nvSpPr>
          <p:cNvPr id="1128" name="Shape 1128"/>
          <p:cNvSpPr/>
          <p:nvPr/>
        </p:nvSpPr>
        <p:spPr>
          <a:xfrm>
            <a:off x="3009305" y="5339674"/>
            <a:ext cx="1199843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</a:t>
            </a:r>
            <a:r>
              <a:rPr sz="1700" dirty="0" smtClean="0"/>
              <a:t>Dan    </a:t>
            </a:r>
            <a:r>
              <a:rPr sz="1700" dirty="0"/>
              <a:t>Math</a:t>
            </a:r>
          </a:p>
        </p:txBody>
      </p:sp>
      <p:sp>
        <p:nvSpPr>
          <p:cNvPr id="1129" name="Shape 1129"/>
          <p:cNvSpPr/>
          <p:nvPr/>
        </p:nvSpPr>
        <p:spPr>
          <a:xfrm>
            <a:off x="7485639" y="5339674"/>
            <a:ext cx="1335986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</a:t>
            </a:r>
            <a:r>
              <a:rPr sz="1700" dirty="0" smtClean="0"/>
              <a:t>Zack   </a:t>
            </a:r>
            <a:r>
              <a:rPr sz="1700" dirty="0"/>
              <a:t>Art</a:t>
            </a:r>
          </a:p>
        </p:txBody>
      </p:sp>
      <p:sp>
        <p:nvSpPr>
          <p:cNvPr id="1130" name="Shape 1130"/>
          <p:cNvSpPr/>
          <p:nvPr/>
        </p:nvSpPr>
        <p:spPr>
          <a:xfrm>
            <a:off x="4621095" y="5339674"/>
            <a:ext cx="392977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1" name="Shape 1131"/>
          <p:cNvSpPr/>
          <p:nvPr/>
        </p:nvSpPr>
        <p:spPr>
          <a:xfrm>
            <a:off x="2402068" y="5339674"/>
            <a:ext cx="392977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flipH="1">
            <a:off x="1400024" y="4819431"/>
            <a:ext cx="692175" cy="519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333299" y="4819431"/>
            <a:ext cx="1" cy="5121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>
            <a:off x="2676707" y="4819432"/>
            <a:ext cx="1" cy="5121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020115" y="4819432"/>
            <a:ext cx="317025" cy="5078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>
            <a:off x="4506678" y="4786258"/>
            <a:ext cx="325451" cy="58272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4780599" y="4783219"/>
            <a:ext cx="403500" cy="51971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flipH="1">
            <a:off x="6090047" y="4800210"/>
            <a:ext cx="325686" cy="50755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 flipH="1">
            <a:off x="5732547" y="4783615"/>
            <a:ext cx="520144" cy="520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7097480" y="4738721"/>
            <a:ext cx="325892" cy="50722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flipH="1">
            <a:off x="1400024" y="4819431"/>
            <a:ext cx="692175" cy="519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6138567" y="5361761"/>
            <a:ext cx="1126363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</a:t>
            </a:r>
            <a:r>
              <a:rPr sz="1700" dirty="0" smtClean="0"/>
              <a:t>Zack  </a:t>
            </a:r>
            <a:r>
              <a:rPr sz="1700" dirty="0"/>
              <a:t>CS</a:t>
            </a:r>
          </a:p>
        </p:txBody>
      </p:sp>
      <p:sp>
        <p:nvSpPr>
          <p:cNvPr id="1143" name="Shape 1143"/>
          <p:cNvSpPr/>
          <p:nvPr/>
        </p:nvSpPr>
        <p:spPr>
          <a:xfrm flipH="1">
            <a:off x="7061249" y="4781301"/>
            <a:ext cx="1" cy="5584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269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Alt 2</a:t>
            </a:r>
          </a:p>
        </p:txBody>
      </p:sp>
      <p:sp>
        <p:nvSpPr>
          <p:cNvPr id="1146" name="Shape 1146"/>
          <p:cNvSpPr>
            <a:spLocks noGrp="1"/>
          </p:cNvSpPr>
          <p:nvPr>
            <p:ph type="body" idx="1"/>
          </p:nvPr>
        </p:nvSpPr>
        <p:spPr>
          <a:xfrm>
            <a:off x="669727" y="1607344"/>
            <a:ext cx="7804547" cy="622811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2500"/>
              <a:t>&lt;key, record ID&gt;</a:t>
            </a:r>
          </a:p>
        </p:txBody>
      </p:sp>
      <p:sp>
        <p:nvSpPr>
          <p:cNvPr id="1147" name="Shape 1147"/>
          <p:cNvSpPr/>
          <p:nvPr/>
        </p:nvSpPr>
        <p:spPr>
          <a:xfrm>
            <a:off x="3629953" y="2330649"/>
            <a:ext cx="1884095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1919883" y="4232672"/>
            <a:ext cx="1126362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Bob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857014" y="4232672"/>
            <a:ext cx="1126363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Joe</a:t>
            </a:r>
          </a:p>
        </p:txBody>
      </p:sp>
      <p:sp>
        <p:nvSpPr>
          <p:cNvPr id="1150" name="Shape 1150"/>
          <p:cNvSpPr/>
          <p:nvPr/>
        </p:nvSpPr>
        <p:spPr>
          <a:xfrm>
            <a:off x="6000750" y="4232672"/>
            <a:ext cx="1126362" cy="508714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Steve</a:t>
            </a:r>
          </a:p>
        </p:txBody>
      </p:sp>
      <p:sp>
        <p:nvSpPr>
          <p:cNvPr id="1151" name="Shape 1151"/>
          <p:cNvSpPr/>
          <p:nvPr/>
        </p:nvSpPr>
        <p:spPr>
          <a:xfrm flipH="1">
            <a:off x="2664151" y="3817700"/>
            <a:ext cx="1017532" cy="4454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 flipH="1">
            <a:off x="4420196" y="3816565"/>
            <a:ext cx="1" cy="4482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5489284" y="3873914"/>
            <a:ext cx="854841" cy="33337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 flipH="1">
            <a:off x="3102940" y="4487028"/>
            <a:ext cx="697378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 flipH="1">
            <a:off x="5040073" y="4487028"/>
            <a:ext cx="33332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6" name="Shape 1156"/>
          <p:cNvSpPr/>
          <p:nvPr/>
        </p:nvSpPr>
        <p:spPr>
          <a:xfrm flipH="1" flipV="1">
            <a:off x="5566393" y="4487028"/>
            <a:ext cx="333327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>
            <a:off x="428625" y="5339674"/>
            <a:ext cx="1759184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(Bob, 1) </a:t>
            </a:r>
            <a:endParaRPr sz="1700" dirty="0"/>
          </a:p>
        </p:txBody>
      </p:sp>
      <p:sp>
        <p:nvSpPr>
          <p:cNvPr id="1159" name="Shape 1159"/>
          <p:cNvSpPr/>
          <p:nvPr/>
        </p:nvSpPr>
        <p:spPr>
          <a:xfrm>
            <a:off x="3009304" y="5339674"/>
            <a:ext cx="1759184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/>
              <a:t> </a:t>
            </a:r>
            <a:r>
              <a:rPr lang="en-US" sz="1700" dirty="0" smtClean="0"/>
              <a:t>(Jen, </a:t>
            </a:r>
            <a:r>
              <a:rPr sz="1700" dirty="0" smtClean="0"/>
              <a:t>4</a:t>
            </a:r>
            <a:r>
              <a:rPr lang="en-US" sz="1700" dirty="0" smtClean="0"/>
              <a:t>)</a:t>
            </a:r>
            <a:endParaRPr sz="1700" dirty="0"/>
          </a:p>
        </p:txBody>
      </p:sp>
      <p:sp>
        <p:nvSpPr>
          <p:cNvPr id="1160" name="Shape 1160"/>
          <p:cNvSpPr/>
          <p:nvPr/>
        </p:nvSpPr>
        <p:spPr>
          <a:xfrm>
            <a:off x="7553139" y="5339674"/>
            <a:ext cx="894381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/>
              <a:t> </a:t>
            </a:r>
            <a:r>
              <a:rPr lang="en-US" sz="1700" dirty="0" smtClean="0"/>
              <a:t>(Tom, </a:t>
            </a:r>
            <a:r>
              <a:rPr sz="1700" dirty="0" smtClean="0"/>
              <a:t>5</a:t>
            </a:r>
            <a:r>
              <a:rPr lang="en-US" sz="1700" dirty="0"/>
              <a:t>)</a:t>
            </a:r>
            <a:endParaRPr sz="1700" dirty="0"/>
          </a:p>
        </p:txBody>
      </p:sp>
      <p:sp>
        <p:nvSpPr>
          <p:cNvPr id="1161" name="Shape 1161"/>
          <p:cNvSpPr/>
          <p:nvPr/>
        </p:nvSpPr>
        <p:spPr>
          <a:xfrm>
            <a:off x="5156877" y="5339674"/>
            <a:ext cx="392977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2402068" y="5339674"/>
            <a:ext cx="392977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3" name="Shape 1163"/>
          <p:cNvSpPr/>
          <p:nvPr/>
        </p:nvSpPr>
        <p:spPr>
          <a:xfrm flipH="1">
            <a:off x="1400024" y="4819431"/>
            <a:ext cx="692175" cy="51931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4" name="Shape 1164"/>
          <p:cNvSpPr/>
          <p:nvPr/>
        </p:nvSpPr>
        <p:spPr>
          <a:xfrm>
            <a:off x="2333299" y="4819431"/>
            <a:ext cx="1" cy="5121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5" name="Shape 1165"/>
          <p:cNvSpPr/>
          <p:nvPr/>
        </p:nvSpPr>
        <p:spPr>
          <a:xfrm flipH="1">
            <a:off x="2676707" y="4819431"/>
            <a:ext cx="1" cy="51217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6" name="Shape 1166"/>
          <p:cNvSpPr/>
          <p:nvPr/>
        </p:nvSpPr>
        <p:spPr>
          <a:xfrm>
            <a:off x="3020115" y="4819432"/>
            <a:ext cx="317025" cy="50789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4506678" y="4786258"/>
            <a:ext cx="325451" cy="58272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4780599" y="4783219"/>
            <a:ext cx="403500" cy="51971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69" name="Shape 1169"/>
          <p:cNvSpPr/>
          <p:nvPr/>
        </p:nvSpPr>
        <p:spPr>
          <a:xfrm flipH="1">
            <a:off x="6090047" y="4800210"/>
            <a:ext cx="325686" cy="50755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70" name="Shape 1170"/>
          <p:cNvSpPr/>
          <p:nvPr/>
        </p:nvSpPr>
        <p:spPr>
          <a:xfrm flipH="1">
            <a:off x="5732547" y="4783614"/>
            <a:ext cx="520144" cy="52014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71" name="Shape 1171"/>
          <p:cNvSpPr/>
          <p:nvPr/>
        </p:nvSpPr>
        <p:spPr>
          <a:xfrm>
            <a:off x="7097480" y="4738721"/>
            <a:ext cx="325892" cy="507226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172" name="Shape 1172"/>
          <p:cNvSpPr/>
          <p:nvPr/>
        </p:nvSpPr>
        <p:spPr>
          <a:xfrm>
            <a:off x="6561943" y="5339674"/>
            <a:ext cx="894381" cy="508714"/>
          </a:xfrm>
          <a:prstGeom prst="rect">
            <a:avLst/>
          </a:prstGeom>
          <a:solidFill>
            <a:srgbClr val="EC5D57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700" dirty="0" smtClean="0"/>
              <a:t> (Steve, </a:t>
            </a:r>
            <a:r>
              <a:rPr sz="1700" dirty="0" smtClean="0"/>
              <a:t>6</a:t>
            </a:r>
            <a:r>
              <a:rPr lang="en-US" sz="1700" dirty="0" smtClean="0"/>
              <a:t>)</a:t>
            </a:r>
            <a:endParaRPr sz="1700" dirty="0"/>
          </a:p>
        </p:txBody>
      </p:sp>
      <p:sp>
        <p:nvSpPr>
          <p:cNvPr id="1173" name="Shape 1173"/>
          <p:cNvSpPr/>
          <p:nvPr/>
        </p:nvSpPr>
        <p:spPr>
          <a:xfrm>
            <a:off x="7061250" y="4781301"/>
            <a:ext cx="1" cy="55844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8125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xfrm>
            <a:off x="669727" y="294680"/>
            <a:ext cx="7804547" cy="15180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Alt 3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idx="1"/>
          </p:nvPr>
        </p:nvSpPr>
        <p:spPr>
          <a:xfrm>
            <a:off x="669727" y="1607344"/>
            <a:ext cx="7804547" cy="622811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2500"/>
              <a:t>&lt;key, list of matching record IDs&gt;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625" y="2330649"/>
            <a:ext cx="7429535" cy="3517739"/>
            <a:chOff x="428625" y="2330649"/>
            <a:chExt cx="7429535" cy="3517739"/>
          </a:xfrm>
        </p:grpSpPr>
        <p:sp>
          <p:nvSpPr>
            <p:cNvPr id="1177" name="Shape 1177"/>
            <p:cNvSpPr/>
            <p:nvPr/>
          </p:nvSpPr>
          <p:spPr>
            <a:xfrm>
              <a:off x="3629953" y="2330649"/>
              <a:ext cx="1884095" cy="151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D57">
                <a:alpha val="41081"/>
              </a:srgbClr>
            </a:solidFill>
            <a:ln w="25400">
              <a:solidFill>
                <a:srgbClr val="000000">
                  <a:alpha val="41081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919883" y="4232672"/>
              <a:ext cx="1126362" cy="508714"/>
            </a:xfrm>
            <a:prstGeom prst="rect">
              <a:avLst/>
            </a:prstGeom>
            <a:solidFill>
              <a:srgbClr val="EC5D57">
                <a:alpha val="41000"/>
              </a:srgbClr>
            </a:solidFill>
            <a:ln w="25400">
              <a:solidFill>
                <a:srgbClr val="000000">
                  <a:alpha val="41000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Bob</a:t>
              </a: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3857014" y="4232672"/>
              <a:ext cx="1126363" cy="508714"/>
            </a:xfrm>
            <a:prstGeom prst="rect">
              <a:avLst/>
            </a:prstGeom>
            <a:solidFill>
              <a:srgbClr val="EC5D57">
                <a:alpha val="41000"/>
              </a:srgbClr>
            </a:solidFill>
            <a:ln w="25400">
              <a:solidFill>
                <a:srgbClr val="000000">
                  <a:alpha val="41000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Joe</a:t>
              </a: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6000750" y="4232672"/>
              <a:ext cx="1126362" cy="508714"/>
            </a:xfrm>
            <a:prstGeom prst="rect">
              <a:avLst/>
            </a:prstGeom>
            <a:solidFill>
              <a:srgbClr val="EC5D57">
                <a:alpha val="41000"/>
              </a:srgbClr>
            </a:solidFill>
            <a:ln w="25400">
              <a:solidFill>
                <a:srgbClr val="000000">
                  <a:alpha val="41000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/>
                <a:t>Steve</a:t>
              </a:r>
            </a:p>
          </p:txBody>
        </p:sp>
        <p:sp>
          <p:nvSpPr>
            <p:cNvPr id="1181" name="Shape 1181"/>
            <p:cNvSpPr/>
            <p:nvPr/>
          </p:nvSpPr>
          <p:spPr>
            <a:xfrm flipH="1">
              <a:off x="2664151" y="3817700"/>
              <a:ext cx="1017532" cy="445494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20195" y="3816565"/>
              <a:ext cx="0" cy="448237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5489284" y="3873915"/>
              <a:ext cx="854841" cy="333378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 flipH="1">
              <a:off x="3102940" y="4487028"/>
              <a:ext cx="697378" cy="1"/>
            </a:xfrm>
            <a:prstGeom prst="line">
              <a:avLst/>
            </a:prstGeom>
            <a:ln w="25400">
              <a:solidFill/>
              <a:miter lim="400000"/>
              <a:headEnd type="triangle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 flipH="1">
              <a:off x="5040073" y="4487028"/>
              <a:ext cx="333326" cy="1"/>
            </a:xfrm>
            <a:prstGeom prst="line">
              <a:avLst/>
            </a:prstGeom>
            <a:ln w="25400">
              <a:solidFill/>
              <a:miter lim="400000"/>
              <a:headEnd type="triangle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 flipH="1">
              <a:off x="5566393" y="4487028"/>
              <a:ext cx="333326" cy="1"/>
            </a:xfrm>
            <a:prstGeom prst="line">
              <a:avLst/>
            </a:prstGeom>
            <a:ln w="25400">
              <a:solidFill/>
              <a:miter lim="400000"/>
              <a:headEnd type="triangle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28625" y="5339674"/>
              <a:ext cx="1759184" cy="508714"/>
            </a:xfrm>
            <a:prstGeom prst="rect">
              <a:avLst/>
            </a:prstGeom>
            <a:solidFill>
              <a:srgbClr val="EC5D57">
                <a:alpha val="61177"/>
              </a:srgbClr>
            </a:solidFill>
            <a:ln w="25400">
              <a:solidFill>
                <a:srgbClr val="000000">
                  <a:alpha val="61177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700" dirty="0" smtClean="0"/>
                <a:t> (Bob, </a:t>
              </a:r>
              <a:r>
                <a:rPr sz="1700" dirty="0" smtClean="0"/>
                <a:t>{</a:t>
              </a:r>
              <a:r>
                <a:rPr sz="1700" dirty="0"/>
                <a:t>1,2,3</a:t>
              </a:r>
              <a:r>
                <a:rPr sz="1700" dirty="0" smtClean="0"/>
                <a:t>}</a:t>
              </a:r>
              <a:r>
                <a:rPr lang="en-US" sz="1700" dirty="0" smtClean="0"/>
                <a:t>)</a:t>
              </a:r>
              <a:endParaRPr sz="1700" dirty="0"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3009304" y="5339674"/>
              <a:ext cx="1759184" cy="508714"/>
            </a:xfrm>
            <a:prstGeom prst="rect">
              <a:avLst/>
            </a:prstGeom>
            <a:solidFill>
              <a:srgbClr val="EC5D57">
                <a:alpha val="61177"/>
              </a:srgbClr>
            </a:solidFill>
            <a:ln w="25400">
              <a:solidFill>
                <a:srgbClr val="000000">
                  <a:alpha val="61177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700" dirty="0" smtClean="0"/>
                <a:t> </a:t>
              </a:r>
              <a:r>
                <a:rPr lang="en-US" sz="1700" dirty="0" smtClean="0"/>
                <a:t>(Jan, {4</a:t>
              </a:r>
              <a:r>
                <a:rPr sz="1700" dirty="0" smtClean="0"/>
                <a:t>}</a:t>
              </a:r>
              <a:endParaRPr sz="1700" dirty="0"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098976" y="5339674"/>
              <a:ext cx="1759184" cy="508714"/>
            </a:xfrm>
            <a:prstGeom prst="rect">
              <a:avLst/>
            </a:prstGeom>
            <a:solidFill>
              <a:srgbClr val="EC5D57">
                <a:alpha val="61177"/>
              </a:srgbClr>
            </a:solidFill>
            <a:ln w="25400">
              <a:solidFill>
                <a:srgbClr val="000000">
                  <a:alpha val="61177"/>
                </a:srgbClr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700" dirty="0"/>
                <a:t> </a:t>
              </a:r>
              <a:r>
                <a:rPr lang="en-US" sz="1700" dirty="0" smtClean="0"/>
                <a:t>(Tam, </a:t>
              </a:r>
              <a:r>
                <a:rPr sz="1700" dirty="0" smtClean="0"/>
                <a:t>{</a:t>
              </a:r>
              <a:r>
                <a:rPr sz="1700" dirty="0"/>
                <a:t>5,6</a:t>
              </a:r>
              <a:r>
                <a:rPr sz="1700" dirty="0" smtClean="0"/>
                <a:t>}</a:t>
              </a:r>
              <a:r>
                <a:rPr lang="en-US" sz="1700" dirty="0" smtClean="0"/>
                <a:t>)</a:t>
              </a:r>
              <a:endParaRPr sz="1700" dirty="0"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5156877" y="5339674"/>
              <a:ext cx="392977" cy="508714"/>
            </a:xfrm>
            <a:prstGeom prst="rect">
              <a:avLst/>
            </a:prstGeom>
            <a:solidFill>
              <a:srgbClr val="EC5D57">
                <a:alpha val="61177"/>
              </a:srgbClr>
            </a:solidFill>
            <a:ln w="25400">
              <a:solidFill>
                <a:srgbClr val="000000">
                  <a:alpha val="61177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402068" y="5339674"/>
              <a:ext cx="392977" cy="508714"/>
            </a:xfrm>
            <a:prstGeom prst="rect">
              <a:avLst/>
            </a:prstGeom>
            <a:solidFill>
              <a:srgbClr val="EC5D57">
                <a:alpha val="61177"/>
              </a:srgbClr>
            </a:solidFill>
            <a:ln w="25400">
              <a:solidFill>
                <a:srgbClr val="000000">
                  <a:alpha val="61177"/>
                </a:srgbClr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 flipH="1">
              <a:off x="1400024" y="4819431"/>
              <a:ext cx="692175" cy="519315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333299" y="4819431"/>
              <a:ext cx="1" cy="512173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676707" y="4819432"/>
              <a:ext cx="1" cy="512172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020115" y="4819432"/>
              <a:ext cx="317025" cy="507897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506678" y="4786258"/>
              <a:ext cx="325451" cy="582729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4780599" y="4783219"/>
              <a:ext cx="403500" cy="519711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 flipH="1">
              <a:off x="6090047" y="4800210"/>
              <a:ext cx="325686" cy="507550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 flipH="1">
              <a:off x="5732547" y="4783615"/>
              <a:ext cx="520144" cy="520144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7097480" y="4738721"/>
              <a:ext cx="325892" cy="507226"/>
            </a:xfrm>
            <a:prstGeom prst="line">
              <a:avLst/>
            </a:prstGeom>
            <a:ln w="25400">
              <a:solidFill/>
              <a:miter lim="400000"/>
              <a:tailEnd type="triangle"/>
            </a:ln>
          </p:spPr>
          <p:txBody>
            <a:bodyPr lIns="35717" tIns="35717" rIns="35717" bIns="35717" anchor="ctr"/>
            <a:lstStyle/>
            <a:p>
              <a:pPr lvl="0">
                <a:defRPr sz="2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3610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Storage: Page organization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7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5300" dirty="0"/>
              <a:t>Clustered vs Unclustered</a:t>
            </a:r>
          </a:p>
        </p:txBody>
      </p:sp>
      <p:sp>
        <p:nvSpPr>
          <p:cNvPr id="1207" name="Shape 1207"/>
          <p:cNvSpPr/>
          <p:nvPr/>
        </p:nvSpPr>
        <p:spPr>
          <a:xfrm>
            <a:off x="3917459" y="2491662"/>
            <a:ext cx="1526033" cy="122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8" name="Shape 1208"/>
          <p:cNvSpPr/>
          <p:nvPr/>
        </p:nvSpPr>
        <p:spPr>
          <a:xfrm>
            <a:off x="2532379" y="4032216"/>
            <a:ext cx="912303" cy="412035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9" name="Shape 1209"/>
          <p:cNvSpPr/>
          <p:nvPr/>
        </p:nvSpPr>
        <p:spPr>
          <a:xfrm>
            <a:off x="4101369" y="4032216"/>
            <a:ext cx="912303" cy="412035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5837699" y="4032216"/>
            <a:ext cx="912303" cy="412035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Shape 1211"/>
          <p:cNvSpPr/>
          <p:nvPr/>
        </p:nvSpPr>
        <p:spPr>
          <a:xfrm flipH="1">
            <a:off x="3135203" y="3696107"/>
            <a:ext cx="824155" cy="3608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2" name="Shape 1212"/>
          <p:cNvSpPr/>
          <p:nvPr/>
        </p:nvSpPr>
        <p:spPr>
          <a:xfrm>
            <a:off x="4557521" y="3695188"/>
            <a:ext cx="1" cy="3630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5423434" y="3741638"/>
            <a:ext cx="692384" cy="27002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 flipH="1">
            <a:off x="3490603" y="4238233"/>
            <a:ext cx="56484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5" name="Shape 1215"/>
          <p:cNvSpPr/>
          <p:nvPr/>
        </p:nvSpPr>
        <p:spPr>
          <a:xfrm flipH="1">
            <a:off x="5059593" y="4238233"/>
            <a:ext cx="26998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6" name="Shape 1216"/>
          <p:cNvSpPr/>
          <p:nvPr/>
        </p:nvSpPr>
        <p:spPr>
          <a:xfrm flipH="1">
            <a:off x="5485890" y="4238233"/>
            <a:ext cx="26998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 flipV="1">
            <a:off x="2112886" y="4755254"/>
            <a:ext cx="513518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18" name="Shape 1218"/>
          <p:cNvSpPr/>
          <p:nvPr/>
        </p:nvSpPr>
        <p:spPr>
          <a:xfrm>
            <a:off x="5154200" y="4928838"/>
            <a:ext cx="318294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2922928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0" name="Shape 1220"/>
          <p:cNvSpPr/>
          <p:nvPr/>
        </p:nvSpPr>
        <p:spPr>
          <a:xfrm flipH="1">
            <a:off x="2111316" y="4507465"/>
            <a:ext cx="560631" cy="42062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1" name="Shape 1221"/>
          <p:cNvSpPr/>
          <p:nvPr/>
        </p:nvSpPr>
        <p:spPr>
          <a:xfrm>
            <a:off x="2867228" y="4507465"/>
            <a:ext cx="1" cy="4148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2" name="Shape 1222"/>
          <p:cNvSpPr/>
          <p:nvPr/>
        </p:nvSpPr>
        <p:spPr>
          <a:xfrm>
            <a:off x="3145373" y="4507465"/>
            <a:ext cx="1" cy="414837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3" name="Shape 1223"/>
          <p:cNvSpPr/>
          <p:nvPr/>
        </p:nvSpPr>
        <p:spPr>
          <a:xfrm>
            <a:off x="3423518" y="4507464"/>
            <a:ext cx="256776" cy="41137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4" name="Shape 1224"/>
          <p:cNvSpPr/>
          <p:nvPr/>
        </p:nvSpPr>
        <p:spPr>
          <a:xfrm>
            <a:off x="4627568" y="4480597"/>
            <a:ext cx="263602" cy="47198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5" name="Shape 1225"/>
          <p:cNvSpPr/>
          <p:nvPr/>
        </p:nvSpPr>
        <p:spPr>
          <a:xfrm>
            <a:off x="4849432" y="4478135"/>
            <a:ext cx="326817" cy="42094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6" name="Shape 1226"/>
          <p:cNvSpPr/>
          <p:nvPr/>
        </p:nvSpPr>
        <p:spPr>
          <a:xfrm flipH="1">
            <a:off x="5910026" y="4491896"/>
            <a:ext cx="263791" cy="411093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 flipH="1">
            <a:off x="5620467" y="4478455"/>
            <a:ext cx="421294" cy="4212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8" name="Shape 1228"/>
          <p:cNvSpPr/>
          <p:nvPr/>
        </p:nvSpPr>
        <p:spPr>
          <a:xfrm>
            <a:off x="6726001" y="4442094"/>
            <a:ext cx="263959" cy="4108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>
            <a:off x="6696656" y="4476581"/>
            <a:ext cx="1" cy="45231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1208966" y="4079057"/>
            <a:ext cx="1089638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1600"/>
              <a:t>Data entries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119779" y="5709169"/>
            <a:ext cx="113822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1600"/>
              <a:t>Data records</a:t>
            </a:r>
          </a:p>
        </p:txBody>
      </p:sp>
      <p:sp>
        <p:nvSpPr>
          <p:cNvPr id="1232" name="Shape 1232"/>
          <p:cNvSpPr/>
          <p:nvPr/>
        </p:nvSpPr>
        <p:spPr>
          <a:xfrm>
            <a:off x="1860295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2304723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4" name="Shape 1234"/>
          <p:cNvSpPr/>
          <p:nvPr/>
        </p:nvSpPr>
        <p:spPr>
          <a:xfrm>
            <a:off x="3507247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4568632" y="4930479"/>
            <a:ext cx="318294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6" name="Shape 1236"/>
          <p:cNvSpPr/>
          <p:nvPr/>
        </p:nvSpPr>
        <p:spPr>
          <a:xfrm>
            <a:off x="5755874" y="4928838"/>
            <a:ext cx="318294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6537510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7155600" y="4928838"/>
            <a:ext cx="318293" cy="412035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4021557" y="6214035"/>
            <a:ext cx="1317120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Clustered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930" y="1404938"/>
            <a:ext cx="3675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  <a:defRPr sz="1800"/>
            </a:pPr>
            <a:r>
              <a:rPr lang="en-US" dirty="0" smtClean="0"/>
              <a:t>index </a:t>
            </a:r>
            <a:r>
              <a:rPr lang="en-US" dirty="0"/>
              <a:t>data entries are stored in (approximate) order by value of search keys </a:t>
            </a:r>
            <a:endParaRPr lang="en-US" dirty="0" smtClean="0"/>
          </a:p>
          <a:p>
            <a:pPr marL="285750" lvl="0" indent="-285750">
              <a:buFont typeface="Arial"/>
              <a:buChar char="•"/>
              <a:defRPr sz="1800"/>
            </a:pPr>
            <a:r>
              <a:rPr lang="en-US" dirty="0" smtClean="0"/>
              <a:t>Can </a:t>
            </a:r>
            <a:r>
              <a:rPr lang="en-US" dirty="0"/>
              <a:t>be clustered on at most one key</a:t>
            </a:r>
          </a:p>
          <a:p>
            <a:pPr marL="285750" lvl="0" indent="-285750">
              <a:buFont typeface="Arial"/>
              <a:buChar char="•"/>
              <a:defRPr sz="1800"/>
            </a:pPr>
            <a:r>
              <a:rPr lang="en-US" dirty="0"/>
              <a:t>Alternative 1 is always clustered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972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5300" dirty="0"/>
              <a:t>Clustered vs Unclustered</a:t>
            </a:r>
          </a:p>
        </p:txBody>
      </p:sp>
      <p:sp>
        <p:nvSpPr>
          <p:cNvPr id="1242" name="Shape 1242"/>
          <p:cNvSpPr/>
          <p:nvPr/>
        </p:nvSpPr>
        <p:spPr>
          <a:xfrm>
            <a:off x="3917459" y="2491662"/>
            <a:ext cx="1526033" cy="122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C5D57">
              <a:alpha val="41081"/>
            </a:srgbClr>
          </a:solidFill>
          <a:ln w="25400">
            <a:solidFill>
              <a:srgbClr val="000000">
                <a:alpha val="4108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3" name="Shape 1243"/>
          <p:cNvSpPr/>
          <p:nvPr/>
        </p:nvSpPr>
        <p:spPr>
          <a:xfrm>
            <a:off x="2532379" y="4032216"/>
            <a:ext cx="912303" cy="41203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4" name="Shape 1244"/>
          <p:cNvSpPr/>
          <p:nvPr/>
        </p:nvSpPr>
        <p:spPr>
          <a:xfrm>
            <a:off x="4101369" y="4032216"/>
            <a:ext cx="912303" cy="41203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5" name="Shape 1245"/>
          <p:cNvSpPr/>
          <p:nvPr/>
        </p:nvSpPr>
        <p:spPr>
          <a:xfrm>
            <a:off x="5837699" y="4032216"/>
            <a:ext cx="912303" cy="412036"/>
          </a:xfrm>
          <a:prstGeom prst="rect">
            <a:avLst/>
          </a:prstGeom>
          <a:solidFill>
            <a:srgbClr val="EC5D57">
              <a:alpha val="41000"/>
            </a:srgbClr>
          </a:solidFill>
          <a:ln w="25400">
            <a:solidFill>
              <a:srgbClr val="000000">
                <a:alpha val="41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6" name="Shape 1246"/>
          <p:cNvSpPr/>
          <p:nvPr/>
        </p:nvSpPr>
        <p:spPr>
          <a:xfrm flipH="1">
            <a:off x="3135204" y="3696107"/>
            <a:ext cx="824155" cy="3608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4557520" y="3695188"/>
            <a:ext cx="1" cy="36305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48" name="Shape 1248"/>
          <p:cNvSpPr/>
          <p:nvPr/>
        </p:nvSpPr>
        <p:spPr>
          <a:xfrm>
            <a:off x="5423434" y="3741638"/>
            <a:ext cx="692384" cy="27002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49" name="Shape 1249"/>
          <p:cNvSpPr/>
          <p:nvPr/>
        </p:nvSpPr>
        <p:spPr>
          <a:xfrm flipH="1">
            <a:off x="3490603" y="4238233"/>
            <a:ext cx="56484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0" name="Shape 1250"/>
          <p:cNvSpPr/>
          <p:nvPr/>
        </p:nvSpPr>
        <p:spPr>
          <a:xfrm flipH="1">
            <a:off x="5059593" y="4238233"/>
            <a:ext cx="26998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1" name="Shape 1251"/>
          <p:cNvSpPr/>
          <p:nvPr/>
        </p:nvSpPr>
        <p:spPr>
          <a:xfrm flipH="1">
            <a:off x="5485889" y="4238233"/>
            <a:ext cx="269980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 flipV="1">
            <a:off x="2112886" y="4755255"/>
            <a:ext cx="513518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>
            <a:off x="5162253" y="4932270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4" name="Shape 1254"/>
          <p:cNvSpPr/>
          <p:nvPr/>
        </p:nvSpPr>
        <p:spPr>
          <a:xfrm>
            <a:off x="2922928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2671946" y="4507465"/>
            <a:ext cx="1990654" cy="3975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6" name="Shape 1256"/>
          <p:cNvSpPr/>
          <p:nvPr/>
        </p:nvSpPr>
        <p:spPr>
          <a:xfrm flipH="1">
            <a:off x="2056522" y="4507464"/>
            <a:ext cx="810706" cy="38306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7" name="Shape 1257"/>
          <p:cNvSpPr/>
          <p:nvPr/>
        </p:nvSpPr>
        <p:spPr>
          <a:xfrm>
            <a:off x="3145373" y="4507465"/>
            <a:ext cx="2825574" cy="39257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8" name="Shape 1258"/>
          <p:cNvSpPr/>
          <p:nvPr/>
        </p:nvSpPr>
        <p:spPr>
          <a:xfrm>
            <a:off x="3423518" y="4507464"/>
            <a:ext cx="256776" cy="41137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59" name="Shape 1259"/>
          <p:cNvSpPr/>
          <p:nvPr/>
        </p:nvSpPr>
        <p:spPr>
          <a:xfrm flipH="1">
            <a:off x="3083665" y="4480597"/>
            <a:ext cx="1543904" cy="400009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4849432" y="4478135"/>
            <a:ext cx="452030" cy="45203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6209535" y="4495189"/>
            <a:ext cx="926342" cy="41976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2" name="Shape 1262"/>
          <p:cNvSpPr/>
          <p:nvPr/>
        </p:nvSpPr>
        <p:spPr>
          <a:xfrm flipH="1">
            <a:off x="5620467" y="4478455"/>
            <a:ext cx="421294" cy="421294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3" name="Shape 1263"/>
          <p:cNvSpPr/>
          <p:nvPr/>
        </p:nvSpPr>
        <p:spPr>
          <a:xfrm flipH="1">
            <a:off x="5306867" y="4442094"/>
            <a:ext cx="1419135" cy="51922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4" name="Shape 1264"/>
          <p:cNvSpPr/>
          <p:nvPr/>
        </p:nvSpPr>
        <p:spPr>
          <a:xfrm flipH="1">
            <a:off x="6065005" y="4476582"/>
            <a:ext cx="631652" cy="42739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400"/>
            </a:pP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1208966" y="4079057"/>
            <a:ext cx="1089638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1600"/>
              <a:t>Data entries</a:t>
            </a:r>
          </a:p>
        </p:txBody>
      </p:sp>
      <p:sp>
        <p:nvSpPr>
          <p:cNvPr id="1266" name="Shape 1266"/>
          <p:cNvSpPr/>
          <p:nvPr/>
        </p:nvSpPr>
        <p:spPr>
          <a:xfrm>
            <a:off x="4119780" y="5700239"/>
            <a:ext cx="1138229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1600"/>
              <a:t>Data records</a:t>
            </a:r>
          </a:p>
        </p:txBody>
      </p:sp>
      <p:sp>
        <p:nvSpPr>
          <p:cNvPr id="1267" name="Shape 1267"/>
          <p:cNvSpPr/>
          <p:nvPr/>
        </p:nvSpPr>
        <p:spPr>
          <a:xfrm>
            <a:off x="1860295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2304723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3507247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>
            <a:off x="4568632" y="4930479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5755874" y="4928838"/>
            <a:ext cx="318294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6537510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7155600" y="4928838"/>
            <a:ext cx="318293" cy="412035"/>
          </a:xfrm>
          <a:prstGeom prst="rect">
            <a:avLst/>
          </a:prstGeom>
          <a:solidFill>
            <a:srgbClr val="FFFFFF">
              <a:alpha val="61177"/>
            </a:srgbClr>
          </a:solidFill>
          <a:ln w="25400">
            <a:solidFill>
              <a:srgbClr val="000000">
                <a:alpha val="6117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4" name="Shape 1274"/>
          <p:cNvSpPr/>
          <p:nvPr/>
        </p:nvSpPr>
        <p:spPr>
          <a:xfrm>
            <a:off x="3842821" y="6214035"/>
            <a:ext cx="1655880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Unclustered</a:t>
            </a:r>
          </a:p>
        </p:txBody>
      </p:sp>
    </p:spTree>
    <p:extLst>
      <p:ext uri="{BB962C8B-B14F-4D97-AF65-F5344CB8AC3E}">
        <p14:creationId xmlns:p14="http://schemas.microsoft.com/office/powerpoint/2010/main" val="22106887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multiple columns?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= </a:t>
            </a:r>
            <a:r>
              <a:rPr lang="en-US" dirty="0" err="1" smtClean="0"/>
              <a:t>fanout</a:t>
            </a:r>
            <a:endParaRPr lang="en-US" dirty="0" smtClean="0"/>
          </a:p>
          <a:p>
            <a:r>
              <a:rPr lang="en-US" dirty="0" smtClean="0"/>
              <a:t>N = # leaf pages</a:t>
            </a:r>
          </a:p>
          <a:p>
            <a:r>
              <a:rPr lang="en-US" dirty="0" smtClean="0"/>
              <a:t>Order = Min entries per node</a:t>
            </a:r>
          </a:p>
          <a:p>
            <a:r>
              <a:rPr lang="en-US" dirty="0" smtClean="0"/>
              <a:t>Data entry = </a:t>
            </a:r>
            <a:r>
              <a:rPr lang="en-US" dirty="0" smtClean="0"/>
              <a:t>(previously defined)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smtClean="0"/>
              <a:t>up in leaf</a:t>
            </a:r>
          </a:p>
          <a:p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Push </a:t>
            </a:r>
            <a:r>
              <a:rPr lang="en-US" dirty="0" smtClean="0"/>
              <a:t>up in non-leaf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reen Shot 2016-02-16 at 5.54.51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64" b="-3006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Packed - no</a:t>
            </a: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792288" y="4470400"/>
            <a:ext cx="5486400" cy="896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type of page format is this? And is it for variable length records?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Record 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5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creen Shot 2016-02-16 at 5.54.32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84" b="-32184"/>
          <a:stretch>
            <a:fillRect/>
          </a:stretch>
        </p:blipFill>
        <p:spPr/>
      </p:pic>
      <p:sp>
        <p:nvSpPr>
          <p:cNvPr id="11" name="Text Placeholder 11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r>
              <a:rPr lang="en-US" dirty="0" smtClean="0"/>
              <a:t>Unpacked Bitmap - no</a:t>
            </a:r>
            <a:endParaRPr lang="en-US" dirty="0"/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1792288" y="4470400"/>
            <a:ext cx="5486400" cy="896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type of page format is this? And is it for variable length records?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And is it for variable length records?</a:t>
            </a:r>
          </a:p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page format is this?</a:t>
            </a:r>
            <a:endParaRPr lang="en-US" dirty="0"/>
          </a:p>
        </p:txBody>
      </p:sp>
      <p:pic>
        <p:nvPicPr>
          <p:cNvPr id="3" name="Picture Placeholder 2" descr="Screen Shot 2016-02-16 at 5.54.20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00" b="-29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715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File Organization</a:t>
            </a:r>
          </a:p>
        </p:txBody>
      </p:sp>
      <p:sp>
        <p:nvSpPr>
          <p:cNvPr id="1286" name="Shape 1286"/>
          <p:cNvSpPr/>
          <p:nvPr/>
        </p:nvSpPr>
        <p:spPr>
          <a:xfrm>
            <a:off x="901899" y="3629918"/>
            <a:ext cx="3352366" cy="1831389"/>
          </a:xfrm>
          <a:prstGeom prst="rect">
            <a:avLst/>
          </a:prstGeom>
          <a:solidFill>
            <a:srgbClr val="F39019">
              <a:alpha val="36535"/>
            </a:srgbClr>
          </a:solidFill>
          <a:ln w="25400">
            <a:solidFill>
              <a:srgbClr val="000000">
                <a:alpha val="3653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7" name="Shape 1287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130492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2500" dirty="0"/>
              <a:t>Heap files: unordered set of records</a:t>
            </a:r>
          </a:p>
          <a:p>
            <a:pPr lvl="0">
              <a:defRPr sz="1800"/>
            </a:pPr>
            <a:r>
              <a:rPr sz="2500" dirty="0"/>
              <a:t>Sorted file: ordered set of records</a:t>
            </a:r>
          </a:p>
        </p:txBody>
      </p:sp>
      <p:sp>
        <p:nvSpPr>
          <p:cNvPr id="1288" name="Shape 1288"/>
          <p:cNvSpPr/>
          <p:nvPr/>
        </p:nvSpPr>
        <p:spPr>
          <a:xfrm>
            <a:off x="1357313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4</a:t>
            </a:r>
          </a:p>
        </p:txBody>
      </p:sp>
      <p:sp>
        <p:nvSpPr>
          <p:cNvPr id="1289" name="Shape 1289"/>
          <p:cNvSpPr/>
          <p:nvPr/>
        </p:nvSpPr>
        <p:spPr>
          <a:xfrm>
            <a:off x="2232422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1</a:t>
            </a:r>
          </a:p>
        </p:txBody>
      </p:sp>
      <p:sp>
        <p:nvSpPr>
          <p:cNvPr id="1290" name="Shape 1290"/>
          <p:cNvSpPr/>
          <p:nvPr/>
        </p:nvSpPr>
        <p:spPr>
          <a:xfrm>
            <a:off x="3107532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8</a:t>
            </a:r>
          </a:p>
        </p:txBody>
      </p:sp>
      <p:sp>
        <p:nvSpPr>
          <p:cNvPr id="1291" name="Shape 1291"/>
          <p:cNvSpPr/>
          <p:nvPr/>
        </p:nvSpPr>
        <p:spPr>
          <a:xfrm>
            <a:off x="1357313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2</a:t>
            </a:r>
          </a:p>
        </p:txBody>
      </p:sp>
      <p:sp>
        <p:nvSpPr>
          <p:cNvPr id="1292" name="Shape 1292"/>
          <p:cNvSpPr/>
          <p:nvPr/>
        </p:nvSpPr>
        <p:spPr>
          <a:xfrm>
            <a:off x="2232422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9</a:t>
            </a:r>
          </a:p>
        </p:txBody>
      </p:sp>
      <p:sp>
        <p:nvSpPr>
          <p:cNvPr id="1293" name="Shape 1293"/>
          <p:cNvSpPr/>
          <p:nvPr/>
        </p:nvSpPr>
        <p:spPr>
          <a:xfrm>
            <a:off x="3107532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6</a:t>
            </a:r>
          </a:p>
        </p:txBody>
      </p:sp>
      <p:sp>
        <p:nvSpPr>
          <p:cNvPr id="1294" name="Shape 1294"/>
          <p:cNvSpPr/>
          <p:nvPr/>
        </p:nvSpPr>
        <p:spPr>
          <a:xfrm>
            <a:off x="4857750" y="3629918"/>
            <a:ext cx="3352366" cy="1831389"/>
          </a:xfrm>
          <a:prstGeom prst="rect">
            <a:avLst/>
          </a:prstGeom>
          <a:solidFill>
            <a:srgbClr val="F39019">
              <a:alpha val="36535"/>
            </a:srgbClr>
          </a:solidFill>
          <a:ln w="25400">
            <a:solidFill>
              <a:srgbClr val="000000">
                <a:alpha val="3653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5" name="Shape 1295"/>
          <p:cNvSpPr/>
          <p:nvPr/>
        </p:nvSpPr>
        <p:spPr>
          <a:xfrm>
            <a:off x="5313164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1</a:t>
            </a:r>
          </a:p>
        </p:txBody>
      </p:sp>
      <p:sp>
        <p:nvSpPr>
          <p:cNvPr id="1296" name="Shape 1296"/>
          <p:cNvSpPr/>
          <p:nvPr/>
        </p:nvSpPr>
        <p:spPr>
          <a:xfrm>
            <a:off x="6188274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2</a:t>
            </a:r>
          </a:p>
        </p:txBody>
      </p:sp>
      <p:sp>
        <p:nvSpPr>
          <p:cNvPr id="1297" name="Shape 1297"/>
          <p:cNvSpPr/>
          <p:nvPr/>
        </p:nvSpPr>
        <p:spPr>
          <a:xfrm>
            <a:off x="7063383" y="3826371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4</a:t>
            </a:r>
          </a:p>
        </p:txBody>
      </p:sp>
      <p:sp>
        <p:nvSpPr>
          <p:cNvPr id="1298" name="Shape 1298"/>
          <p:cNvSpPr/>
          <p:nvPr/>
        </p:nvSpPr>
        <p:spPr>
          <a:xfrm>
            <a:off x="5313164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6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188274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8</a:t>
            </a:r>
          </a:p>
        </p:txBody>
      </p:sp>
      <p:sp>
        <p:nvSpPr>
          <p:cNvPr id="1300" name="Shape 1300"/>
          <p:cNvSpPr/>
          <p:nvPr/>
        </p:nvSpPr>
        <p:spPr>
          <a:xfrm>
            <a:off x="7063383" y="4585395"/>
            <a:ext cx="691319" cy="613777"/>
          </a:xfrm>
          <a:prstGeom prst="rect">
            <a:avLst/>
          </a:prstGeom>
          <a:solidFill>
            <a:srgbClr val="F39019">
              <a:alpha val="49562"/>
            </a:srgbClr>
          </a:solidFill>
          <a:ln w="25400">
            <a:solidFill>
              <a:srgbClr val="000000">
                <a:alpha val="4956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/>
              <a:t>9</a:t>
            </a:r>
          </a:p>
        </p:txBody>
      </p:sp>
      <p:sp>
        <p:nvSpPr>
          <p:cNvPr id="1301" name="Shape 1301"/>
          <p:cNvSpPr/>
          <p:nvPr/>
        </p:nvSpPr>
        <p:spPr>
          <a:xfrm>
            <a:off x="1894799" y="5535688"/>
            <a:ext cx="1228673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Heap file</a:t>
            </a:r>
          </a:p>
        </p:txBody>
      </p:sp>
      <p:sp>
        <p:nvSpPr>
          <p:cNvPr id="1302" name="Shape 1302"/>
          <p:cNvSpPr/>
          <p:nvPr/>
        </p:nvSpPr>
        <p:spPr>
          <a:xfrm>
            <a:off x="5767390" y="5607126"/>
            <a:ext cx="1410889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/>
              <a:t>Sorted file</a:t>
            </a:r>
          </a:p>
        </p:txBody>
      </p:sp>
    </p:spTree>
    <p:extLst>
      <p:ext uri="{BB962C8B-B14F-4D97-AF65-F5344CB8AC3E}">
        <p14:creationId xmlns:p14="http://schemas.microsoft.com/office/powerpoint/2010/main" val="3444666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" grpId="0" animBg="1"/>
      <p:bldP spid="1287" grpId="0" uiExpand="1" build="p"/>
      <p:bldP spid="1288" grpId="0" animBg="1"/>
      <p:bldP spid="1289" grpId="0" animBg="1"/>
      <p:bldP spid="1290" grpId="0" animBg="1"/>
      <p:bldP spid="1291" grpId="0" animBg="1"/>
      <p:bldP spid="1292" grpId="0" animBg="1"/>
      <p:bldP spid="1293" grpId="0" animBg="1"/>
      <p:bldP spid="1294" grpId="0" animBg="1"/>
      <p:bldP spid="1295" grpId="0" animBg="1"/>
      <p:bldP spid="1296" grpId="0" animBg="1"/>
      <p:bldP spid="1297" grpId="0" animBg="1"/>
      <p:bldP spid="1298" grpId="0" animBg="1"/>
      <p:bldP spid="1299" grpId="0" animBg="1"/>
      <p:bldP spid="1300" grpId="0" animBg="1"/>
      <p:bldP spid="1301" grpId="0" animBg="1"/>
      <p:bldP spid="13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I/O Costs</a:t>
            </a:r>
          </a:p>
        </p:txBody>
      </p:sp>
      <p:graphicFrame>
        <p:nvGraphicFramePr>
          <p:cNvPr id="1305" name="Table 1305"/>
          <p:cNvGraphicFramePr/>
          <p:nvPr>
            <p:extLst>
              <p:ext uri="{D42A27DB-BD31-4B8C-83A1-F6EECF244321}">
                <p14:modId xmlns:p14="http://schemas.microsoft.com/office/powerpoint/2010/main" val="771879143"/>
              </p:ext>
            </p:extLst>
          </p:nvPr>
        </p:nvGraphicFramePr>
        <p:xfrm>
          <a:off x="1285700" y="2004941"/>
          <a:ext cx="6572598" cy="4080414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190866"/>
                <a:gridCol w="2190866"/>
                <a:gridCol w="2190866"/>
              </a:tblGrid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Operation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/>
                        <a:t>Heap File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Sorted File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Scan all records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 dirty="0"/>
                        <a:t>B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/>
                </a:tc>
              </a:tr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/>
                        <a:t>Equality Search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 dirty="0"/>
                        <a:t>0.5B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log_2(B)</a:t>
                      </a:r>
                    </a:p>
                  </a:txBody>
                  <a:tcPr marL="35719" marR="35719" marT="35719" marB="35719" anchor="ctr" horzOverflow="overflow"/>
                </a:tc>
              </a:tr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/>
                        <a:t>Range Search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B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log_2(B) + # pages matched</a:t>
                      </a:r>
                    </a:p>
                  </a:txBody>
                  <a:tcPr marL="35719" marR="35719" marT="35719" marB="35719" anchor="ctr" horzOverflow="overflow"/>
                </a:tc>
              </a:tr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/>
                        <a:t>Insert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log_2(B)+ (B/2) *2</a:t>
                      </a:r>
                    </a:p>
                  </a:txBody>
                  <a:tcPr marL="35719" marR="35719" marT="35719" marB="35719" anchor="ctr" horzOverflow="overflow"/>
                </a:tc>
              </a:tr>
              <a:tr h="68006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/>
                        <a:t>Delete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/>
                        <a:t>0.5B+1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1800" dirty="0"/>
                        <a:t>log_2(B)+ (B/2) *2</a:t>
                      </a: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sp>
        <p:nvSpPr>
          <p:cNvPr id="2" name="Line Callout 1 1"/>
          <p:cNvSpPr/>
          <p:nvPr/>
        </p:nvSpPr>
        <p:spPr>
          <a:xfrm>
            <a:off x="6969298" y="1155700"/>
            <a:ext cx="1752600" cy="406400"/>
          </a:xfrm>
          <a:prstGeom prst="borderCallout1">
            <a:avLst>
              <a:gd name="adj1" fmla="val 18750"/>
              <a:gd name="adj2" fmla="val -8333"/>
              <a:gd name="adj3" fmla="val 259375"/>
              <a:gd name="adj4" fmla="val -194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1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File Insertion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0" y="1526775"/>
            <a:ext cx="1726764" cy="522242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7172" y="2325833"/>
            <a:ext cx="3325090" cy="19976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71090"/>
              </p:ext>
            </p:extLst>
          </p:nvPr>
        </p:nvGraphicFramePr>
        <p:xfrm>
          <a:off x="781920" y="2083259"/>
          <a:ext cx="716512" cy="436629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716512"/>
              </a:tblGrid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81920" y="3552961"/>
            <a:ext cx="716512" cy="77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e 13"/>
          <p:cNvSpPr/>
          <p:nvPr/>
        </p:nvSpPr>
        <p:spPr>
          <a:xfrm>
            <a:off x="5851019" y="2796704"/>
            <a:ext cx="841975" cy="456609"/>
          </a:xfrm>
          <a:prstGeom prst="bracePair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91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38629 -0.1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06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311</TotalTime>
  <Words>465</Words>
  <Application>Microsoft Macintosh PowerPoint</Application>
  <PresentationFormat>On-screen Show (4:3)</PresentationFormat>
  <Paragraphs>125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Discussion 4</vt:lpstr>
      <vt:lpstr>Storage: Page organization</vt:lpstr>
      <vt:lpstr>What type of page format is this? And is it for variable length records? </vt:lpstr>
      <vt:lpstr>What is a Record ID</vt:lpstr>
      <vt:lpstr>What type of page format is this? And is it for variable length records? </vt:lpstr>
      <vt:lpstr>What type of page format is this?</vt:lpstr>
      <vt:lpstr>File Organization</vt:lpstr>
      <vt:lpstr>I/O Costs</vt:lpstr>
      <vt:lpstr>Heap File Insertion</vt:lpstr>
      <vt:lpstr>Heap File Insertion</vt:lpstr>
      <vt:lpstr>Sorted File Deletion: find page</vt:lpstr>
      <vt:lpstr>Sorted File Deletion: Save page</vt:lpstr>
      <vt:lpstr>Sorted File Deletion</vt:lpstr>
      <vt:lpstr>Indexes</vt:lpstr>
      <vt:lpstr>Indexes</vt:lpstr>
      <vt:lpstr>3 Ways to Store Entries in Index</vt:lpstr>
      <vt:lpstr>Alt 1</vt:lpstr>
      <vt:lpstr>Alt 2</vt:lpstr>
      <vt:lpstr>Alt 3</vt:lpstr>
      <vt:lpstr>Clustered vs Unclustered</vt:lpstr>
      <vt:lpstr>Clustered vs Unclustered</vt:lpstr>
      <vt:lpstr>What about multiple columns?</vt:lpstr>
      <vt:lpstr>B+ Trees</vt:lpstr>
      <vt:lpstr>Definitions</vt:lpstr>
      <vt:lpstr>Insertion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4</dc:title>
  <dc:creator>Richard Liaw</dc:creator>
  <cp:lastModifiedBy>Richard Liaw</cp:lastModifiedBy>
  <cp:revision>17</cp:revision>
  <dcterms:created xsi:type="dcterms:W3CDTF">2016-02-17T01:19:46Z</dcterms:created>
  <dcterms:modified xsi:type="dcterms:W3CDTF">2016-02-17T19:26:58Z</dcterms:modified>
</cp:coreProperties>
</file>