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59F30-8027-D34D-A83D-59EA4451EDFC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1B298-4BE7-9042-8DA3-B5620A02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7D8-0E13-3C4C-8C31-4B10E0D8AB86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E59D-669D-E845-AE5F-4B7A3228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6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7D8-0E13-3C4C-8C31-4B10E0D8AB86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E59D-669D-E845-AE5F-4B7A3228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3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7D8-0E13-3C4C-8C31-4B10E0D8AB86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E59D-669D-E845-AE5F-4B7A3228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2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7D8-0E13-3C4C-8C31-4B10E0D8AB86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E59D-669D-E845-AE5F-4B7A3228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9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7D8-0E13-3C4C-8C31-4B10E0D8AB86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E59D-669D-E845-AE5F-4B7A3228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3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7D8-0E13-3C4C-8C31-4B10E0D8AB86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E59D-669D-E845-AE5F-4B7A3228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0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7D8-0E13-3C4C-8C31-4B10E0D8AB86}" type="datetimeFigureOut">
              <a:rPr lang="en-US" smtClean="0"/>
              <a:t>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E59D-669D-E845-AE5F-4B7A3228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6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7D8-0E13-3C4C-8C31-4B10E0D8AB86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E59D-669D-E845-AE5F-4B7A3228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8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7D8-0E13-3C4C-8C31-4B10E0D8AB86}" type="datetimeFigureOut">
              <a:rPr lang="en-US" smtClean="0"/>
              <a:t>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E59D-669D-E845-AE5F-4B7A3228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0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7D8-0E13-3C4C-8C31-4B10E0D8AB86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E59D-669D-E845-AE5F-4B7A3228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6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7D8-0E13-3C4C-8C31-4B10E0D8AB86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E59D-669D-E845-AE5F-4B7A3228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177D8-0E13-3C4C-8C31-4B10E0D8AB86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E59D-669D-E845-AE5F-4B7A3228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7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4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Helvetica Neue Light"/>
              </a:rPr>
              <a:t>Faster Median in </a:t>
            </a:r>
            <a:r>
              <a:rPr lang="en-US" dirty="0" smtClean="0">
                <a:ea typeface="ＭＳ Ｐゴシック" charset="0"/>
                <a:cs typeface="Helvetica Neue Light"/>
              </a:rPr>
              <a:t>SQL</a:t>
            </a:r>
            <a:br>
              <a:rPr lang="en-US" dirty="0" smtClean="0">
                <a:ea typeface="ＭＳ Ｐゴシック" charset="0"/>
                <a:cs typeface="Helvetica Neue Light"/>
              </a:rPr>
            </a:br>
            <a:r>
              <a:rPr lang="en-US" dirty="0" smtClean="0">
                <a:ea typeface="ＭＳ Ｐゴシック" charset="0"/>
                <a:cs typeface="Helvetica Neue Light"/>
              </a:rPr>
              <a:t>(odd cardinality)</a:t>
            </a:r>
            <a:endParaRPr lang="en-US" dirty="0">
              <a:ea typeface="ＭＳ Ｐゴシック" charset="0"/>
              <a:cs typeface="Helvetica Neue Light"/>
            </a:endParaRPr>
          </a:p>
        </p:txBody>
      </p:sp>
      <p:sp>
        <p:nvSpPr>
          <p:cNvPr id="1372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Lucida Console" charset="0"/>
                <a:ea typeface="ＭＳ Ｐゴシック" charset="0"/>
                <a:cs typeface="Lucida Console" charset="0"/>
              </a:rPr>
              <a:t>SELECT </a:t>
            </a:r>
            <a:r>
              <a:rPr lang="en-US" sz="2000" dirty="0" err="1">
                <a:latin typeface="Lucida Console" charset="0"/>
                <a:ea typeface="ＭＳ Ｐゴシック" charset="0"/>
                <a:cs typeface="Lucida Console" charset="0"/>
              </a:rPr>
              <a:t>x.c</a:t>
            </a:r>
            <a:r>
              <a:rPr lang="en-US" sz="2000" dirty="0">
                <a:latin typeface="Lucida Console" charset="0"/>
                <a:ea typeface="ＭＳ Ｐゴシック" charset="0"/>
                <a:cs typeface="Lucida Console" charset="0"/>
              </a:rPr>
              <a:t> as median </a:t>
            </a:r>
          </a:p>
          <a:p>
            <a:pPr>
              <a:buFontTx/>
              <a:buNone/>
            </a:pPr>
            <a:r>
              <a:rPr lang="en-US" sz="2000" dirty="0">
                <a:latin typeface="Lucida Console" charset="0"/>
                <a:ea typeface="ＭＳ Ｐゴシック" charset="0"/>
                <a:cs typeface="Lucida Console" charset="0"/>
              </a:rPr>
              <a:t>  FROM T x, T y </a:t>
            </a:r>
          </a:p>
          <a:p>
            <a:pPr>
              <a:buFontTx/>
              <a:buNone/>
            </a:pPr>
            <a:r>
              <a:rPr lang="en-US" sz="2000" dirty="0">
                <a:latin typeface="Lucida Console" charset="0"/>
                <a:ea typeface="ＭＳ Ｐゴシック" charset="0"/>
                <a:cs typeface="Lucida Console" charset="0"/>
              </a:rPr>
              <a:t> GROUP BY </a:t>
            </a:r>
            <a:r>
              <a:rPr lang="en-US" sz="2000" dirty="0" err="1">
                <a:latin typeface="Lucida Console" charset="0"/>
                <a:ea typeface="ＭＳ Ｐゴシック" charset="0"/>
                <a:cs typeface="Lucida Console" charset="0"/>
              </a:rPr>
              <a:t>x.c</a:t>
            </a:r>
            <a:r>
              <a:rPr lang="en-US" sz="2000" dirty="0">
                <a:latin typeface="Lucida Console" charset="0"/>
                <a:ea typeface="ＭＳ Ｐゴシック" charset="0"/>
                <a:cs typeface="Lucida Console" charset="0"/>
              </a:rPr>
              <a:t> </a:t>
            </a:r>
          </a:p>
          <a:p>
            <a:pPr>
              <a:buFontTx/>
              <a:buNone/>
            </a:pPr>
            <a:r>
              <a:rPr lang="en-US" sz="2000" dirty="0">
                <a:latin typeface="Lucida Console" charset="0"/>
                <a:ea typeface="ＭＳ Ｐゴシック" charset="0"/>
                <a:cs typeface="Lucida Console" charset="0"/>
              </a:rPr>
              <a:t>HAVING </a:t>
            </a:r>
          </a:p>
          <a:p>
            <a:pPr>
              <a:buFontTx/>
              <a:buNone/>
            </a:pPr>
            <a:r>
              <a:rPr lang="en-US" sz="2000" dirty="0">
                <a:latin typeface="Lucida Console" charset="0"/>
                <a:ea typeface="ＭＳ Ｐゴシック" charset="0"/>
                <a:cs typeface="Lucida Console" charset="0"/>
              </a:rPr>
              <a:t> SUM(CASE WHEN </a:t>
            </a:r>
            <a:r>
              <a:rPr lang="en-US" sz="2000" dirty="0" err="1">
                <a:latin typeface="Lucida Console" charset="0"/>
                <a:ea typeface="ＭＳ Ｐゴシック" charset="0"/>
                <a:cs typeface="Lucida Console" charset="0"/>
              </a:rPr>
              <a:t>y.c</a:t>
            </a:r>
            <a:r>
              <a:rPr lang="en-US" sz="2000" dirty="0">
                <a:latin typeface="Lucida Console" charset="0"/>
                <a:ea typeface="ＭＳ Ｐゴシック" charset="0"/>
                <a:cs typeface="Lucida Console" charset="0"/>
              </a:rPr>
              <a:t> &lt;= </a:t>
            </a:r>
            <a:r>
              <a:rPr lang="en-US" sz="2000" dirty="0" err="1">
                <a:latin typeface="Lucida Console" charset="0"/>
                <a:ea typeface="ＭＳ Ｐゴシック" charset="0"/>
                <a:cs typeface="Lucida Console" charset="0"/>
              </a:rPr>
              <a:t>x.c</a:t>
            </a:r>
            <a:r>
              <a:rPr lang="en-US" sz="2000" dirty="0">
                <a:latin typeface="Lucida Console" charset="0"/>
                <a:ea typeface="ＭＳ Ｐゴシック" charset="0"/>
                <a:cs typeface="Lucida Console" charset="0"/>
              </a:rPr>
              <a:t> THEN 1 ELSE 0 END) </a:t>
            </a:r>
            <a:br>
              <a:rPr lang="en-US" sz="2000" dirty="0">
                <a:latin typeface="Lucida Console" charset="0"/>
                <a:ea typeface="ＭＳ Ｐゴシック" charset="0"/>
                <a:cs typeface="Lucida Console" charset="0"/>
              </a:rPr>
            </a:br>
            <a:r>
              <a:rPr lang="en-US" sz="2000" dirty="0">
                <a:latin typeface="Lucida Console" charset="0"/>
                <a:ea typeface="ＭＳ Ｐゴシック" charset="0"/>
                <a:cs typeface="Lucida Console" charset="0"/>
              </a:rPr>
              <a:t>&gt;= (COUNT(*)+1)/2 </a:t>
            </a:r>
            <a:r>
              <a:rPr lang="en-US" sz="2000" dirty="0" smtClean="0">
                <a:latin typeface="Lucida Console" charset="0"/>
                <a:ea typeface="ＭＳ Ｐゴシック" charset="0"/>
                <a:cs typeface="Lucida Console" charset="0"/>
              </a:rPr>
              <a:t>--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Lucida Console" charset="0"/>
              </a:rPr>
              <a:t>ceiling(</a:t>
            </a:r>
            <a:r>
              <a:rPr lang="en-US" sz="2000" dirty="0" smtClean="0">
                <a:solidFill>
                  <a:schemeClr val="tx1"/>
                </a:solidFill>
                <a:latin typeface="Lucida Console" charset="0"/>
                <a:ea typeface="ＭＳ Ｐゴシック" charset="0"/>
                <a:cs typeface="Lucida Console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ＭＳ Ｐゴシック" charset="0"/>
                <a:cs typeface="Lucida Console" charset="0"/>
              </a:rPr>
              <a:t>/</a:t>
            </a:r>
            <a:r>
              <a:rPr lang="en-US" sz="2000" dirty="0" smtClean="0">
                <a:solidFill>
                  <a:schemeClr val="tx1"/>
                </a:solidFill>
                <a:latin typeface="Lucida Console" charset="0"/>
                <a:ea typeface="ＭＳ Ｐゴシック" charset="0"/>
                <a:cs typeface="Lucida Console" charset="0"/>
              </a:rPr>
              <a:t>2)</a:t>
            </a:r>
            <a:endParaRPr lang="en-US" sz="2000" dirty="0">
              <a:latin typeface="Lucida Console" charset="0"/>
              <a:ea typeface="ＭＳ Ｐゴシック" charset="0"/>
              <a:cs typeface="Lucida Console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Lucida Console" charset="0"/>
                <a:ea typeface="ＭＳ Ｐゴシック" charset="0"/>
                <a:cs typeface="Lucida Console" charset="0"/>
              </a:rPr>
              <a:t>AND </a:t>
            </a:r>
          </a:p>
          <a:p>
            <a:pPr>
              <a:buNone/>
            </a:pPr>
            <a:r>
              <a:rPr lang="en-US" sz="2000" dirty="0">
                <a:latin typeface="Lucida Console" charset="0"/>
                <a:ea typeface="ＭＳ Ｐゴシック" charset="0"/>
                <a:cs typeface="Lucida Console" charset="0"/>
              </a:rPr>
              <a:t> SUM(CASE WHEN </a:t>
            </a:r>
            <a:r>
              <a:rPr lang="en-US" sz="2000" dirty="0" err="1">
                <a:latin typeface="Lucida Console" charset="0"/>
                <a:ea typeface="ＭＳ Ｐゴシック" charset="0"/>
                <a:cs typeface="Lucida Console" charset="0"/>
              </a:rPr>
              <a:t>y.c</a:t>
            </a:r>
            <a:r>
              <a:rPr lang="en-US" sz="2000" dirty="0">
                <a:latin typeface="Lucida Console" charset="0"/>
                <a:ea typeface="ＭＳ Ｐゴシック" charset="0"/>
                <a:cs typeface="Lucida Console" charset="0"/>
              </a:rPr>
              <a:t> &gt;= </a:t>
            </a:r>
            <a:r>
              <a:rPr lang="en-US" sz="2000" dirty="0" err="1">
                <a:latin typeface="Lucida Console" charset="0"/>
                <a:ea typeface="ＭＳ Ｐゴシック" charset="0"/>
                <a:cs typeface="Lucida Console" charset="0"/>
              </a:rPr>
              <a:t>x.c</a:t>
            </a:r>
            <a:r>
              <a:rPr lang="en-US" sz="2000" dirty="0">
                <a:latin typeface="Lucida Console" charset="0"/>
                <a:ea typeface="ＭＳ Ｐゴシック" charset="0"/>
                <a:cs typeface="Lucida Console" charset="0"/>
              </a:rPr>
              <a:t> THEN 1 ELSE 0 END) </a:t>
            </a:r>
            <a:br>
              <a:rPr lang="en-US" sz="2000" dirty="0">
                <a:latin typeface="Lucida Console" charset="0"/>
                <a:ea typeface="ＭＳ Ｐゴシック" charset="0"/>
                <a:cs typeface="Lucida Console" charset="0"/>
              </a:rPr>
            </a:br>
            <a:r>
              <a:rPr lang="en-US" sz="2000" dirty="0">
                <a:latin typeface="Lucida Console" charset="0"/>
                <a:ea typeface="ＭＳ Ｐゴシック" charset="0"/>
                <a:cs typeface="Lucida Console" charset="0"/>
              </a:rPr>
              <a:t>&gt;= (COUNT(*)/2)+1 </a:t>
            </a:r>
            <a:r>
              <a:rPr lang="en-US" sz="2000" dirty="0" smtClean="0">
                <a:latin typeface="Lucida Console" charset="0"/>
                <a:ea typeface="ＭＳ Ｐゴシック" charset="0"/>
                <a:cs typeface="Lucida Console" charset="0"/>
              </a:rPr>
              <a:t>--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Lucida Console" charset="0"/>
              </a:rPr>
              <a:t>floor(</a:t>
            </a:r>
            <a:r>
              <a:rPr lang="en-US" sz="2000" dirty="0" smtClean="0">
                <a:solidFill>
                  <a:schemeClr val="tx1"/>
                </a:solidFill>
                <a:latin typeface="Lucida Console" charset="0"/>
                <a:ea typeface="ＭＳ Ｐゴシック" charset="0"/>
                <a:cs typeface="Lucida Console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ＭＳ Ｐゴシック" charset="0"/>
                <a:cs typeface="Lucida Console" charset="0"/>
              </a:rPr>
              <a:t>/2) +</a:t>
            </a:r>
            <a:r>
              <a:rPr lang="en-US" sz="2000" dirty="0" smtClean="0">
                <a:solidFill>
                  <a:schemeClr val="tx1"/>
                </a:solidFill>
                <a:latin typeface="Lucida Console" charset="0"/>
                <a:ea typeface="ＭＳ Ｐゴシック" charset="0"/>
                <a:cs typeface="Lucida Console" charset="0"/>
              </a:rPr>
              <a:t>1</a:t>
            </a:r>
            <a:endParaRPr lang="en-US" sz="2000" dirty="0">
              <a:latin typeface="Lucida Console" charset="0"/>
              <a:ea typeface="ＭＳ Ｐゴシック" charset="0"/>
              <a:cs typeface="Lucida Console" charset="0"/>
            </a:endParaRPr>
          </a:p>
        </p:txBody>
      </p:sp>
      <p:sp>
        <p:nvSpPr>
          <p:cNvPr id="13721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220" name="TextBox 4"/>
          <p:cNvSpPr txBox="1">
            <a:spLocks noChangeArrowheads="1"/>
          </p:cNvSpPr>
          <p:nvPr/>
        </p:nvSpPr>
        <p:spPr bwMode="auto">
          <a:xfrm>
            <a:off x="1295400" y="5867400"/>
            <a:ext cx="43148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 dirty="0"/>
              <a:t>Why faster?  </a:t>
            </a:r>
            <a:br>
              <a:rPr lang="en-US" sz="2400" dirty="0"/>
            </a:br>
            <a:r>
              <a:rPr lang="en-US" sz="2400" dirty="0"/>
              <a:t>Note: handles even # of items!</a:t>
            </a:r>
          </a:p>
        </p:txBody>
      </p:sp>
    </p:spTree>
    <p:extLst>
      <p:ext uri="{BB962C8B-B14F-4D97-AF65-F5344CB8AC3E}">
        <p14:creationId xmlns:p14="http://schemas.microsoft.com/office/powerpoint/2010/main" val="935389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Helvetica Neue Light"/>
              </a:rPr>
              <a:t>Getting Serious</a:t>
            </a:r>
          </a:p>
        </p:txBody>
      </p:sp>
      <p:sp>
        <p:nvSpPr>
          <p:cNvPr id="12902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Two </a:t>
            </a:r>
            <a:r>
              <a:rPr lang="ja-JP" altLang="en-US" sz="2800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fancy</a:t>
            </a:r>
            <a:r>
              <a:rPr lang="ja-JP" altLang="en-US" sz="2800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 queries for different applications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Clustering Coefficient for Social Network graphs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Medians for 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“</a:t>
            </a:r>
            <a:r>
              <a:rPr lang="en-US" altLang="ja-JP" sz="2400" dirty="0">
                <a:latin typeface="Tahoma" charset="0"/>
                <a:ea typeface="ＭＳ Ｐゴシック" charset="0"/>
              </a:rPr>
              <a:t>robust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”</a:t>
            </a:r>
            <a:r>
              <a:rPr lang="en-US" altLang="ja-JP" sz="2400" dirty="0">
                <a:latin typeface="Tahoma" charset="0"/>
                <a:ea typeface="ＭＳ Ｐゴシック" charset="0"/>
              </a:rPr>
              <a:t> estimates of </a:t>
            </a:r>
            <a:r>
              <a:rPr lang="en-US" altLang="ja-JP" sz="2400" dirty="0" smtClean="0">
                <a:latin typeface="Tahoma" charset="0"/>
                <a:ea typeface="ＭＳ Ｐゴシック" charset="0"/>
              </a:rPr>
              <a:t>central </a:t>
            </a:r>
            <a:r>
              <a:rPr lang="en-US" altLang="ja-JP" sz="2400" dirty="0">
                <a:latin typeface="Tahoma" charset="0"/>
                <a:ea typeface="ＭＳ Ｐゴシック" charset="0"/>
              </a:rPr>
              <a:t>value</a:t>
            </a:r>
            <a:endParaRPr lang="en-US" sz="2400" dirty="0">
              <a:latin typeface="Tahoma" charset="0"/>
              <a:ea typeface="ＭＳ Ｐゴシック" charset="0"/>
            </a:endParaRPr>
          </a:p>
        </p:txBody>
      </p:sp>
      <p:sp>
        <p:nvSpPr>
          <p:cNvPr id="1290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5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0"/>
                <a:cs typeface="Helvetica Neue Light"/>
              </a:rPr>
              <a:t>Serious SQL: Social Nets Example</a:t>
            </a:r>
          </a:p>
        </p:txBody>
      </p:sp>
      <p:sp>
        <p:nvSpPr>
          <p:cNvPr id="130050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-- An undirected friend graph. Store each link once</a:t>
            </a:r>
          </a:p>
          <a:p>
            <a:pPr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CREATE TABLE Friends(</a:t>
            </a:r>
            <a:b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</a:b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  </a:t>
            </a:r>
            <a:r>
              <a:rPr lang="en-US" sz="1800" dirty="0" err="1">
                <a:latin typeface="Lucida Console" charset="0"/>
                <a:ea typeface="ＭＳ Ｐゴシック" charset="0"/>
                <a:cs typeface="Lucida Console" charset="0"/>
              </a:rPr>
              <a:t>fromID</a:t>
            </a: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 integer, </a:t>
            </a:r>
            <a:b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</a:b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  </a:t>
            </a:r>
            <a:r>
              <a:rPr lang="en-US" sz="1800" dirty="0" err="1">
                <a:latin typeface="Lucida Console" charset="0"/>
                <a:ea typeface="ＭＳ Ｐゴシック" charset="0"/>
                <a:cs typeface="Lucida Console" charset="0"/>
              </a:rPr>
              <a:t>toID</a:t>
            </a: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 integer,</a:t>
            </a:r>
            <a:b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</a:b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  since date,</a:t>
            </a:r>
            <a:b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</a:b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  PRIMARY KEY (</a:t>
            </a:r>
            <a:r>
              <a:rPr lang="en-US" sz="1800" dirty="0" err="1">
                <a:latin typeface="Lucida Console" charset="0"/>
                <a:ea typeface="ＭＳ Ｐゴシック" charset="0"/>
                <a:cs typeface="Lucida Console" charset="0"/>
              </a:rPr>
              <a:t>fromID</a:t>
            </a: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, </a:t>
            </a:r>
            <a:r>
              <a:rPr lang="en-US" sz="1800" dirty="0" err="1">
                <a:latin typeface="Lucida Console" charset="0"/>
                <a:ea typeface="ＭＳ Ｐゴシック" charset="0"/>
                <a:cs typeface="Lucida Console" charset="0"/>
              </a:rPr>
              <a:t>toID</a:t>
            </a: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),</a:t>
            </a:r>
            <a:b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</a:b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  FOREIGN KEY (</a:t>
            </a:r>
            <a:r>
              <a:rPr lang="en-US" sz="1800" dirty="0" err="1">
                <a:latin typeface="Lucida Console" charset="0"/>
                <a:ea typeface="ＭＳ Ｐゴシック" charset="0"/>
                <a:cs typeface="Lucida Console" charset="0"/>
              </a:rPr>
              <a:t>fromID</a:t>
            </a: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) REFERENCES </a:t>
            </a:r>
            <a:r>
              <a:rPr lang="en-US" sz="1800" dirty="0" smtClean="0">
                <a:latin typeface="Lucida Console" charset="0"/>
                <a:ea typeface="ＭＳ Ｐゴシック" charset="0"/>
                <a:cs typeface="Lucida Console" charset="0"/>
              </a:rPr>
              <a:t>Users,</a:t>
            </a: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/>
            </a:r>
            <a:b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</a:b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  FOREIGN KEY (</a:t>
            </a:r>
            <a:r>
              <a:rPr lang="en-US" sz="1800" dirty="0" err="1">
                <a:latin typeface="Lucida Console" charset="0"/>
                <a:ea typeface="ＭＳ Ｐゴシック" charset="0"/>
                <a:cs typeface="Lucida Console" charset="0"/>
              </a:rPr>
              <a:t>toID</a:t>
            </a: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) REFERENCES </a:t>
            </a:r>
            <a:r>
              <a:rPr lang="en-US" sz="1800" dirty="0" smtClean="0">
                <a:latin typeface="Lucida Console" charset="0"/>
                <a:ea typeface="ＭＳ Ｐゴシック" charset="0"/>
                <a:cs typeface="Lucida Console" charset="0"/>
              </a:rPr>
              <a:t>Users,</a:t>
            </a: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/>
            </a:r>
            <a:b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</a:b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  CHECK (</a:t>
            </a:r>
            <a:r>
              <a:rPr lang="en-US" sz="1800" dirty="0" err="1">
                <a:latin typeface="Lucida Console" charset="0"/>
                <a:ea typeface="ＭＳ Ｐゴシック" charset="0"/>
                <a:cs typeface="Lucida Console" charset="0"/>
              </a:rPr>
              <a:t>fromID</a:t>
            </a: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 &lt; </a:t>
            </a:r>
            <a:r>
              <a:rPr lang="en-US" sz="1800" dirty="0" err="1">
                <a:latin typeface="Lucida Console" charset="0"/>
                <a:ea typeface="ＭＳ Ｐゴシック" charset="0"/>
                <a:cs typeface="Lucida Console" charset="0"/>
              </a:rPr>
              <a:t>toID</a:t>
            </a: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));</a:t>
            </a:r>
          </a:p>
          <a:p>
            <a:pPr>
              <a:buFontTx/>
              <a:buNone/>
            </a:pPr>
            <a:endParaRPr lang="en-US" sz="1800" dirty="0">
              <a:latin typeface="Lucida Console" charset="0"/>
              <a:ea typeface="ＭＳ Ｐゴシック" charset="0"/>
              <a:cs typeface="Lucida Console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-- Return both directions</a:t>
            </a:r>
          </a:p>
          <a:p>
            <a:pPr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CREATE VIEW </a:t>
            </a:r>
            <a:r>
              <a:rPr lang="en-US" sz="1800" dirty="0" err="1">
                <a:latin typeface="Lucida Console" charset="0"/>
                <a:ea typeface="ＭＳ Ｐゴシック" charset="0"/>
                <a:cs typeface="Lucida Console" charset="0"/>
              </a:rPr>
              <a:t>BothFriends</a:t>
            </a: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 </a:t>
            </a:r>
            <a:r>
              <a:rPr lang="en-US" sz="1800" dirty="0" smtClean="0">
                <a:latin typeface="Lucida Console" charset="0"/>
                <a:ea typeface="ＭＳ Ｐゴシック" charset="0"/>
                <a:cs typeface="Lucida Console" charset="0"/>
              </a:rPr>
              <a:t>AS </a:t>
            </a: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/>
            </a:r>
            <a:b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</a:b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SELECT * FROM </a:t>
            </a:r>
            <a:r>
              <a:rPr lang="en-US" sz="1800" dirty="0" smtClean="0">
                <a:latin typeface="Lucida Console" charset="0"/>
                <a:ea typeface="ＭＳ Ｐゴシック" charset="0"/>
                <a:cs typeface="Lucida Console" charset="0"/>
              </a:rPr>
              <a:t>Friends </a:t>
            </a: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/>
            </a:r>
            <a:b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</a:b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UNION </a:t>
            </a:r>
            <a:r>
              <a:rPr lang="en-US" sz="1800" dirty="0" smtClean="0">
                <a:latin typeface="Lucida Console" charset="0"/>
                <a:ea typeface="ＭＳ Ｐゴシック" charset="0"/>
                <a:cs typeface="Lucida Console" charset="0"/>
              </a:rPr>
              <a:t>ALL </a:t>
            </a: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/>
            </a:r>
            <a:b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</a:b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SELECT </a:t>
            </a:r>
            <a:r>
              <a:rPr lang="en-US" sz="1800" dirty="0" err="1">
                <a:latin typeface="Lucida Console" charset="0"/>
                <a:ea typeface="ＭＳ Ｐゴシック" charset="0"/>
                <a:cs typeface="Lucida Console" charset="0"/>
              </a:rPr>
              <a:t>F.toID</a:t>
            </a: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 AS </a:t>
            </a:r>
            <a:r>
              <a:rPr lang="en-US" sz="1800" dirty="0" err="1">
                <a:latin typeface="Lucida Console" charset="0"/>
                <a:ea typeface="ＭＳ Ｐゴシック" charset="0"/>
                <a:cs typeface="Lucida Console" charset="0"/>
              </a:rPr>
              <a:t>fromID</a:t>
            </a: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, </a:t>
            </a:r>
            <a:r>
              <a:rPr lang="en-US" sz="1800" dirty="0" err="1">
                <a:latin typeface="Lucida Console" charset="0"/>
                <a:ea typeface="ＭＳ Ｐゴシック" charset="0"/>
                <a:cs typeface="Lucida Console" charset="0"/>
              </a:rPr>
              <a:t>F.fromID</a:t>
            </a: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 AS </a:t>
            </a:r>
            <a:r>
              <a:rPr lang="en-US" sz="1800" dirty="0" err="1">
                <a:latin typeface="Lucida Console" charset="0"/>
                <a:ea typeface="ＭＳ Ｐゴシック" charset="0"/>
                <a:cs typeface="Lucida Console" charset="0"/>
              </a:rPr>
              <a:t>toID</a:t>
            </a: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, </a:t>
            </a:r>
            <a:r>
              <a:rPr lang="en-US" sz="1800" dirty="0" err="1" smtClean="0">
                <a:latin typeface="Lucida Console" charset="0"/>
                <a:ea typeface="ＭＳ Ｐゴシック" charset="0"/>
                <a:cs typeface="Lucida Console" charset="0"/>
              </a:rPr>
              <a:t>F.since</a:t>
            </a:r>
            <a:r>
              <a:rPr lang="en-US" sz="1800" dirty="0" smtClean="0">
                <a:latin typeface="Lucida Console" charset="0"/>
                <a:ea typeface="ＭＳ Ｐゴシック" charset="0"/>
                <a:cs typeface="Lucida Console" charset="0"/>
              </a:rPr>
              <a:t> </a:t>
            </a: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/>
            </a:r>
            <a:b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</a:b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FROM Friends F; </a:t>
            </a: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/>
            </a:r>
            <a:b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</a:br>
            <a:endParaRPr lang="en-US" sz="18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5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14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Helvetica Neue Light"/>
              </a:rPr>
              <a:t>6 degrees of friends</a:t>
            </a:r>
          </a:p>
        </p:txBody>
      </p:sp>
      <p:sp>
        <p:nvSpPr>
          <p:cNvPr id="1310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SELECT F1.fromID, F5.toID</a:t>
            </a:r>
          </a:p>
          <a:p>
            <a:pPr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  FROM </a:t>
            </a:r>
            <a:r>
              <a:rPr lang="en-US" sz="1800" dirty="0" err="1">
                <a:latin typeface="Lucida Console" charset="0"/>
                <a:ea typeface="ＭＳ Ｐゴシック" charset="0"/>
                <a:cs typeface="Lucida Console" charset="0"/>
              </a:rPr>
              <a:t>BothFriends</a:t>
            </a: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 F1, </a:t>
            </a:r>
            <a:r>
              <a:rPr lang="en-US" sz="1800" dirty="0" err="1">
                <a:latin typeface="Lucida Console" charset="0"/>
                <a:ea typeface="ＭＳ Ｐゴシック" charset="0"/>
                <a:cs typeface="Lucida Console" charset="0"/>
              </a:rPr>
              <a:t>BothFriends</a:t>
            </a: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 F2, </a:t>
            </a:r>
            <a:r>
              <a:rPr lang="en-US" sz="1800" dirty="0" err="1">
                <a:latin typeface="Lucida Console" charset="0"/>
                <a:ea typeface="ＭＳ Ｐゴシック" charset="0"/>
                <a:cs typeface="Lucida Console" charset="0"/>
              </a:rPr>
              <a:t>BothFriends</a:t>
            </a: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 F3,</a:t>
            </a:r>
          </a:p>
          <a:p>
            <a:pPr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       </a:t>
            </a:r>
            <a:r>
              <a:rPr lang="en-US" sz="1800" dirty="0" err="1">
                <a:latin typeface="Lucida Console" charset="0"/>
                <a:ea typeface="ＭＳ Ｐゴシック" charset="0"/>
                <a:cs typeface="Lucida Console" charset="0"/>
              </a:rPr>
              <a:t>BothFriends</a:t>
            </a: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 F4, </a:t>
            </a:r>
            <a:r>
              <a:rPr lang="en-US" sz="1800" dirty="0" err="1">
                <a:latin typeface="Lucida Console" charset="0"/>
                <a:ea typeface="ＭＳ Ｐゴシック" charset="0"/>
                <a:cs typeface="Lucida Console" charset="0"/>
              </a:rPr>
              <a:t>BothFriends</a:t>
            </a: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 F5</a:t>
            </a:r>
          </a:p>
          <a:p>
            <a:pPr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 WHERE F1.toID = F2.fromID</a:t>
            </a:r>
          </a:p>
          <a:p>
            <a:pPr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   AND F2.toID = F3.fromID</a:t>
            </a:r>
          </a:p>
          <a:p>
            <a:pPr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   AND F3.toID = F4.fromID</a:t>
            </a:r>
          </a:p>
          <a:p>
            <a:pPr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Lucida Console" charset="0"/>
              </a:rPr>
              <a:t>   AND F4.toID = F5.fromID;</a:t>
            </a:r>
          </a:p>
        </p:txBody>
      </p:sp>
      <p:sp>
        <p:nvSpPr>
          <p:cNvPr id="13107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791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Helvetica Neue Light"/>
              </a:rPr>
              <a:t>Median</a:t>
            </a:r>
          </a:p>
        </p:txBody>
      </p:sp>
      <p:sp>
        <p:nvSpPr>
          <p:cNvPr id="1351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Given n values in sorted order, the one at position n/2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Assumes an odd # of items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For an even #, can take the lower of the middle 2</a:t>
            </a:r>
          </a:p>
          <a:p>
            <a:pPr lvl="1"/>
            <a:endParaRPr lang="en-US" sz="2000">
              <a:latin typeface="Tahoma" charset="0"/>
              <a:ea typeface="ＭＳ Ｐゴシック" charset="0"/>
            </a:endParaRPr>
          </a:p>
          <a:p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A much more </a:t>
            </a:r>
            <a:r>
              <a:rPr lang="ja-JP" altLang="en-US" sz="200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000">
                <a:latin typeface="Tahoma" charset="0"/>
                <a:ea typeface="ＭＳ Ｐゴシック" charset="0"/>
                <a:cs typeface="ＭＳ Ｐゴシック" charset="0"/>
              </a:rPr>
              <a:t>robust</a:t>
            </a:r>
            <a:r>
              <a:rPr lang="ja-JP" altLang="en-US" sz="200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000">
                <a:latin typeface="Tahoma" charset="0"/>
                <a:ea typeface="ＭＳ Ｐゴシック" charset="0"/>
                <a:cs typeface="ＭＳ Ｐゴシック" charset="0"/>
              </a:rPr>
              <a:t> statistic than average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Q: Suppose you want the mean to be 1,000,000. What fraction of values do you have to corrupt?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Q2: Suppose you want the median to be 1,000,000.  Same question.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This is called the </a:t>
            </a:r>
            <a:r>
              <a:rPr lang="en-US" sz="2000" i="1">
                <a:latin typeface="Tahoma" charset="0"/>
                <a:ea typeface="ＭＳ Ｐゴシック" charset="0"/>
              </a:rPr>
              <a:t>breakdown point</a:t>
            </a:r>
            <a:r>
              <a:rPr lang="en-US" sz="2000">
                <a:latin typeface="Tahoma" charset="0"/>
                <a:ea typeface="ＭＳ Ｐゴシック" charset="0"/>
              </a:rPr>
              <a:t> of a statistic.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Important for dealing with data </a:t>
            </a:r>
            <a:r>
              <a:rPr lang="en-US" sz="2000" i="1">
                <a:latin typeface="Tahoma" charset="0"/>
                <a:ea typeface="ＭＳ Ｐゴシック" charset="0"/>
              </a:rPr>
              <a:t>outliers</a:t>
            </a:r>
          </a:p>
          <a:p>
            <a:pPr lvl="2"/>
            <a:r>
              <a:rPr lang="en-US" sz="1600">
                <a:latin typeface="Tahoma" charset="0"/>
                <a:ea typeface="ＭＳ Ｐゴシック" charset="0"/>
              </a:rPr>
              <a:t>E.g. dirty data</a:t>
            </a:r>
          </a:p>
          <a:p>
            <a:pPr lvl="2"/>
            <a:r>
              <a:rPr lang="en-US" sz="1600">
                <a:latin typeface="Tahoma" charset="0"/>
                <a:ea typeface="ＭＳ Ｐゴシック" charset="0"/>
              </a:rPr>
              <a:t>Even with real data: </a:t>
            </a:r>
            <a:r>
              <a:rPr lang="ja-JP" altLang="en-US" sz="1600">
                <a:latin typeface="Tahoma" charset="0"/>
                <a:ea typeface="ＭＳ Ｐゴシック" charset="0"/>
              </a:rPr>
              <a:t>“</a:t>
            </a:r>
            <a:r>
              <a:rPr lang="en-US" altLang="ja-JP" sz="1600">
                <a:latin typeface="Tahoma" charset="0"/>
                <a:ea typeface="ＭＳ Ｐゴシック" charset="0"/>
              </a:rPr>
              <a:t>overfitting</a:t>
            </a:r>
            <a:r>
              <a:rPr lang="ja-JP" altLang="en-US" sz="1600">
                <a:latin typeface="Tahoma" charset="0"/>
                <a:ea typeface="ＭＳ Ｐゴシック" charset="0"/>
              </a:rPr>
              <a:t>”</a:t>
            </a:r>
            <a:endParaRPr lang="en-US" sz="1600">
              <a:latin typeface="Tahoma" charset="0"/>
              <a:ea typeface="ＭＳ Ｐゴシック" charset="0"/>
            </a:endParaRPr>
          </a:p>
        </p:txBody>
      </p:sp>
      <p:sp>
        <p:nvSpPr>
          <p:cNvPr id="13517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6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ＭＳ Ｐゴシック" charset="0"/>
                <a:cs typeface="Helvetica Neue Light"/>
              </a:rPr>
              <a:t>Median in SQL</a:t>
            </a:r>
          </a:p>
        </p:txBody>
      </p:sp>
      <p:sp>
        <p:nvSpPr>
          <p:cNvPr id="136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400" dirty="0">
              <a:latin typeface="Lucida Console" charset="0"/>
              <a:ea typeface="ＭＳ Ｐゴシック" charset="0"/>
              <a:cs typeface="Lucida Console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SELECT c AS median FROM T </a:t>
            </a: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 WHERE </a:t>
            </a: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 (SELECT COUNT(*) from T AS T1 </a:t>
            </a: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   WHERE T1.c &lt; </a:t>
            </a:r>
            <a:r>
              <a:rPr lang="en-US" sz="2400" dirty="0" err="1">
                <a:latin typeface="Lucida Console" charset="0"/>
                <a:ea typeface="ＭＳ Ｐゴシック" charset="0"/>
                <a:cs typeface="Lucida Console" charset="0"/>
              </a:rPr>
              <a:t>T.c</a:t>
            </a: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) </a:t>
            </a: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 = </a:t>
            </a: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 (SELECT COUNT(*) from T AS T2 </a:t>
            </a: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   WHERE T2.c &gt; </a:t>
            </a:r>
            <a:r>
              <a:rPr lang="en-US" sz="2400" dirty="0" err="1">
                <a:latin typeface="Lucida Console" charset="0"/>
                <a:ea typeface="ＭＳ Ｐゴシック" charset="0"/>
                <a:cs typeface="Lucida Console" charset="0"/>
              </a:rPr>
              <a:t>T.c</a:t>
            </a: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);</a:t>
            </a:r>
          </a:p>
        </p:txBody>
      </p:sp>
      <p:sp>
        <p:nvSpPr>
          <p:cNvPr id="13619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657600"/>
            <a:ext cx="72390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876800"/>
            <a:ext cx="72390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191000"/>
            <a:ext cx="10668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27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ＭＳ Ｐゴシック" charset="0"/>
                <a:cs typeface="Helvetica Neue Light"/>
              </a:rPr>
              <a:t>Median in SQL</a:t>
            </a:r>
          </a:p>
        </p:txBody>
      </p:sp>
      <p:sp>
        <p:nvSpPr>
          <p:cNvPr id="136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400" dirty="0">
              <a:latin typeface="Lucida Console" charset="0"/>
              <a:ea typeface="ＭＳ Ｐゴシック" charset="0"/>
              <a:cs typeface="Lucida Console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SELECT c AS median FROM T </a:t>
            </a: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 WHERE </a:t>
            </a: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 (SELECT COUNT(*) from T AS T1 </a:t>
            </a: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   WHERE T1.c &lt; </a:t>
            </a:r>
            <a:r>
              <a:rPr lang="en-US" sz="2400" dirty="0" err="1">
                <a:latin typeface="Lucida Console" charset="0"/>
                <a:ea typeface="ＭＳ Ｐゴシック" charset="0"/>
                <a:cs typeface="Lucida Console" charset="0"/>
              </a:rPr>
              <a:t>T.c</a:t>
            </a: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) </a:t>
            </a: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 = </a:t>
            </a: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 (SELECT COUNT(*) from T AS T2 </a:t>
            </a: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   WHERE T2.c &gt; </a:t>
            </a:r>
            <a:r>
              <a:rPr lang="en-US" sz="2400" dirty="0" err="1">
                <a:latin typeface="Lucida Console" charset="0"/>
                <a:ea typeface="ＭＳ Ｐゴシック" charset="0"/>
                <a:cs typeface="Lucida Console" charset="0"/>
              </a:rPr>
              <a:t>T.c</a:t>
            </a: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);</a:t>
            </a:r>
          </a:p>
        </p:txBody>
      </p:sp>
      <p:sp>
        <p:nvSpPr>
          <p:cNvPr id="13619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657600"/>
            <a:ext cx="72390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876800"/>
            <a:ext cx="72390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2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ＭＳ Ｐゴシック" charset="0"/>
                <a:cs typeface="Helvetica Neue Light"/>
              </a:rPr>
              <a:t>Median in SQL</a:t>
            </a:r>
          </a:p>
        </p:txBody>
      </p:sp>
      <p:sp>
        <p:nvSpPr>
          <p:cNvPr id="136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400" dirty="0">
              <a:latin typeface="Lucida Console" charset="0"/>
              <a:ea typeface="ＭＳ Ｐゴシック" charset="0"/>
              <a:cs typeface="Lucida Console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SELECT c AS median FROM T </a:t>
            </a: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 WHERE </a:t>
            </a: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 (SELECT COUNT(*) from T AS T1 </a:t>
            </a: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   WHERE T1.c </a:t>
            </a:r>
            <a:r>
              <a:rPr lang="en-US" sz="2400" dirty="0" smtClean="0">
                <a:latin typeface="Lucida Console" charset="0"/>
                <a:ea typeface="ＭＳ Ｐゴシック" charset="0"/>
                <a:cs typeface="Lucida Console" charset="0"/>
              </a:rPr>
              <a:t>&lt;= </a:t>
            </a:r>
            <a:r>
              <a:rPr lang="en-US" sz="2400" dirty="0" err="1">
                <a:latin typeface="Lucida Console" charset="0"/>
                <a:ea typeface="ＭＳ Ｐゴシック" charset="0"/>
                <a:cs typeface="Lucida Console" charset="0"/>
              </a:rPr>
              <a:t>T.c</a:t>
            </a: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) </a:t>
            </a: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 = </a:t>
            </a: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 (SELECT COUNT(*) from T AS T2 </a:t>
            </a: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   WHERE T2.c &gt; </a:t>
            </a:r>
            <a:r>
              <a:rPr lang="en-US" sz="2400" dirty="0" err="1">
                <a:latin typeface="Lucida Console" charset="0"/>
                <a:ea typeface="ＭＳ Ｐゴシック" charset="0"/>
                <a:cs typeface="Lucida Console" charset="0"/>
              </a:rPr>
              <a:t>T.c</a:t>
            </a: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);</a:t>
            </a:r>
          </a:p>
        </p:txBody>
      </p:sp>
      <p:sp>
        <p:nvSpPr>
          <p:cNvPr id="13619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876800"/>
            <a:ext cx="72390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0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ＭＳ Ｐゴシック" charset="0"/>
                <a:cs typeface="Helvetica Neue Light"/>
              </a:rPr>
              <a:t>Median in </a:t>
            </a:r>
            <a:r>
              <a:rPr lang="en-US" sz="4000" dirty="0" smtClean="0">
                <a:ea typeface="ＭＳ Ｐゴシック" charset="0"/>
                <a:cs typeface="Helvetica Neue Light"/>
              </a:rPr>
              <a:t>SQL  (odd cardinality)</a:t>
            </a:r>
            <a:endParaRPr lang="en-US" sz="4000" dirty="0">
              <a:ea typeface="ＭＳ Ｐゴシック" charset="0"/>
              <a:cs typeface="Helvetica Neue Light"/>
            </a:endParaRPr>
          </a:p>
        </p:txBody>
      </p:sp>
      <p:sp>
        <p:nvSpPr>
          <p:cNvPr id="136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400" dirty="0">
              <a:latin typeface="Lucida Console" charset="0"/>
              <a:ea typeface="ＭＳ Ｐゴシック" charset="0"/>
              <a:cs typeface="Lucida Console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SELECT c AS median FROM T </a:t>
            </a: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 WHERE </a:t>
            </a: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 (SELECT COUNT(*) from T AS T1 </a:t>
            </a: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   WHERE T1.c </a:t>
            </a:r>
            <a:r>
              <a:rPr lang="en-US" sz="2400" dirty="0" smtClean="0">
                <a:latin typeface="Lucida Console" charset="0"/>
                <a:ea typeface="ＭＳ Ｐゴシック" charset="0"/>
                <a:cs typeface="Lucida Console" charset="0"/>
              </a:rPr>
              <a:t>&lt;= </a:t>
            </a:r>
            <a:r>
              <a:rPr lang="en-US" sz="2400" dirty="0" err="1">
                <a:latin typeface="Lucida Console" charset="0"/>
                <a:ea typeface="ＭＳ Ｐゴシック" charset="0"/>
                <a:cs typeface="Lucida Console" charset="0"/>
              </a:rPr>
              <a:t>T.c</a:t>
            </a: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) </a:t>
            </a: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 = </a:t>
            </a: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 (SELECT COUNT(*) from T AS T2 </a:t>
            </a:r>
          </a:p>
          <a:p>
            <a:pPr>
              <a:buFontTx/>
              <a:buNone/>
            </a:pP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   WHERE T2.c </a:t>
            </a:r>
            <a:r>
              <a:rPr lang="en-US" sz="2400" dirty="0" smtClean="0">
                <a:latin typeface="Lucida Console" charset="0"/>
                <a:ea typeface="ＭＳ Ｐゴシック" charset="0"/>
                <a:cs typeface="Lucida Console" charset="0"/>
              </a:rPr>
              <a:t>&gt;= </a:t>
            </a:r>
            <a:r>
              <a:rPr lang="en-US" sz="2400" dirty="0" err="1">
                <a:latin typeface="Lucida Console" charset="0"/>
                <a:ea typeface="ＭＳ Ｐゴシック" charset="0"/>
                <a:cs typeface="Lucida Console" charset="0"/>
              </a:rPr>
              <a:t>T.c</a:t>
            </a:r>
            <a:r>
              <a:rPr lang="en-US" sz="2400" dirty="0">
                <a:latin typeface="Lucida Console" charset="0"/>
                <a:ea typeface="ＭＳ Ｐゴシック" charset="0"/>
                <a:cs typeface="Lucida Console" charset="0"/>
              </a:rPr>
              <a:t>);</a:t>
            </a:r>
          </a:p>
        </p:txBody>
      </p:sp>
      <p:sp>
        <p:nvSpPr>
          <p:cNvPr id="13619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4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471</Words>
  <Application>Microsoft Macintosh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Getting Serious</vt:lpstr>
      <vt:lpstr>Serious SQL: Social Nets Example</vt:lpstr>
      <vt:lpstr>6 degrees of friends</vt:lpstr>
      <vt:lpstr>Median</vt:lpstr>
      <vt:lpstr>Median in SQL</vt:lpstr>
      <vt:lpstr>Median in SQL</vt:lpstr>
      <vt:lpstr>Median in SQL</vt:lpstr>
      <vt:lpstr>Median in SQL  (odd cardinality)</vt:lpstr>
      <vt:lpstr>Faster Median in SQL (odd cardinality)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Liaw</dc:creator>
  <cp:lastModifiedBy>Richard Liaw</cp:lastModifiedBy>
  <cp:revision>2</cp:revision>
  <dcterms:created xsi:type="dcterms:W3CDTF">2016-02-03T18:04:06Z</dcterms:created>
  <dcterms:modified xsi:type="dcterms:W3CDTF">2016-02-03T20:37:51Z</dcterms:modified>
</cp:coreProperties>
</file>