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37"/>
  </p:notesMasterIdLst>
  <p:handoutMasterIdLst>
    <p:handoutMasterId r:id="rId38"/>
  </p:handoutMasterIdLst>
  <p:sldIdLst>
    <p:sldId id="256" r:id="rId4"/>
    <p:sldId id="260" r:id="rId5"/>
    <p:sldId id="268" r:id="rId6"/>
    <p:sldId id="269" r:id="rId7"/>
    <p:sldId id="259" r:id="rId8"/>
    <p:sldId id="275" r:id="rId9"/>
    <p:sldId id="276" r:id="rId10"/>
    <p:sldId id="265" r:id="rId11"/>
    <p:sldId id="270" r:id="rId12"/>
    <p:sldId id="271" r:id="rId13"/>
    <p:sldId id="296" r:id="rId14"/>
    <p:sldId id="298" r:id="rId15"/>
    <p:sldId id="302" r:id="rId16"/>
    <p:sldId id="303" r:id="rId17"/>
    <p:sldId id="305" r:id="rId18"/>
    <p:sldId id="257" r:id="rId19"/>
    <p:sldId id="262" r:id="rId20"/>
    <p:sldId id="291" r:id="rId21"/>
    <p:sldId id="292" r:id="rId22"/>
    <p:sldId id="293" r:id="rId23"/>
    <p:sldId id="294" r:id="rId24"/>
    <p:sldId id="295" r:id="rId25"/>
    <p:sldId id="287" r:id="rId26"/>
    <p:sldId id="288" r:id="rId27"/>
    <p:sldId id="289" r:id="rId28"/>
    <p:sldId id="283" r:id="rId29"/>
    <p:sldId id="284" r:id="rId30"/>
    <p:sldId id="290" r:id="rId31"/>
    <p:sldId id="285" r:id="rId32"/>
    <p:sldId id="286" r:id="rId33"/>
    <p:sldId id="280" r:id="rId34"/>
    <p:sldId id="281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397D79-1D41-094F-B272-0B7D7055BB31}">
          <p14:sldIdLst>
            <p14:sldId id="256"/>
          </p14:sldIdLst>
        </p14:section>
        <p14:section name="SortHash" id="{DF0157EA-F116-5543-ADF9-E34F2EFFC963}">
          <p14:sldIdLst>
            <p14:sldId id="260"/>
            <p14:sldId id="268"/>
            <p14:sldId id="269"/>
            <p14:sldId id="259"/>
            <p14:sldId id="275"/>
            <p14:sldId id="276"/>
            <p14:sldId id="265"/>
            <p14:sldId id="270"/>
            <p14:sldId id="271"/>
            <p14:sldId id="296"/>
            <p14:sldId id="298"/>
            <p14:sldId id="302"/>
            <p14:sldId id="303"/>
            <p14:sldId id="305"/>
          </p14:sldIdLst>
        </p14:section>
        <p14:section name="SQL" id="{32F61E09-BE7D-6948-85A7-9A5A6B60555B}">
          <p14:sldIdLst>
            <p14:sldId id="257"/>
            <p14:sldId id="262"/>
            <p14:sldId id="291"/>
            <p14:sldId id="292"/>
            <p14:sldId id="293"/>
            <p14:sldId id="294"/>
            <p14:sldId id="295"/>
            <p14:sldId id="287"/>
          </p14:sldIdLst>
        </p14:section>
        <p14:section name="Records" id="{D060BB7A-8851-D147-8BDB-D437415B913F}">
          <p14:sldIdLst>
            <p14:sldId id="288"/>
            <p14:sldId id="289"/>
            <p14:sldId id="283"/>
            <p14:sldId id="284"/>
            <p14:sldId id="290"/>
            <p14:sldId id="285"/>
            <p14:sldId id="286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86410" autoAdjust="0"/>
  </p:normalViewPr>
  <p:slideViewPr>
    <p:cSldViewPr snapToGrid="0" snapToObjects="1">
      <p:cViewPr varScale="1">
        <p:scale>
          <a:sx n="100" d="100"/>
          <a:sy n="100" d="100"/>
        </p:scale>
        <p:origin x="-2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82755-C7B1-8548-BE70-FE37241CF2F8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E607A-3305-064F-8827-71AD9CC1E73A}">
      <dgm:prSet/>
      <dgm:spPr/>
      <dgm:t>
        <a:bodyPr/>
        <a:lstStyle/>
        <a:p>
          <a:pPr rtl="0"/>
          <a:r>
            <a:rPr lang="en-US" smtClean="0"/>
            <a:t>STEP 1:</a:t>
          </a:r>
          <a:endParaRPr lang="en-US"/>
        </a:p>
      </dgm:t>
    </dgm:pt>
    <dgm:pt modelId="{E82DD071-C9B2-C34A-966A-82C3AF2C4775}" type="parTrans" cxnId="{55BEFB91-DBBA-AB4E-8FEA-4C3677AFCE00}">
      <dgm:prSet/>
      <dgm:spPr/>
      <dgm:t>
        <a:bodyPr/>
        <a:lstStyle/>
        <a:p>
          <a:endParaRPr lang="en-US"/>
        </a:p>
      </dgm:t>
    </dgm:pt>
    <dgm:pt modelId="{6E257E3A-1BFD-2A42-84C9-C3E973226A37}" type="sibTrans" cxnId="{55BEFB91-DBBA-AB4E-8FEA-4C3677AFCE00}">
      <dgm:prSet/>
      <dgm:spPr/>
      <dgm:t>
        <a:bodyPr/>
        <a:lstStyle/>
        <a:p>
          <a:endParaRPr lang="en-US"/>
        </a:p>
      </dgm:t>
    </dgm:pt>
    <dgm:pt modelId="{2F9C3B14-36D0-1045-B04D-0DA1B101C33A}">
      <dgm:prSet/>
      <dgm:spPr/>
      <dgm:t>
        <a:bodyPr/>
        <a:lstStyle/>
        <a:p>
          <a:pPr rtl="0"/>
          <a:r>
            <a:rPr lang="en-US" dirty="0" smtClean="0"/>
            <a:t># runs for R – ceil([R]/B)</a:t>
          </a:r>
          <a:endParaRPr lang="en-US" dirty="0"/>
        </a:p>
      </dgm:t>
    </dgm:pt>
    <dgm:pt modelId="{6759C37C-1628-6E4C-9B52-44DAA107E91B}" type="parTrans" cxnId="{B8A29AE4-40F0-444B-BC30-A824CB8EE08E}">
      <dgm:prSet/>
      <dgm:spPr/>
      <dgm:t>
        <a:bodyPr/>
        <a:lstStyle/>
        <a:p>
          <a:endParaRPr lang="en-US"/>
        </a:p>
      </dgm:t>
    </dgm:pt>
    <dgm:pt modelId="{33E0F5D1-F39C-134D-A736-8282C1C1EA09}" type="sibTrans" cxnId="{B8A29AE4-40F0-444B-BC30-A824CB8EE08E}">
      <dgm:prSet/>
      <dgm:spPr/>
      <dgm:t>
        <a:bodyPr/>
        <a:lstStyle/>
        <a:p>
          <a:endParaRPr lang="en-US"/>
        </a:p>
      </dgm:t>
    </dgm:pt>
    <dgm:pt modelId="{74CB0476-F419-B747-8CBB-385929A2EA44}">
      <dgm:prSet/>
      <dgm:spPr/>
      <dgm:t>
        <a:bodyPr/>
        <a:lstStyle/>
        <a:p>
          <a:pPr rtl="0"/>
          <a:r>
            <a:rPr lang="ro-RO" dirty="0" smtClean="0"/>
            <a:t># run for S – ceil([S]/B)</a:t>
          </a:r>
          <a:endParaRPr lang="ro-RO" dirty="0"/>
        </a:p>
      </dgm:t>
    </dgm:pt>
    <dgm:pt modelId="{57D7E615-3768-E044-9BDE-6B39A4547023}" type="parTrans" cxnId="{C4CED494-6304-6F4B-BF3A-32F6E8BDE7B6}">
      <dgm:prSet/>
      <dgm:spPr/>
      <dgm:t>
        <a:bodyPr/>
        <a:lstStyle/>
        <a:p>
          <a:endParaRPr lang="en-US"/>
        </a:p>
      </dgm:t>
    </dgm:pt>
    <dgm:pt modelId="{30CF507F-6C50-EC45-9919-510C83510207}" type="sibTrans" cxnId="{C4CED494-6304-6F4B-BF3A-32F6E8BDE7B6}">
      <dgm:prSet/>
      <dgm:spPr/>
      <dgm:t>
        <a:bodyPr/>
        <a:lstStyle/>
        <a:p>
          <a:endParaRPr lang="en-US"/>
        </a:p>
      </dgm:t>
    </dgm:pt>
    <dgm:pt modelId="{9A98ABEF-330E-024A-A6E1-B1D6DAC6AC8E}">
      <dgm:prSet/>
      <dgm:spPr/>
      <dgm:t>
        <a:bodyPr/>
        <a:lstStyle/>
        <a:p>
          <a:pPr rtl="0"/>
          <a:r>
            <a:rPr lang="en-US" dirty="0" smtClean="0"/>
            <a:t>STEP 2:</a:t>
          </a:r>
          <a:endParaRPr lang="en-US" dirty="0"/>
        </a:p>
      </dgm:t>
    </dgm:pt>
    <dgm:pt modelId="{3416765E-DBA6-E94E-B569-2207F9FD49C3}" type="parTrans" cxnId="{868200F9-B32A-F642-918B-5FDD4B5D94B6}">
      <dgm:prSet/>
      <dgm:spPr/>
      <dgm:t>
        <a:bodyPr/>
        <a:lstStyle/>
        <a:p>
          <a:endParaRPr lang="en-US"/>
        </a:p>
      </dgm:t>
    </dgm:pt>
    <dgm:pt modelId="{D57D5889-6A04-964E-B301-697B695DE0B7}" type="sibTrans" cxnId="{868200F9-B32A-F642-918B-5FDD4B5D94B6}">
      <dgm:prSet/>
      <dgm:spPr/>
      <dgm:t>
        <a:bodyPr/>
        <a:lstStyle/>
        <a:p>
          <a:endParaRPr lang="en-US"/>
        </a:p>
      </dgm:t>
    </dgm:pt>
    <dgm:pt modelId="{FD03F13B-6C95-AD45-B67F-1FB416BE453D}">
      <dgm:prSet/>
      <dgm:spPr/>
      <dgm:t>
        <a:bodyPr/>
        <a:lstStyle/>
        <a:p>
          <a:pPr rtl="0"/>
          <a:r>
            <a:rPr lang="en-US" smtClean="0"/>
            <a:t>We need to fit EACH run into buffer</a:t>
          </a:r>
          <a:endParaRPr lang="en-US"/>
        </a:p>
      </dgm:t>
    </dgm:pt>
    <dgm:pt modelId="{9520E676-C02C-9342-A2F6-B534E6182567}" type="parTrans" cxnId="{CE993B29-E137-0A4C-8277-878E1E771C12}">
      <dgm:prSet/>
      <dgm:spPr/>
      <dgm:t>
        <a:bodyPr/>
        <a:lstStyle/>
        <a:p>
          <a:endParaRPr lang="en-US"/>
        </a:p>
      </dgm:t>
    </dgm:pt>
    <dgm:pt modelId="{6A65569C-057E-5844-BFAB-6A3AC79B493A}" type="sibTrans" cxnId="{CE993B29-E137-0A4C-8277-878E1E771C12}">
      <dgm:prSet/>
      <dgm:spPr/>
      <dgm:t>
        <a:bodyPr/>
        <a:lstStyle/>
        <a:p>
          <a:endParaRPr lang="en-US"/>
        </a:p>
      </dgm:t>
    </dgm:pt>
    <dgm:pt modelId="{78C44380-0DBE-1643-97AE-1FFF174B0095}" type="pres">
      <dgm:prSet presAssocID="{31682755-C7B1-8548-BE70-FE37241CF2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EB586-8189-D846-877C-9FF6ED4037E8}" type="pres">
      <dgm:prSet presAssocID="{703E607A-3305-064F-8827-71AD9CC1E73A}" presName="node" presStyleLbl="node1" presStyleIdx="0" presStyleCnt="2" custScaleX="130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9702-9F74-9F43-A12F-C004E3487D6B}" type="pres">
      <dgm:prSet presAssocID="{6E257E3A-1BFD-2A42-84C9-C3E973226A37}" presName="sibTrans" presStyleCnt="0"/>
      <dgm:spPr/>
    </dgm:pt>
    <dgm:pt modelId="{B4B63988-55C7-C247-A058-6D5903E4F201}" type="pres">
      <dgm:prSet presAssocID="{9A98ABEF-330E-024A-A6E1-B1D6DAC6AC8E}" presName="node" presStyleLbl="node1" presStyleIdx="1" presStyleCnt="2" custScaleX="129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D6035-58A3-DA48-9E1D-AFD1172C9E80}" type="presOf" srcId="{74CB0476-F419-B747-8CBB-385929A2EA44}" destId="{028EB586-8189-D846-877C-9FF6ED4037E8}" srcOrd="0" destOrd="2" presId="urn:microsoft.com/office/officeart/2005/8/layout/default"/>
    <dgm:cxn modelId="{868200F9-B32A-F642-918B-5FDD4B5D94B6}" srcId="{31682755-C7B1-8548-BE70-FE37241CF2F8}" destId="{9A98ABEF-330E-024A-A6E1-B1D6DAC6AC8E}" srcOrd="1" destOrd="0" parTransId="{3416765E-DBA6-E94E-B569-2207F9FD49C3}" sibTransId="{D57D5889-6A04-964E-B301-697B695DE0B7}"/>
    <dgm:cxn modelId="{55BEFB91-DBBA-AB4E-8FEA-4C3677AFCE00}" srcId="{31682755-C7B1-8548-BE70-FE37241CF2F8}" destId="{703E607A-3305-064F-8827-71AD9CC1E73A}" srcOrd="0" destOrd="0" parTransId="{E82DD071-C9B2-C34A-966A-82C3AF2C4775}" sibTransId="{6E257E3A-1BFD-2A42-84C9-C3E973226A37}"/>
    <dgm:cxn modelId="{CE993B29-E137-0A4C-8277-878E1E771C12}" srcId="{9A98ABEF-330E-024A-A6E1-B1D6DAC6AC8E}" destId="{FD03F13B-6C95-AD45-B67F-1FB416BE453D}" srcOrd="0" destOrd="0" parTransId="{9520E676-C02C-9342-A2F6-B534E6182567}" sibTransId="{6A65569C-057E-5844-BFAB-6A3AC79B493A}"/>
    <dgm:cxn modelId="{BD2F36DF-D879-AB4B-961E-47592AD1F651}" type="presOf" srcId="{2F9C3B14-36D0-1045-B04D-0DA1B101C33A}" destId="{028EB586-8189-D846-877C-9FF6ED4037E8}" srcOrd="0" destOrd="1" presId="urn:microsoft.com/office/officeart/2005/8/layout/default"/>
    <dgm:cxn modelId="{C4CED494-6304-6F4B-BF3A-32F6E8BDE7B6}" srcId="{703E607A-3305-064F-8827-71AD9CC1E73A}" destId="{74CB0476-F419-B747-8CBB-385929A2EA44}" srcOrd="1" destOrd="0" parTransId="{57D7E615-3768-E044-9BDE-6B39A4547023}" sibTransId="{30CF507F-6C50-EC45-9919-510C83510207}"/>
    <dgm:cxn modelId="{CAB2ED9F-019A-6748-BB0D-906001B06EFD}" type="presOf" srcId="{FD03F13B-6C95-AD45-B67F-1FB416BE453D}" destId="{B4B63988-55C7-C247-A058-6D5903E4F201}" srcOrd="0" destOrd="1" presId="urn:microsoft.com/office/officeart/2005/8/layout/default"/>
    <dgm:cxn modelId="{8EAEBD95-19A4-0A4C-9408-42D5C1245F11}" type="presOf" srcId="{703E607A-3305-064F-8827-71AD9CC1E73A}" destId="{028EB586-8189-D846-877C-9FF6ED4037E8}" srcOrd="0" destOrd="0" presId="urn:microsoft.com/office/officeart/2005/8/layout/default"/>
    <dgm:cxn modelId="{96634BC1-8D00-B743-8958-4086348C74EF}" type="presOf" srcId="{31682755-C7B1-8548-BE70-FE37241CF2F8}" destId="{78C44380-0DBE-1643-97AE-1FFF174B0095}" srcOrd="0" destOrd="0" presId="urn:microsoft.com/office/officeart/2005/8/layout/default"/>
    <dgm:cxn modelId="{9CE7D191-0EAC-EA4B-AF5D-0E6B9B8CF745}" type="presOf" srcId="{9A98ABEF-330E-024A-A6E1-B1D6DAC6AC8E}" destId="{B4B63988-55C7-C247-A058-6D5903E4F201}" srcOrd="0" destOrd="0" presId="urn:microsoft.com/office/officeart/2005/8/layout/default"/>
    <dgm:cxn modelId="{B8A29AE4-40F0-444B-BC30-A824CB8EE08E}" srcId="{703E607A-3305-064F-8827-71AD9CC1E73A}" destId="{2F9C3B14-36D0-1045-B04D-0DA1B101C33A}" srcOrd="0" destOrd="0" parTransId="{6759C37C-1628-6E4C-9B52-44DAA107E91B}" sibTransId="{33E0F5D1-F39C-134D-A736-8282C1C1EA09}"/>
    <dgm:cxn modelId="{12A7D896-573B-864A-ACDE-D8E65DD7BBA8}" type="presParOf" srcId="{78C44380-0DBE-1643-97AE-1FFF174B0095}" destId="{028EB586-8189-D846-877C-9FF6ED4037E8}" srcOrd="0" destOrd="0" presId="urn:microsoft.com/office/officeart/2005/8/layout/default"/>
    <dgm:cxn modelId="{F5E41850-04CA-B34F-B205-75BF975830C4}" type="presParOf" srcId="{78C44380-0DBE-1643-97AE-1FFF174B0095}" destId="{85AB9702-9F74-9F43-A12F-C004E3487D6B}" srcOrd="1" destOrd="0" presId="urn:microsoft.com/office/officeart/2005/8/layout/default"/>
    <dgm:cxn modelId="{1424C5F9-4317-1C4A-8B9E-64225E71FE65}" type="presParOf" srcId="{78C44380-0DBE-1643-97AE-1FFF174B0095}" destId="{B4B63988-55C7-C247-A058-6D5903E4F2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82755-C7B1-8548-BE70-FE37241CF2F8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E607A-3305-064F-8827-71AD9CC1E73A}">
      <dgm:prSet/>
      <dgm:spPr/>
      <dgm:t>
        <a:bodyPr/>
        <a:lstStyle/>
        <a:p>
          <a:pPr rtl="0"/>
          <a:r>
            <a:rPr lang="en-US" dirty="0" smtClean="0"/>
            <a:t>STEP 1:</a:t>
          </a:r>
          <a:endParaRPr lang="en-US" dirty="0"/>
        </a:p>
      </dgm:t>
    </dgm:pt>
    <dgm:pt modelId="{E82DD071-C9B2-C34A-966A-82C3AF2C4775}" type="parTrans" cxnId="{55BEFB91-DBBA-AB4E-8FEA-4C3677AFCE00}">
      <dgm:prSet/>
      <dgm:spPr/>
      <dgm:t>
        <a:bodyPr/>
        <a:lstStyle/>
        <a:p>
          <a:endParaRPr lang="en-US"/>
        </a:p>
      </dgm:t>
    </dgm:pt>
    <dgm:pt modelId="{6E257E3A-1BFD-2A42-84C9-C3E973226A37}" type="sibTrans" cxnId="{55BEFB91-DBBA-AB4E-8FEA-4C3677AFCE00}">
      <dgm:prSet/>
      <dgm:spPr/>
      <dgm:t>
        <a:bodyPr/>
        <a:lstStyle/>
        <a:p>
          <a:endParaRPr lang="en-US"/>
        </a:p>
      </dgm:t>
    </dgm:pt>
    <dgm:pt modelId="{2F9C3B14-36D0-1045-B04D-0DA1B101C33A}">
      <dgm:prSet/>
      <dgm:spPr/>
      <dgm:t>
        <a:bodyPr/>
        <a:lstStyle/>
        <a:p>
          <a:pPr rtl="0"/>
          <a:r>
            <a:rPr lang="en-US" dirty="0" smtClean="0"/>
            <a:t># runs for R – ceil([R]/</a:t>
          </a:r>
          <a:r>
            <a:rPr lang="en-US" dirty="0" smtClean="0"/>
            <a:t>2(B-2))</a:t>
          </a:r>
          <a:endParaRPr lang="en-US" dirty="0"/>
        </a:p>
      </dgm:t>
    </dgm:pt>
    <dgm:pt modelId="{6759C37C-1628-6E4C-9B52-44DAA107E91B}" type="parTrans" cxnId="{B8A29AE4-40F0-444B-BC30-A824CB8EE08E}">
      <dgm:prSet/>
      <dgm:spPr/>
      <dgm:t>
        <a:bodyPr/>
        <a:lstStyle/>
        <a:p>
          <a:endParaRPr lang="en-US"/>
        </a:p>
      </dgm:t>
    </dgm:pt>
    <dgm:pt modelId="{33E0F5D1-F39C-134D-A736-8282C1C1EA09}" type="sibTrans" cxnId="{B8A29AE4-40F0-444B-BC30-A824CB8EE08E}">
      <dgm:prSet/>
      <dgm:spPr/>
      <dgm:t>
        <a:bodyPr/>
        <a:lstStyle/>
        <a:p>
          <a:endParaRPr lang="en-US"/>
        </a:p>
      </dgm:t>
    </dgm:pt>
    <dgm:pt modelId="{74CB0476-F419-B747-8CBB-385929A2EA44}">
      <dgm:prSet/>
      <dgm:spPr/>
      <dgm:t>
        <a:bodyPr/>
        <a:lstStyle/>
        <a:p>
          <a:pPr rtl="0"/>
          <a:r>
            <a:rPr lang="ro-RO" dirty="0" smtClean="0"/>
            <a:t># run for S – ceil([S]/</a:t>
          </a:r>
          <a:r>
            <a:rPr lang="ro-RO" dirty="0" smtClean="0"/>
            <a:t>2(B-2))</a:t>
          </a:r>
          <a:endParaRPr lang="ro-RO" dirty="0"/>
        </a:p>
      </dgm:t>
    </dgm:pt>
    <dgm:pt modelId="{57D7E615-3768-E044-9BDE-6B39A4547023}" type="parTrans" cxnId="{C4CED494-6304-6F4B-BF3A-32F6E8BDE7B6}">
      <dgm:prSet/>
      <dgm:spPr/>
      <dgm:t>
        <a:bodyPr/>
        <a:lstStyle/>
        <a:p>
          <a:endParaRPr lang="en-US"/>
        </a:p>
      </dgm:t>
    </dgm:pt>
    <dgm:pt modelId="{30CF507F-6C50-EC45-9919-510C83510207}" type="sibTrans" cxnId="{C4CED494-6304-6F4B-BF3A-32F6E8BDE7B6}">
      <dgm:prSet/>
      <dgm:spPr/>
      <dgm:t>
        <a:bodyPr/>
        <a:lstStyle/>
        <a:p>
          <a:endParaRPr lang="en-US"/>
        </a:p>
      </dgm:t>
    </dgm:pt>
    <dgm:pt modelId="{9A98ABEF-330E-024A-A6E1-B1D6DAC6AC8E}">
      <dgm:prSet/>
      <dgm:spPr/>
      <dgm:t>
        <a:bodyPr/>
        <a:lstStyle/>
        <a:p>
          <a:pPr rtl="0"/>
          <a:r>
            <a:rPr lang="en-US" dirty="0" smtClean="0"/>
            <a:t>STEP 2:</a:t>
          </a:r>
          <a:endParaRPr lang="en-US" dirty="0"/>
        </a:p>
      </dgm:t>
    </dgm:pt>
    <dgm:pt modelId="{3416765E-DBA6-E94E-B569-2207F9FD49C3}" type="parTrans" cxnId="{868200F9-B32A-F642-918B-5FDD4B5D94B6}">
      <dgm:prSet/>
      <dgm:spPr/>
      <dgm:t>
        <a:bodyPr/>
        <a:lstStyle/>
        <a:p>
          <a:endParaRPr lang="en-US"/>
        </a:p>
      </dgm:t>
    </dgm:pt>
    <dgm:pt modelId="{D57D5889-6A04-964E-B301-697B695DE0B7}" type="sibTrans" cxnId="{868200F9-B32A-F642-918B-5FDD4B5D94B6}">
      <dgm:prSet/>
      <dgm:spPr/>
      <dgm:t>
        <a:bodyPr/>
        <a:lstStyle/>
        <a:p>
          <a:endParaRPr lang="en-US"/>
        </a:p>
      </dgm:t>
    </dgm:pt>
    <dgm:pt modelId="{FD03F13B-6C95-AD45-B67F-1FB416BE453D}">
      <dgm:prSet/>
      <dgm:spPr/>
      <dgm:t>
        <a:bodyPr/>
        <a:lstStyle/>
        <a:p>
          <a:pPr rtl="0"/>
          <a:r>
            <a:rPr lang="en-US" smtClean="0"/>
            <a:t>We need to fit EACH run into buffer</a:t>
          </a:r>
          <a:endParaRPr lang="en-US"/>
        </a:p>
      </dgm:t>
    </dgm:pt>
    <dgm:pt modelId="{9520E676-C02C-9342-A2F6-B534E6182567}" type="parTrans" cxnId="{CE993B29-E137-0A4C-8277-878E1E771C12}">
      <dgm:prSet/>
      <dgm:spPr/>
      <dgm:t>
        <a:bodyPr/>
        <a:lstStyle/>
        <a:p>
          <a:endParaRPr lang="en-US"/>
        </a:p>
      </dgm:t>
    </dgm:pt>
    <dgm:pt modelId="{6A65569C-057E-5844-BFAB-6A3AC79B493A}" type="sibTrans" cxnId="{CE993B29-E137-0A4C-8277-878E1E771C12}">
      <dgm:prSet/>
      <dgm:spPr/>
      <dgm:t>
        <a:bodyPr/>
        <a:lstStyle/>
        <a:p>
          <a:endParaRPr lang="en-US"/>
        </a:p>
      </dgm:t>
    </dgm:pt>
    <dgm:pt modelId="{78C44380-0DBE-1643-97AE-1FFF174B0095}" type="pres">
      <dgm:prSet presAssocID="{31682755-C7B1-8548-BE70-FE37241CF2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EB586-8189-D846-877C-9FF6ED4037E8}" type="pres">
      <dgm:prSet presAssocID="{703E607A-3305-064F-8827-71AD9CC1E73A}" presName="node" presStyleLbl="node1" presStyleIdx="0" presStyleCnt="2" custScaleX="130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9702-9F74-9F43-A12F-C004E3487D6B}" type="pres">
      <dgm:prSet presAssocID="{6E257E3A-1BFD-2A42-84C9-C3E973226A37}" presName="sibTrans" presStyleCnt="0"/>
      <dgm:spPr/>
    </dgm:pt>
    <dgm:pt modelId="{B4B63988-55C7-C247-A058-6D5903E4F201}" type="pres">
      <dgm:prSet presAssocID="{9A98ABEF-330E-024A-A6E1-B1D6DAC6AC8E}" presName="node" presStyleLbl="node1" presStyleIdx="1" presStyleCnt="2" custScaleX="129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8200F9-B32A-F642-918B-5FDD4B5D94B6}" srcId="{31682755-C7B1-8548-BE70-FE37241CF2F8}" destId="{9A98ABEF-330E-024A-A6E1-B1D6DAC6AC8E}" srcOrd="1" destOrd="0" parTransId="{3416765E-DBA6-E94E-B569-2207F9FD49C3}" sibTransId="{D57D5889-6A04-964E-B301-697B695DE0B7}"/>
    <dgm:cxn modelId="{AEE7C620-9820-1242-A1B2-00F45181EDCD}" type="presOf" srcId="{74CB0476-F419-B747-8CBB-385929A2EA44}" destId="{028EB586-8189-D846-877C-9FF6ED4037E8}" srcOrd="0" destOrd="2" presId="urn:microsoft.com/office/officeart/2005/8/layout/default"/>
    <dgm:cxn modelId="{55BEFB91-DBBA-AB4E-8FEA-4C3677AFCE00}" srcId="{31682755-C7B1-8548-BE70-FE37241CF2F8}" destId="{703E607A-3305-064F-8827-71AD9CC1E73A}" srcOrd="0" destOrd="0" parTransId="{E82DD071-C9B2-C34A-966A-82C3AF2C4775}" sibTransId="{6E257E3A-1BFD-2A42-84C9-C3E973226A37}"/>
    <dgm:cxn modelId="{7D2B03BB-AF19-D943-B1BC-06DAA95DD8D8}" type="presOf" srcId="{FD03F13B-6C95-AD45-B67F-1FB416BE453D}" destId="{B4B63988-55C7-C247-A058-6D5903E4F201}" srcOrd="0" destOrd="1" presId="urn:microsoft.com/office/officeart/2005/8/layout/default"/>
    <dgm:cxn modelId="{CE993B29-E137-0A4C-8277-878E1E771C12}" srcId="{9A98ABEF-330E-024A-A6E1-B1D6DAC6AC8E}" destId="{FD03F13B-6C95-AD45-B67F-1FB416BE453D}" srcOrd="0" destOrd="0" parTransId="{9520E676-C02C-9342-A2F6-B534E6182567}" sibTransId="{6A65569C-057E-5844-BFAB-6A3AC79B493A}"/>
    <dgm:cxn modelId="{C4CED494-6304-6F4B-BF3A-32F6E8BDE7B6}" srcId="{703E607A-3305-064F-8827-71AD9CC1E73A}" destId="{74CB0476-F419-B747-8CBB-385929A2EA44}" srcOrd="1" destOrd="0" parTransId="{57D7E615-3768-E044-9BDE-6B39A4547023}" sibTransId="{30CF507F-6C50-EC45-9919-510C83510207}"/>
    <dgm:cxn modelId="{735A5CBD-7BBD-F646-A834-4EF20C3C1305}" type="presOf" srcId="{2F9C3B14-36D0-1045-B04D-0DA1B101C33A}" destId="{028EB586-8189-D846-877C-9FF6ED4037E8}" srcOrd="0" destOrd="1" presId="urn:microsoft.com/office/officeart/2005/8/layout/default"/>
    <dgm:cxn modelId="{01133AA1-2BB3-6D4B-A744-7BAEF907007D}" type="presOf" srcId="{31682755-C7B1-8548-BE70-FE37241CF2F8}" destId="{78C44380-0DBE-1643-97AE-1FFF174B0095}" srcOrd="0" destOrd="0" presId="urn:microsoft.com/office/officeart/2005/8/layout/default"/>
    <dgm:cxn modelId="{0A6A7ABF-A0B0-F742-911E-26930F1D0301}" type="presOf" srcId="{703E607A-3305-064F-8827-71AD9CC1E73A}" destId="{028EB586-8189-D846-877C-9FF6ED4037E8}" srcOrd="0" destOrd="0" presId="urn:microsoft.com/office/officeart/2005/8/layout/default"/>
    <dgm:cxn modelId="{B8A29AE4-40F0-444B-BC30-A824CB8EE08E}" srcId="{703E607A-3305-064F-8827-71AD9CC1E73A}" destId="{2F9C3B14-36D0-1045-B04D-0DA1B101C33A}" srcOrd="0" destOrd="0" parTransId="{6759C37C-1628-6E4C-9B52-44DAA107E91B}" sibTransId="{33E0F5D1-F39C-134D-A736-8282C1C1EA09}"/>
    <dgm:cxn modelId="{467CA402-00DD-DF4F-9DB2-5EF4ABF44A92}" type="presOf" srcId="{9A98ABEF-330E-024A-A6E1-B1D6DAC6AC8E}" destId="{B4B63988-55C7-C247-A058-6D5903E4F201}" srcOrd="0" destOrd="0" presId="urn:microsoft.com/office/officeart/2005/8/layout/default"/>
    <dgm:cxn modelId="{97F87EC7-0E77-2C41-AA36-B783869F3931}" type="presParOf" srcId="{78C44380-0DBE-1643-97AE-1FFF174B0095}" destId="{028EB586-8189-D846-877C-9FF6ED4037E8}" srcOrd="0" destOrd="0" presId="urn:microsoft.com/office/officeart/2005/8/layout/default"/>
    <dgm:cxn modelId="{3C16F457-D030-8F4D-936C-587B889DC1FA}" type="presParOf" srcId="{78C44380-0DBE-1643-97AE-1FFF174B0095}" destId="{85AB9702-9F74-9F43-A12F-C004E3487D6B}" srcOrd="1" destOrd="0" presId="urn:microsoft.com/office/officeart/2005/8/layout/default"/>
    <dgm:cxn modelId="{0537F30A-D75F-C54F-A4CC-185974A577C8}" type="presParOf" srcId="{78C44380-0DBE-1643-97AE-1FFF174B0095}" destId="{B4B63988-55C7-C247-A058-6D5903E4F2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82755-C7B1-8548-BE70-FE37241CF2F8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E607A-3305-064F-8827-71AD9CC1E73A}">
      <dgm:prSet/>
      <dgm:spPr/>
      <dgm:t>
        <a:bodyPr/>
        <a:lstStyle/>
        <a:p>
          <a:pPr rtl="0"/>
          <a:r>
            <a:rPr lang="en-US" dirty="0" smtClean="0"/>
            <a:t>STEP 1:</a:t>
          </a:r>
          <a:endParaRPr lang="en-US" dirty="0"/>
        </a:p>
      </dgm:t>
    </dgm:pt>
    <dgm:pt modelId="{E82DD071-C9B2-C34A-966A-82C3AF2C4775}" type="parTrans" cxnId="{55BEFB91-DBBA-AB4E-8FEA-4C3677AFCE00}">
      <dgm:prSet/>
      <dgm:spPr/>
      <dgm:t>
        <a:bodyPr/>
        <a:lstStyle/>
        <a:p>
          <a:endParaRPr lang="en-US"/>
        </a:p>
      </dgm:t>
    </dgm:pt>
    <dgm:pt modelId="{6E257E3A-1BFD-2A42-84C9-C3E973226A37}" type="sibTrans" cxnId="{55BEFB91-DBBA-AB4E-8FEA-4C3677AFCE00}">
      <dgm:prSet/>
      <dgm:spPr/>
      <dgm:t>
        <a:bodyPr/>
        <a:lstStyle/>
        <a:p>
          <a:endParaRPr lang="en-US"/>
        </a:p>
      </dgm:t>
    </dgm:pt>
    <dgm:pt modelId="{2F9C3B14-36D0-1045-B04D-0DA1B101C33A}">
      <dgm:prSet/>
      <dgm:spPr/>
      <dgm:t>
        <a:bodyPr/>
        <a:lstStyle/>
        <a:p>
          <a:pPr rtl="0"/>
          <a:r>
            <a:rPr lang="en-US" dirty="0" smtClean="0"/>
            <a:t># runs for R – ceil([R]/</a:t>
          </a:r>
          <a:r>
            <a:rPr lang="en-US" dirty="0" smtClean="0"/>
            <a:t>2(B-2))</a:t>
          </a:r>
          <a:endParaRPr lang="en-US" dirty="0"/>
        </a:p>
      </dgm:t>
    </dgm:pt>
    <dgm:pt modelId="{6759C37C-1628-6E4C-9B52-44DAA107E91B}" type="parTrans" cxnId="{B8A29AE4-40F0-444B-BC30-A824CB8EE08E}">
      <dgm:prSet/>
      <dgm:spPr/>
      <dgm:t>
        <a:bodyPr/>
        <a:lstStyle/>
        <a:p>
          <a:endParaRPr lang="en-US"/>
        </a:p>
      </dgm:t>
    </dgm:pt>
    <dgm:pt modelId="{33E0F5D1-F39C-134D-A736-8282C1C1EA09}" type="sibTrans" cxnId="{B8A29AE4-40F0-444B-BC30-A824CB8EE08E}">
      <dgm:prSet/>
      <dgm:spPr/>
      <dgm:t>
        <a:bodyPr/>
        <a:lstStyle/>
        <a:p>
          <a:endParaRPr lang="en-US"/>
        </a:p>
      </dgm:t>
    </dgm:pt>
    <dgm:pt modelId="{FD03F13B-6C95-AD45-B67F-1FB416BE453D}">
      <dgm:prSet/>
      <dgm:spPr/>
      <dgm:t>
        <a:bodyPr/>
        <a:lstStyle/>
        <a:p>
          <a:pPr rtl="0"/>
          <a:r>
            <a:rPr lang="en-US" dirty="0" smtClean="0"/>
            <a:t>We need to fit EACH run into buffer</a:t>
          </a:r>
          <a:endParaRPr lang="en-US" dirty="0"/>
        </a:p>
      </dgm:t>
    </dgm:pt>
    <dgm:pt modelId="{9A98ABEF-330E-024A-A6E1-B1D6DAC6AC8E}">
      <dgm:prSet/>
      <dgm:spPr/>
      <dgm:t>
        <a:bodyPr/>
        <a:lstStyle/>
        <a:p>
          <a:pPr rtl="0"/>
          <a:r>
            <a:rPr lang="en-US" dirty="0" smtClean="0"/>
            <a:t>STEP 2:</a:t>
          </a:r>
          <a:endParaRPr lang="en-US" dirty="0"/>
        </a:p>
      </dgm:t>
    </dgm:pt>
    <dgm:pt modelId="{D57D5889-6A04-964E-B301-697B695DE0B7}" type="sibTrans" cxnId="{868200F9-B32A-F642-918B-5FDD4B5D94B6}">
      <dgm:prSet/>
      <dgm:spPr/>
      <dgm:t>
        <a:bodyPr/>
        <a:lstStyle/>
        <a:p>
          <a:endParaRPr lang="en-US"/>
        </a:p>
      </dgm:t>
    </dgm:pt>
    <dgm:pt modelId="{3416765E-DBA6-E94E-B569-2207F9FD49C3}" type="parTrans" cxnId="{868200F9-B32A-F642-918B-5FDD4B5D94B6}">
      <dgm:prSet/>
      <dgm:spPr/>
      <dgm:t>
        <a:bodyPr/>
        <a:lstStyle/>
        <a:p>
          <a:endParaRPr lang="en-US"/>
        </a:p>
      </dgm:t>
    </dgm:pt>
    <dgm:pt modelId="{6A65569C-057E-5844-BFAB-6A3AC79B493A}" type="sibTrans" cxnId="{CE993B29-E137-0A4C-8277-878E1E771C12}">
      <dgm:prSet/>
      <dgm:spPr/>
      <dgm:t>
        <a:bodyPr/>
        <a:lstStyle/>
        <a:p>
          <a:endParaRPr lang="en-US"/>
        </a:p>
      </dgm:t>
    </dgm:pt>
    <dgm:pt modelId="{9520E676-C02C-9342-A2F6-B534E6182567}" type="parTrans" cxnId="{CE993B29-E137-0A4C-8277-878E1E771C12}">
      <dgm:prSet/>
      <dgm:spPr/>
      <dgm:t>
        <a:bodyPr/>
        <a:lstStyle/>
        <a:p>
          <a:endParaRPr lang="en-US"/>
        </a:p>
      </dgm:t>
    </dgm:pt>
    <dgm:pt modelId="{0E4F86ED-EE18-D74F-AE41-349B7E08843E}">
      <dgm:prSet/>
      <dgm:spPr/>
      <dgm:t>
        <a:bodyPr/>
        <a:lstStyle/>
        <a:p>
          <a:pPr rtl="0"/>
          <a:r>
            <a:rPr lang="en-US" dirty="0" smtClean="0"/>
            <a:t># runs for S – ceil([R]/</a:t>
          </a:r>
          <a:r>
            <a:rPr lang="en-US" dirty="0" smtClean="0"/>
            <a:t>2(B-2))</a:t>
          </a:r>
          <a:endParaRPr lang="en-US" dirty="0"/>
        </a:p>
      </dgm:t>
    </dgm:pt>
    <dgm:pt modelId="{115B0261-E8BF-AD4D-B738-BC393DB64CD5}" type="parTrans" cxnId="{B4C14B10-E6DE-7843-9383-00EDFF75430E}">
      <dgm:prSet/>
      <dgm:spPr/>
      <dgm:t>
        <a:bodyPr/>
        <a:lstStyle/>
        <a:p>
          <a:endParaRPr lang="en-US"/>
        </a:p>
      </dgm:t>
    </dgm:pt>
    <dgm:pt modelId="{1FE615BB-9F5D-F34B-AD8D-3CAAB0F3C371}" type="sibTrans" cxnId="{B4C14B10-E6DE-7843-9383-00EDFF75430E}">
      <dgm:prSet/>
      <dgm:spPr/>
      <dgm:t>
        <a:bodyPr/>
        <a:lstStyle/>
        <a:p>
          <a:endParaRPr lang="en-US"/>
        </a:p>
      </dgm:t>
    </dgm:pt>
    <dgm:pt modelId="{78C44380-0DBE-1643-97AE-1FFF174B0095}" type="pres">
      <dgm:prSet presAssocID="{31682755-C7B1-8548-BE70-FE37241CF2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EB586-8189-D846-877C-9FF6ED4037E8}" type="pres">
      <dgm:prSet presAssocID="{703E607A-3305-064F-8827-71AD9CC1E73A}" presName="node" presStyleLbl="node1" presStyleIdx="0" presStyleCnt="2" custScaleX="15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9702-9F74-9F43-A12F-C004E3487D6B}" type="pres">
      <dgm:prSet presAssocID="{6E257E3A-1BFD-2A42-84C9-C3E973226A37}" presName="sibTrans" presStyleCnt="0"/>
      <dgm:spPr/>
    </dgm:pt>
    <dgm:pt modelId="{B4B63988-55C7-C247-A058-6D5903E4F201}" type="pres">
      <dgm:prSet presAssocID="{9A98ABEF-330E-024A-A6E1-B1D6DAC6AC8E}" presName="node" presStyleLbl="node1" presStyleIdx="1" presStyleCnt="2" custScaleX="16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93B29-E137-0A4C-8277-878E1E771C12}" srcId="{9A98ABEF-330E-024A-A6E1-B1D6DAC6AC8E}" destId="{FD03F13B-6C95-AD45-B67F-1FB416BE453D}" srcOrd="0" destOrd="0" parTransId="{9520E676-C02C-9342-A2F6-B534E6182567}" sibTransId="{6A65569C-057E-5844-BFAB-6A3AC79B493A}"/>
    <dgm:cxn modelId="{FFACCBD9-420E-E34D-9159-3BFFB344E9DA}" type="presOf" srcId="{FD03F13B-6C95-AD45-B67F-1FB416BE453D}" destId="{B4B63988-55C7-C247-A058-6D5903E4F201}" srcOrd="0" destOrd="1" presId="urn:microsoft.com/office/officeart/2005/8/layout/default"/>
    <dgm:cxn modelId="{B4C14B10-E6DE-7843-9383-00EDFF75430E}" srcId="{703E607A-3305-064F-8827-71AD9CC1E73A}" destId="{0E4F86ED-EE18-D74F-AE41-349B7E08843E}" srcOrd="1" destOrd="0" parTransId="{115B0261-E8BF-AD4D-B738-BC393DB64CD5}" sibTransId="{1FE615BB-9F5D-F34B-AD8D-3CAAB0F3C371}"/>
    <dgm:cxn modelId="{445084CD-8994-6C40-8FB7-915A4A67F29B}" type="presOf" srcId="{31682755-C7B1-8548-BE70-FE37241CF2F8}" destId="{78C44380-0DBE-1643-97AE-1FFF174B0095}" srcOrd="0" destOrd="0" presId="urn:microsoft.com/office/officeart/2005/8/layout/default"/>
    <dgm:cxn modelId="{55BEFB91-DBBA-AB4E-8FEA-4C3677AFCE00}" srcId="{31682755-C7B1-8548-BE70-FE37241CF2F8}" destId="{703E607A-3305-064F-8827-71AD9CC1E73A}" srcOrd="0" destOrd="0" parTransId="{E82DD071-C9B2-C34A-966A-82C3AF2C4775}" sibTransId="{6E257E3A-1BFD-2A42-84C9-C3E973226A37}"/>
    <dgm:cxn modelId="{945D8F38-DE0F-0445-A880-165A44584201}" type="presOf" srcId="{2F9C3B14-36D0-1045-B04D-0DA1B101C33A}" destId="{028EB586-8189-D846-877C-9FF6ED4037E8}" srcOrd="0" destOrd="1" presId="urn:microsoft.com/office/officeart/2005/8/layout/default"/>
    <dgm:cxn modelId="{0AB5DCB3-7B9C-F649-B3F5-AC4E9CDFC879}" type="presOf" srcId="{703E607A-3305-064F-8827-71AD9CC1E73A}" destId="{028EB586-8189-D846-877C-9FF6ED4037E8}" srcOrd="0" destOrd="0" presId="urn:microsoft.com/office/officeart/2005/8/layout/default"/>
    <dgm:cxn modelId="{868200F9-B32A-F642-918B-5FDD4B5D94B6}" srcId="{31682755-C7B1-8548-BE70-FE37241CF2F8}" destId="{9A98ABEF-330E-024A-A6E1-B1D6DAC6AC8E}" srcOrd="1" destOrd="0" parTransId="{3416765E-DBA6-E94E-B569-2207F9FD49C3}" sibTransId="{D57D5889-6A04-964E-B301-697B695DE0B7}"/>
    <dgm:cxn modelId="{73217B82-BFBD-D249-B42A-93F4E47706C8}" type="presOf" srcId="{0E4F86ED-EE18-D74F-AE41-349B7E08843E}" destId="{028EB586-8189-D846-877C-9FF6ED4037E8}" srcOrd="0" destOrd="2" presId="urn:microsoft.com/office/officeart/2005/8/layout/default"/>
    <dgm:cxn modelId="{B8A29AE4-40F0-444B-BC30-A824CB8EE08E}" srcId="{703E607A-3305-064F-8827-71AD9CC1E73A}" destId="{2F9C3B14-36D0-1045-B04D-0DA1B101C33A}" srcOrd="0" destOrd="0" parTransId="{6759C37C-1628-6E4C-9B52-44DAA107E91B}" sibTransId="{33E0F5D1-F39C-134D-A736-8282C1C1EA09}"/>
    <dgm:cxn modelId="{713A05FB-567A-3045-A249-2978398A77B1}" type="presOf" srcId="{9A98ABEF-330E-024A-A6E1-B1D6DAC6AC8E}" destId="{B4B63988-55C7-C247-A058-6D5903E4F201}" srcOrd="0" destOrd="0" presId="urn:microsoft.com/office/officeart/2005/8/layout/default"/>
    <dgm:cxn modelId="{452BC07B-7370-3B46-B262-9E0D6CB830CC}" type="presParOf" srcId="{78C44380-0DBE-1643-97AE-1FFF174B0095}" destId="{028EB586-8189-D846-877C-9FF6ED4037E8}" srcOrd="0" destOrd="0" presId="urn:microsoft.com/office/officeart/2005/8/layout/default"/>
    <dgm:cxn modelId="{C3E0B700-E7BD-2442-A3FE-3426EDDE4E7C}" type="presParOf" srcId="{78C44380-0DBE-1643-97AE-1FFF174B0095}" destId="{85AB9702-9F74-9F43-A12F-C004E3487D6B}" srcOrd="1" destOrd="0" presId="urn:microsoft.com/office/officeart/2005/8/layout/default"/>
    <dgm:cxn modelId="{B34B3D68-B91F-AD44-B047-F16B0DB7B9DC}" type="presParOf" srcId="{78C44380-0DBE-1643-97AE-1FFF174B0095}" destId="{B4B63988-55C7-C247-A058-6D5903E4F2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B586-8189-D846-877C-9FF6ED4037E8}">
      <dsp:nvSpPr>
        <dsp:cNvPr id="0" name=""/>
        <dsp:cNvSpPr/>
      </dsp:nvSpPr>
      <dsp:spPr>
        <a:xfrm>
          <a:off x="634994" y="2328"/>
          <a:ext cx="2908310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STEP 1: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# runs for R – ceil([R]/B)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000" kern="1200" dirty="0" smtClean="0"/>
            <a:t># run for S – ceil([S]/B)</a:t>
          </a:r>
          <a:endParaRPr lang="ro-RO" sz="2000" kern="1200" dirty="0"/>
        </a:p>
      </dsp:txBody>
      <dsp:txXfrm>
        <a:off x="634994" y="2328"/>
        <a:ext cx="2908310" cy="1334281"/>
      </dsp:txXfrm>
    </dsp:sp>
    <dsp:sp modelId="{B4B63988-55C7-C247-A058-6D5903E4F201}">
      <dsp:nvSpPr>
        <dsp:cNvPr id="0" name=""/>
        <dsp:cNvSpPr/>
      </dsp:nvSpPr>
      <dsp:spPr>
        <a:xfrm>
          <a:off x="647703" y="1558990"/>
          <a:ext cx="2882892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2: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We need to fit EACH run into buffer</a:t>
          </a:r>
          <a:endParaRPr lang="en-US" sz="2000" kern="1200"/>
        </a:p>
      </dsp:txBody>
      <dsp:txXfrm>
        <a:off x="647703" y="1558990"/>
        <a:ext cx="2882892" cy="133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B586-8189-D846-877C-9FF6ED4037E8}">
      <dsp:nvSpPr>
        <dsp:cNvPr id="0" name=""/>
        <dsp:cNvSpPr/>
      </dsp:nvSpPr>
      <dsp:spPr>
        <a:xfrm>
          <a:off x="634994" y="2328"/>
          <a:ext cx="2908310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1: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# runs for R – ceil([R]/</a:t>
          </a:r>
          <a:r>
            <a:rPr lang="en-US" sz="1700" kern="1200" dirty="0" smtClean="0"/>
            <a:t>2(B-2))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700" kern="1200" dirty="0" smtClean="0"/>
            <a:t># run for S – ceil([S]/</a:t>
          </a:r>
          <a:r>
            <a:rPr lang="ro-RO" sz="1700" kern="1200" dirty="0" smtClean="0"/>
            <a:t>2(B-2))</a:t>
          </a:r>
          <a:endParaRPr lang="ro-RO" sz="1700" kern="1200" dirty="0"/>
        </a:p>
      </dsp:txBody>
      <dsp:txXfrm>
        <a:off x="634994" y="2328"/>
        <a:ext cx="2908310" cy="1334281"/>
      </dsp:txXfrm>
    </dsp:sp>
    <dsp:sp modelId="{B4B63988-55C7-C247-A058-6D5903E4F201}">
      <dsp:nvSpPr>
        <dsp:cNvPr id="0" name=""/>
        <dsp:cNvSpPr/>
      </dsp:nvSpPr>
      <dsp:spPr>
        <a:xfrm>
          <a:off x="647703" y="1558990"/>
          <a:ext cx="2882892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2: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We need to fit EACH run into buffer</a:t>
          </a:r>
          <a:endParaRPr lang="en-US" sz="1700" kern="1200"/>
        </a:p>
      </dsp:txBody>
      <dsp:txXfrm>
        <a:off x="647703" y="1558990"/>
        <a:ext cx="2882892" cy="133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B586-8189-D846-877C-9FF6ED4037E8}">
      <dsp:nvSpPr>
        <dsp:cNvPr id="0" name=""/>
        <dsp:cNvSpPr/>
      </dsp:nvSpPr>
      <dsp:spPr>
        <a:xfrm>
          <a:off x="368293" y="2328"/>
          <a:ext cx="3441712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1: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# runs for R – ceil([R]/</a:t>
          </a:r>
          <a:r>
            <a:rPr lang="en-US" sz="2000" kern="1200" dirty="0" smtClean="0"/>
            <a:t>2(B-2))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# runs for S – ceil([R]/</a:t>
          </a:r>
          <a:r>
            <a:rPr lang="en-US" sz="2000" kern="1200" dirty="0" smtClean="0"/>
            <a:t>2(B-2))</a:t>
          </a:r>
          <a:endParaRPr lang="en-US" sz="2000" kern="1200" dirty="0"/>
        </a:p>
      </dsp:txBody>
      <dsp:txXfrm>
        <a:off x="368293" y="2328"/>
        <a:ext cx="3441712" cy="1334281"/>
      </dsp:txXfrm>
    </dsp:sp>
    <dsp:sp modelId="{B4B63988-55C7-C247-A058-6D5903E4F201}">
      <dsp:nvSpPr>
        <dsp:cNvPr id="0" name=""/>
        <dsp:cNvSpPr/>
      </dsp:nvSpPr>
      <dsp:spPr>
        <a:xfrm>
          <a:off x="292095" y="1558990"/>
          <a:ext cx="3594109" cy="13342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2: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 need to fit EACH run into buffer</a:t>
          </a:r>
          <a:endParaRPr lang="en-US" sz="2000" kern="1200" dirty="0"/>
        </a:p>
      </dsp:txBody>
      <dsp:txXfrm>
        <a:off x="292095" y="1558990"/>
        <a:ext cx="3594109" cy="133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5BDF4-B5DC-A840-8055-3F227FBA89E8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243D-99E2-724F-8B5B-97C8D8D1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0237E-24DD-D841-B227-CD8F7C198CF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5E517-4CCB-124B-BE9A-9040D4C7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5E517-4CCB-124B-BE9A-9040D4C78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344FAC04-A617-4E46-9CB1-10DCEEAA5AD0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10389308-F512-E344-9636-7C83E5EB8B6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7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8CCB02E5-C66B-5347-B979-BF9597FEA407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8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8987FDFB-7E8D-044B-9067-FE880596007F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61D29F10-72FC-1A49-9580-681428390A7D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F521631E-439B-CE43-B2CD-FD656B50484A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CB82724C-2522-D94A-A6E0-7AA589A94B32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FC43749A-5E89-8C42-AD35-BE1D5CB9D441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44A471B5-035F-354F-B0E5-AE4480D37F34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5257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07532D-10C1-AA49-B4A4-A871B8E03AF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2E5F5-0C21-9C4A-BC4C-44B543378C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401C6-BD98-8041-B93C-1190C5851B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0D0E-9166-E742-8E42-1AA48E07CD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D5022-396B-7447-AC4F-4B1A8105A5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779A4-4C84-1941-96D9-5672149805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CCBC3-73FF-FB42-B740-C862A4A2589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5E778-3EE5-3E4E-B528-FFF943E037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6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5A190-1C5A-CB4C-A5F4-3E77F37F80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CF810-0B07-184E-84E0-41DED501C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3BB56-6E68-544B-8C9F-13E282C5B4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B4F50-8A92-1341-86DF-076A734B50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9055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5257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a typeface="Osaka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Osaka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FFA64-84FC-6A47-A53F-CF5E1966FA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4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4A42-8A33-FF4A-BFDE-C9F272CBB4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5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5B537-9893-AE4A-96D7-10A971F96A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70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22682-8394-7242-BDF1-C7223CC0DB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81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FAF1-0CE6-9142-806B-FFECD0089F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5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98DD-3298-5942-8ECD-F81C3EA39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33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8AD6-DE94-0C41-A46E-A6BD09EB49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8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472B4-95D9-B345-9C0A-456FE97B84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3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4B81-80F3-6B4A-A25C-94D36BA2E2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87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9591B-DA14-D74D-906C-80ED9F038C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46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2DE5-D95F-9B47-8E47-00A8E9E3A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877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E20DD-A564-B545-99D0-5293CA2FD4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25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4D0B-97F0-3E4F-8D2D-4DA709DCC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9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3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2117-4791-3646-AC26-BE2E7FEA004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E5AE-DE38-C341-82D8-EDD7CA51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80EBE70-F617-1A4B-A964-3C951D732DEE}" type="slidenum">
              <a:rPr lang="en-US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Helvetica Neue Light"/>
          <a:ea typeface="+mj-ea"/>
          <a:cs typeface="Osaka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/>
          <a:ea typeface="+mn-ea"/>
          <a:cs typeface="Osaka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/>
          <a:ea typeface="+mn-ea"/>
          <a:cs typeface="Osak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/>
          <a:ea typeface="+mn-ea"/>
          <a:cs typeface="Osak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CEAA263-22A9-614C-BC5B-3942A6C2F48C}" type="slidenum">
              <a:rPr lang="en-US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pic>
        <p:nvPicPr>
          <p:cNvPr id="1029" name="Picture 9" descr="skitched-3-4-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9686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Osaka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Osaka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Osaka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Osaka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Osaka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Osak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6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3" y="1488765"/>
            <a:ext cx="8780425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while (records 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left on input) 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 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= </a:t>
            </a:r>
            <a:r>
              <a:rPr lang="en-US" sz="18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.removemin()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; // get smallest value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Output(m)           // put </a:t>
            </a:r>
            <a:r>
              <a:rPr lang="en-US" sz="1800" b="1" i="1" dirty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 in output buffer;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if (</a:t>
            </a:r>
            <a:r>
              <a:rPr lang="en-US" sz="18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 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NOT empty)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r = </a:t>
            </a:r>
            <a:r>
              <a:rPr lang="en-US" sz="1800" b="1" dirty="0" err="1" smtClean="0">
                <a:latin typeface="Courier New" charset="0"/>
                <a:ea typeface="Osaka" charset="0"/>
                <a:cs typeface="Osaka" charset="0"/>
              </a:rPr>
              <a:t>InputRecord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()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if 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(</a:t>
            </a:r>
            <a:r>
              <a:rPr lang="en-US" sz="1800" b="1" i="1" dirty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 &lt; </a:t>
            </a:r>
            <a:r>
              <a:rPr lang="en-US" sz="1800" b="1" i="1" dirty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)  </a:t>
            </a:r>
            <a:r>
              <a:rPr lang="en-US" sz="18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.insert(</a:t>
            </a:r>
            <a:r>
              <a:rPr lang="en-US" sz="1800" b="1" i="1" dirty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)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else        </a:t>
            </a:r>
            <a:r>
              <a:rPr lang="en-US" sz="1800" b="1" dirty="0" smtClean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.insert(</a:t>
            </a:r>
            <a:r>
              <a:rPr lang="en-US" sz="1800" b="1" i="1" dirty="0" smtClean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);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Osaka" charset="0"/>
              <a:cs typeface="Osaka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charset="0"/>
              <a:ea typeface="Osaka" charset="0"/>
              <a:cs typeface="Osaka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Osaka" charset="0"/>
              <a:cs typeface="Osaka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charset="0"/>
              <a:ea typeface="Osaka" charset="0"/>
              <a:cs typeface="Osaka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Osaka" charset="0"/>
              <a:cs typeface="Osaka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else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 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= </a:t>
            </a:r>
            <a:r>
              <a:rPr lang="en-US" sz="18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;  </a:t>
            </a:r>
            <a:r>
              <a:rPr lang="en-US" sz="18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.reset(); 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Osaka" charset="0"/>
                <a:cs typeface="Osaka" charset="0"/>
              </a:rPr>
              <a:t>start new output run;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  <a:ea typeface="Osaka" charset="0"/>
                <a:cs typeface="Osaka" charset="0"/>
              </a:rPr>
              <a:t>}</a:t>
            </a:r>
            <a:endParaRPr lang="en-US" sz="1800" b="1" dirty="0">
              <a:latin typeface="Courier New" charset="0"/>
              <a:ea typeface="Osaka" charset="0"/>
              <a:cs typeface="Osaka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5052500" y="4765425"/>
            <a:ext cx="1939060" cy="162489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H1</a:t>
            </a:r>
          </a:p>
        </p:txBody>
      </p:sp>
      <p:sp>
        <p:nvSpPr>
          <p:cNvPr id="6" name="Isosceles Triangle 5"/>
          <p:cNvSpPr/>
          <p:nvPr/>
        </p:nvSpPr>
        <p:spPr bwMode="auto">
          <a:xfrm>
            <a:off x="7524128" y="5229695"/>
            <a:ext cx="1354074" cy="1176476"/>
          </a:xfrm>
          <a:prstGeom prst="triangle">
            <a:avLst/>
          </a:prstGeom>
          <a:solidFill>
            <a:srgbClr val="C7C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H2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398" y="6390332"/>
            <a:ext cx="17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Current Run</a:t>
            </a:r>
            <a:endParaRPr lang="en-US" dirty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8799" y="6406738"/>
            <a:ext cx="17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Next Run</a:t>
            </a:r>
            <a:endParaRPr lang="en-US" dirty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4047" y="3058620"/>
            <a:ext cx="35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</a:t>
            </a:r>
            <a:endParaRPr lang="en-US" sz="2400" b="1" dirty="0">
              <a:solidFill>
                <a:srgbClr val="000000"/>
              </a:solidFill>
              <a:latin typeface="Courier New"/>
              <a:ea typeface="Osaka" charset="0"/>
              <a:cs typeface="Courier New"/>
            </a:endParaRPr>
          </a:p>
        </p:txBody>
      </p:sp>
      <p:cxnSp>
        <p:nvCxnSpPr>
          <p:cNvPr id="10" name="AutoShape 19"/>
          <p:cNvCxnSpPr>
            <a:cxnSpLocks noChangeShapeType="1"/>
            <a:endCxn id="6" idx="0"/>
          </p:cNvCxnSpPr>
          <p:nvPr/>
        </p:nvCxnSpPr>
        <p:spPr bwMode="auto">
          <a:xfrm rot="16200000" flipH="1">
            <a:off x="6749784" y="3778314"/>
            <a:ext cx="1706820" cy="119594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" name="AutoShape 19"/>
          <p:cNvCxnSpPr>
            <a:cxnSpLocks noChangeShapeType="1"/>
            <a:endCxn id="5" idx="0"/>
          </p:cNvCxnSpPr>
          <p:nvPr/>
        </p:nvCxnSpPr>
        <p:spPr bwMode="auto">
          <a:xfrm rot="5400000">
            <a:off x="5885527" y="3659381"/>
            <a:ext cx="1242548" cy="96954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" name="TextBox 17"/>
          <p:cNvSpPr txBox="1"/>
          <p:nvPr/>
        </p:nvSpPr>
        <p:spPr>
          <a:xfrm>
            <a:off x="5230021" y="4098567"/>
            <a:ext cx="9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&gt;= m</a:t>
            </a:r>
            <a:endParaRPr lang="en-US" dirty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1831" y="4073458"/>
            <a:ext cx="6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&lt; m</a:t>
            </a:r>
            <a:endParaRPr lang="en-US" dirty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646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QUESTION</a:t>
            </a:r>
            <a:endParaRPr lang="en-US" dirty="0"/>
          </a:p>
        </p:txBody>
      </p:sp>
      <p:pic>
        <p:nvPicPr>
          <p:cNvPr id="4" name="Content Placeholder 3" descr="Screenshot 2015-10-02 15.28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 b="6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15763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31100" cy="83185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General Merge Sort, when can you do Optimized Sort Merge join? Express with an inequality.</a:t>
            </a:r>
            <a:endParaRPr lang="en-US" sz="2400" dirty="0"/>
          </a:p>
        </p:txBody>
      </p:sp>
      <p:pic>
        <p:nvPicPr>
          <p:cNvPr id="4" name="Content Placeholder 3" descr="Screenshot 2015-10-02 15.28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73" b="-26073"/>
          <a:stretch>
            <a:fillRect/>
          </a:stretch>
        </p:blipFill>
        <p:spPr>
          <a:xfrm>
            <a:off x="3917950" y="273050"/>
            <a:ext cx="5111750" cy="5853113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4070614"/>
              </p:ext>
            </p:extLst>
          </p:nvPr>
        </p:nvGraphicFramePr>
        <p:xfrm>
          <a:off x="-101600" y="1435101"/>
          <a:ext cx="41783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900" y="54102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dirty="0"/>
              <a:t>ceil([S]/B</a:t>
            </a:r>
            <a:r>
              <a:rPr lang="en-US" sz="4800" dirty="0" smtClean="0"/>
              <a:t>) + </a:t>
            </a:r>
            <a:r>
              <a:rPr lang="en-US" sz="4800" dirty="0"/>
              <a:t>ceil(</a:t>
            </a:r>
            <a:r>
              <a:rPr lang="en-US" sz="4800" dirty="0" smtClean="0"/>
              <a:t>[R]</a:t>
            </a:r>
            <a:r>
              <a:rPr lang="en-US" sz="4800" dirty="0"/>
              <a:t>/B</a:t>
            </a:r>
            <a:r>
              <a:rPr lang="en-US" sz="4800" dirty="0" smtClean="0"/>
              <a:t>) &lt;= B - 1</a:t>
            </a:r>
            <a:endParaRPr lang="en-US" sz="4800" dirty="0"/>
          </a:p>
          <a:p>
            <a:pPr marL="0" lvl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78760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8EB586-8189-D846-877C-9FF6ED403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8EB586-8189-D846-877C-9FF6ED403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B63988-55C7-C247-A058-6D5903E4F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4B63988-55C7-C247-A058-6D5903E4F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905500" cy="831850"/>
          </a:xfrm>
        </p:spPr>
        <p:txBody>
          <a:bodyPr>
            <a:normAutofit/>
          </a:bodyPr>
          <a:lstStyle/>
          <a:p>
            <a:r>
              <a:rPr lang="en-US" dirty="0" smtClean="0"/>
              <a:t>Using tournament sort, when can you do Optimized Sort Merge join? Express with an inequality.</a:t>
            </a:r>
            <a:endParaRPr lang="en-US" dirty="0"/>
          </a:p>
        </p:txBody>
      </p:sp>
      <p:pic>
        <p:nvPicPr>
          <p:cNvPr id="4" name="Content Placeholder 3" descr="Screenshot 2015-10-02 15.28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73" b="-26073"/>
          <a:stretch>
            <a:fillRect/>
          </a:stretch>
        </p:blipFill>
        <p:spPr>
          <a:xfrm>
            <a:off x="4076700" y="273050"/>
            <a:ext cx="5111750" cy="5853113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9733094"/>
              </p:ext>
            </p:extLst>
          </p:nvPr>
        </p:nvGraphicFramePr>
        <p:xfrm>
          <a:off x="-152400" y="1435101"/>
          <a:ext cx="41783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2100" y="5410200"/>
            <a:ext cx="871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000" dirty="0"/>
              <a:t>ceil([S]</a:t>
            </a:r>
            <a:r>
              <a:rPr lang="en-US" sz="4000" dirty="0" smtClean="0"/>
              <a:t>/</a:t>
            </a:r>
            <a:r>
              <a:rPr lang="en-US" sz="4000" dirty="0" smtClean="0"/>
              <a:t>2(B-2)) </a:t>
            </a:r>
            <a:r>
              <a:rPr lang="en-US" sz="4000" dirty="0" smtClean="0"/>
              <a:t>+ </a:t>
            </a:r>
            <a:r>
              <a:rPr lang="en-US" sz="4000" dirty="0"/>
              <a:t>ceil(</a:t>
            </a:r>
            <a:r>
              <a:rPr lang="en-US" sz="4000" dirty="0" smtClean="0"/>
              <a:t>[R]/</a:t>
            </a:r>
            <a:r>
              <a:rPr lang="en-US" sz="4000" dirty="0" smtClean="0"/>
              <a:t>2(B-2)) </a:t>
            </a:r>
            <a:r>
              <a:rPr lang="en-US" sz="4000" dirty="0" smtClean="0"/>
              <a:t>&lt;= B - 1</a:t>
            </a:r>
            <a:endParaRPr lang="en-US" sz="4000" dirty="0"/>
          </a:p>
          <a:p>
            <a:pPr marL="0"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08082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8EB586-8189-D846-877C-9FF6ED403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8EB586-8189-D846-877C-9FF6ED403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B63988-55C7-C247-A058-6D5903E4F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4B63988-55C7-C247-A058-6D5903E4F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905500" cy="831850"/>
          </a:xfrm>
        </p:spPr>
        <p:txBody>
          <a:bodyPr>
            <a:normAutofit/>
          </a:bodyPr>
          <a:lstStyle/>
          <a:p>
            <a:r>
              <a:rPr lang="en-US" dirty="0" smtClean="0"/>
              <a:t>NOW, let’s assume [R] is equal to [S]. Express the same inequality with [R] and [B].</a:t>
            </a:r>
            <a:endParaRPr lang="en-US" dirty="0"/>
          </a:p>
        </p:txBody>
      </p:sp>
      <p:pic>
        <p:nvPicPr>
          <p:cNvPr id="4" name="Content Placeholder 3" descr="Screenshot 2015-10-02 15.28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73" b="-26073"/>
          <a:stretch>
            <a:fillRect/>
          </a:stretch>
        </p:blipFill>
        <p:spPr>
          <a:xfrm>
            <a:off x="4076700" y="273050"/>
            <a:ext cx="5111750" cy="5853113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1994245"/>
              </p:ext>
            </p:extLst>
          </p:nvPr>
        </p:nvGraphicFramePr>
        <p:xfrm>
          <a:off x="-101600" y="1435101"/>
          <a:ext cx="41783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2100" y="5410200"/>
            <a:ext cx="871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000" dirty="0"/>
              <a:t>ceil(</a:t>
            </a:r>
            <a:r>
              <a:rPr lang="en-US" sz="4000" dirty="0" smtClean="0"/>
              <a:t>[R]/</a:t>
            </a:r>
            <a:r>
              <a:rPr lang="en-US" sz="4000" dirty="0" smtClean="0"/>
              <a:t>2(B-2)) </a:t>
            </a:r>
            <a:r>
              <a:rPr lang="en-US" sz="4000" dirty="0" smtClean="0"/>
              <a:t>+ </a:t>
            </a:r>
            <a:r>
              <a:rPr lang="en-US" sz="4000" dirty="0"/>
              <a:t>ceil(</a:t>
            </a:r>
            <a:r>
              <a:rPr lang="en-US" sz="4000" dirty="0" smtClean="0"/>
              <a:t>[R]/</a:t>
            </a:r>
            <a:r>
              <a:rPr lang="en-US" sz="4000" dirty="0" smtClean="0"/>
              <a:t>2(B-2)) </a:t>
            </a:r>
            <a:r>
              <a:rPr lang="en-US" sz="4000" dirty="0" smtClean="0"/>
              <a:t>&lt;= B - 1</a:t>
            </a:r>
            <a:endParaRPr lang="en-US" sz="4000" dirty="0"/>
          </a:p>
          <a:p>
            <a:pPr marL="0"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92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Tournament Sort + </a:t>
            </a:r>
            <a:br>
              <a:rPr lang="en-US" dirty="0" smtClean="0"/>
            </a:br>
            <a:r>
              <a:rPr lang="en-US" dirty="0" smtClean="0"/>
              <a:t>Optimized </a:t>
            </a:r>
            <a:r>
              <a:rPr lang="en-US" dirty="0" smtClean="0"/>
              <a:t>Sort Merge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5200" y="1968500"/>
            <a:ext cx="463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4800" dirty="0" smtClean="0"/>
              <a:t>ceil</a:t>
            </a:r>
            <a:r>
              <a:rPr lang="en-US" sz="4800" dirty="0"/>
              <a:t>([R]</a:t>
            </a:r>
            <a:r>
              <a:rPr lang="en-US" sz="4800" dirty="0" smtClean="0"/>
              <a:t>/(B-2)) </a:t>
            </a:r>
            <a:r>
              <a:rPr lang="en-US" sz="4800" dirty="0"/>
              <a:t>&lt; B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1400" y="3378200"/>
            <a:ext cx="463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4800" dirty="0" smtClean="0"/>
              <a:t>[</a:t>
            </a:r>
            <a:r>
              <a:rPr lang="en-US" sz="4800" dirty="0"/>
              <a:t>R</a:t>
            </a:r>
            <a:r>
              <a:rPr lang="en-US" sz="4800" dirty="0" smtClean="0"/>
              <a:t>] </a:t>
            </a:r>
            <a:r>
              <a:rPr lang="en-US" sz="4800" dirty="0"/>
              <a:t>&lt; </a:t>
            </a:r>
            <a:r>
              <a:rPr lang="en-US" sz="4800" dirty="0" smtClean="0"/>
              <a:t>(B)(B-2)</a:t>
            </a:r>
            <a:endParaRPr lang="en-US" sz="48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300" y="4927600"/>
            <a:ext cx="817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000" dirty="0" smtClean="0"/>
              <a:t>As B becomes very large, we can </a:t>
            </a:r>
            <a:r>
              <a:rPr lang="en-US" sz="3000" smtClean="0"/>
              <a:t>approximate this:</a:t>
            </a:r>
            <a:endParaRPr lang="en-US" sz="3000" dirty="0" smtClean="0"/>
          </a:p>
          <a:p>
            <a:pPr marL="0" lvl="1" algn="ctr"/>
            <a:r>
              <a:rPr lang="en-US" sz="3000" dirty="0" smtClean="0"/>
              <a:t>  </a:t>
            </a:r>
            <a:r>
              <a:rPr lang="en-US" sz="3000" dirty="0" smtClean="0"/>
              <a:t>SQRT</a:t>
            </a:r>
            <a:r>
              <a:rPr lang="en-US" sz="3000" dirty="0" smtClean="0"/>
              <a:t>([</a:t>
            </a:r>
            <a:r>
              <a:rPr lang="en-US" sz="3000" dirty="0"/>
              <a:t>R</a:t>
            </a:r>
            <a:r>
              <a:rPr lang="en-US" sz="3000" dirty="0" smtClean="0"/>
              <a:t>]) </a:t>
            </a:r>
            <a:r>
              <a:rPr lang="en-US" sz="3000" dirty="0"/>
              <a:t>&lt; </a:t>
            </a:r>
            <a:r>
              <a:rPr lang="en-US" sz="3000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532827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714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Question</a:t>
            </a:r>
            <a:endParaRPr lang="en-US" dirty="0"/>
          </a:p>
        </p:txBody>
      </p:sp>
      <p:pic>
        <p:nvPicPr>
          <p:cNvPr id="4" name="Content Placeholder 3" descr="Screenshot 2015-10-02 15.08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84377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Question Step 1</a:t>
            </a:r>
            <a:endParaRPr lang="en-US" dirty="0"/>
          </a:p>
        </p:txBody>
      </p:sp>
      <p:pic>
        <p:nvPicPr>
          <p:cNvPr id="5" name="Content Placeholder 4" descr="Screenshot 2015-10-02 15.0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r="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9468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2015-10-02 15.09.12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038" b="-7122"/>
          <a:stretch/>
        </p:blipFill>
        <p:spPr>
          <a:xfrm>
            <a:off x="50800" y="-540941"/>
            <a:ext cx="8920160" cy="497324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4267200"/>
            <a:ext cx="9144000" cy="2590800"/>
          </a:xfrm>
        </p:spPr>
        <p:txBody>
          <a:bodyPr/>
          <a:lstStyle/>
          <a:p>
            <a:pPr algn="ctr"/>
            <a:r>
              <a:rPr lang="en-US" sz="2000" dirty="0"/>
              <a:t>[All sailors in the reservation table X All </a:t>
            </a:r>
            <a:r>
              <a:rPr lang="en-US" sz="2000" dirty="0" err="1"/>
              <a:t>pinkboats</a:t>
            </a:r>
            <a:r>
              <a:rPr lang="en-US" sz="2000" dirty="0"/>
              <a:t> ] 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2000" dirty="0"/>
              <a:t>- [All (sailors, pink boat) existing reservations]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2000" dirty="0"/>
              <a:t>= [All (</a:t>
            </a:r>
            <a:r>
              <a:rPr lang="en-US" sz="2000" dirty="0" err="1"/>
              <a:t>sailor_R</a:t>
            </a:r>
            <a:r>
              <a:rPr lang="en-US" sz="2000" dirty="0"/>
              <a:t>, pink boats) combos that do not exist]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...(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sailor_R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are all sailors that have made a reservation)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070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93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6" name="Content Placeholder 5" descr="Screenshot 2015-10-02 15.09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38" b="-24038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864100" y="55118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*do not exist in Reservations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935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5" name="Content Placeholder 4" descr="Screenshot 2015-10-02 15.09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21" b="-29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82236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7" name="Content Placeholder 6" descr="Screenshot 2015-10-02 15.10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671" b="-51671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1308100" y="5620435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actually only true sometimes (it has some implicit assumptions) – what happens when certain tables are NULL?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89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pic>
        <p:nvPicPr>
          <p:cNvPr id="4" name="Content Placeholder 3" descr="Screenshot 2015-10-02 14.45.57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7" b="17667"/>
          <a:stretch>
            <a:fillRect/>
          </a:stretch>
        </p:blipFill>
        <p:spPr/>
      </p:pic>
      <p:sp>
        <p:nvSpPr>
          <p:cNvPr id="3" name="Frame 2"/>
          <p:cNvSpPr/>
          <p:nvPr/>
        </p:nvSpPr>
        <p:spPr>
          <a:xfrm>
            <a:off x="1701800" y="4140200"/>
            <a:ext cx="3022600" cy="1752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4635500" y="4826000"/>
            <a:ext cx="3022600" cy="1752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65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Record id </a:t>
            </a:r>
            <a:r>
              <a:rPr lang="en-US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= &lt;page id, slot #&gt;</a:t>
            </a:r>
            <a:r>
              <a:rPr lang="en-US" i="1" dirty="0">
                <a:latin typeface="Tahoma" charset="0"/>
                <a:ea typeface="Osaka" charset="0"/>
                <a:cs typeface="Osaka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11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 err="1" smtClean="0"/>
              <a:t>vs</a:t>
            </a:r>
            <a:r>
              <a:rPr lang="en-US" dirty="0" smtClean="0"/>
              <a:t> Variable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8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Record Formats:  Fixed Length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724400"/>
            <a:ext cx="7315200" cy="1828800"/>
          </a:xfrm>
        </p:spPr>
        <p:txBody>
          <a:bodyPr lIns="92075" tIns="46038" rIns="92075" bIns="46038"/>
          <a:lstStyle/>
          <a:p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Field types same for all records in a file.</a:t>
            </a:r>
          </a:p>
          <a:p>
            <a:pPr lvl="1"/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Type info stored separately in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system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catalog.</a:t>
            </a:r>
          </a:p>
          <a:p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Finding </a:t>
            </a:r>
            <a:r>
              <a:rPr lang="en-US" sz="2400" i="1" dirty="0" err="1">
                <a:latin typeface="Tahoma" charset="0"/>
                <a:ea typeface="Osaka" charset="0"/>
                <a:cs typeface="Osaka" charset="0"/>
              </a:rPr>
              <a:t>i</a:t>
            </a:r>
            <a:r>
              <a:rPr lang="ja-JP" altLang="en-US" sz="2400" i="1" dirty="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400" i="1" dirty="0" err="1">
                <a:latin typeface="Tahoma" charset="0"/>
                <a:ea typeface="Osaka" charset="0"/>
                <a:cs typeface="Osaka" charset="0"/>
              </a:rPr>
              <a:t>th</a:t>
            </a:r>
            <a:r>
              <a:rPr lang="en-US" altLang="ja-JP" sz="2400" i="1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altLang="ja-JP" sz="2400" dirty="0">
                <a:latin typeface="Tahoma" charset="0"/>
                <a:ea typeface="Osaka" charset="0"/>
                <a:cs typeface="Osaka" charset="0"/>
              </a:rPr>
              <a:t>field done via arithmetic like arrays</a:t>
            </a:r>
            <a:endParaRPr lang="en-US" sz="2400" dirty="0">
              <a:latin typeface="Tahoma" charset="0"/>
              <a:ea typeface="Osaka" charset="0"/>
              <a:cs typeface="Osaka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1835150" y="2520950"/>
            <a:ext cx="5486400" cy="749300"/>
            <a:chOff x="1156" y="1588"/>
            <a:chExt cx="3456" cy="472"/>
          </a:xfrm>
        </p:grpSpPr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1156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7125" name="Rectangle 7"/>
            <p:cNvSpPr>
              <a:spLocks noChangeArrowheads="1"/>
            </p:cNvSpPr>
            <p:nvPr/>
          </p:nvSpPr>
          <p:spPr bwMode="auto">
            <a:xfrm>
              <a:off x="201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7126" name="Rectangle 8"/>
            <p:cNvSpPr>
              <a:spLocks noChangeArrowheads="1"/>
            </p:cNvSpPr>
            <p:nvPr/>
          </p:nvSpPr>
          <p:spPr bwMode="auto">
            <a:xfrm>
              <a:off x="2884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7127" name="Rectangle 9"/>
            <p:cNvSpPr>
              <a:spLocks noChangeArrowheads="1"/>
            </p:cNvSpPr>
            <p:nvPr/>
          </p:nvSpPr>
          <p:spPr bwMode="auto">
            <a:xfrm>
              <a:off x="374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47110" name="Line 11"/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1430338" y="3863975"/>
            <a:ext cx="183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Base address (B)</a:t>
            </a:r>
          </a:p>
        </p:txBody>
      </p:sp>
      <p:sp>
        <p:nvSpPr>
          <p:cNvPr id="47112" name="Rectangle 13"/>
          <p:cNvSpPr>
            <a:spLocks noChangeArrowheads="1"/>
          </p:cNvSpPr>
          <p:nvPr/>
        </p:nvSpPr>
        <p:spPr bwMode="auto">
          <a:xfrm>
            <a:off x="22669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L1</a:t>
            </a:r>
          </a:p>
        </p:txBody>
      </p:sp>
      <p:sp>
        <p:nvSpPr>
          <p:cNvPr id="47113" name="Line 14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14" name="Line 15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15" name="Rectangle 16"/>
          <p:cNvSpPr>
            <a:spLocks noChangeArrowheads="1"/>
          </p:cNvSpPr>
          <p:nvPr/>
        </p:nvSpPr>
        <p:spPr bwMode="auto">
          <a:xfrm>
            <a:off x="35623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L2</a:t>
            </a:r>
          </a:p>
        </p:txBody>
      </p:sp>
      <p:sp>
        <p:nvSpPr>
          <p:cNvPr id="47116" name="Rectangle 17"/>
          <p:cNvSpPr>
            <a:spLocks noChangeArrowheads="1"/>
          </p:cNvSpPr>
          <p:nvPr/>
        </p:nvSpPr>
        <p:spPr bwMode="auto">
          <a:xfrm>
            <a:off x="4973638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L3</a:t>
            </a:r>
          </a:p>
        </p:txBody>
      </p:sp>
      <p:sp>
        <p:nvSpPr>
          <p:cNvPr id="47117" name="Rectangle 18"/>
          <p:cNvSpPr>
            <a:spLocks noChangeArrowheads="1"/>
          </p:cNvSpPr>
          <p:nvPr/>
        </p:nvSpPr>
        <p:spPr bwMode="auto">
          <a:xfrm>
            <a:off x="6381750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L4</a:t>
            </a:r>
          </a:p>
        </p:txBody>
      </p:sp>
      <p:sp>
        <p:nvSpPr>
          <p:cNvPr id="47118" name="Rectangle 19"/>
          <p:cNvSpPr>
            <a:spLocks noChangeArrowheads="1"/>
          </p:cNvSpPr>
          <p:nvPr/>
        </p:nvSpPr>
        <p:spPr bwMode="auto">
          <a:xfrm>
            <a:off x="2249488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F1</a:t>
            </a:r>
          </a:p>
        </p:txBody>
      </p:sp>
      <p:sp>
        <p:nvSpPr>
          <p:cNvPr id="47119" name="Rectangle 20"/>
          <p:cNvSpPr>
            <a:spLocks noChangeArrowheads="1"/>
          </p:cNvSpPr>
          <p:nvPr/>
        </p:nvSpPr>
        <p:spPr bwMode="auto">
          <a:xfrm>
            <a:off x="3562350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F2</a:t>
            </a:r>
          </a:p>
        </p:txBody>
      </p:sp>
      <p:sp>
        <p:nvSpPr>
          <p:cNvPr id="47120" name="Rectangle 21"/>
          <p:cNvSpPr>
            <a:spLocks noChangeArrowheads="1"/>
          </p:cNvSpPr>
          <p:nvPr/>
        </p:nvSpPr>
        <p:spPr bwMode="auto">
          <a:xfrm>
            <a:off x="496570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F3</a:t>
            </a:r>
          </a:p>
        </p:txBody>
      </p:sp>
      <p:sp>
        <p:nvSpPr>
          <p:cNvPr id="47121" name="Rectangle 22"/>
          <p:cNvSpPr>
            <a:spLocks noChangeArrowheads="1"/>
          </p:cNvSpPr>
          <p:nvPr/>
        </p:nvSpPr>
        <p:spPr bwMode="auto">
          <a:xfrm>
            <a:off x="638175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urier New" charset="0"/>
                <a:ea typeface="Osaka" charset="0"/>
                <a:cs typeface="Osaka" charset="0"/>
              </a:rPr>
              <a:t>F4</a:t>
            </a:r>
          </a:p>
        </p:txBody>
      </p:sp>
      <p:sp>
        <p:nvSpPr>
          <p:cNvPr id="47122" name="Line 23"/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7123" name="Rectangle 24"/>
          <p:cNvSpPr>
            <a:spLocks noChangeArrowheads="1"/>
          </p:cNvSpPr>
          <p:nvPr/>
        </p:nvSpPr>
        <p:spPr bwMode="auto">
          <a:xfrm>
            <a:off x="4021138" y="3862388"/>
            <a:ext cx="221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Address = B+L1+L2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1406525" y="3724275"/>
            <a:ext cx="6000750" cy="173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12875" y="2127250"/>
            <a:ext cx="6000750" cy="134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Record Formats: Variable Length</a:t>
            </a: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543800" cy="685800"/>
          </a:xfrm>
        </p:spPr>
        <p:txBody>
          <a:bodyPr lIns="92075" tIns="46038" rIns="92075" bIns="46038"/>
          <a:lstStyle/>
          <a:p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Two alternative formats (# fields is fixed):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17525" y="5622925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Second offers direct access to i’</a:t>
            </a:r>
            <a:r>
              <a:rPr lang="en-US" altLang="ja-JP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th field, efficient storage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of </a:t>
            </a:r>
            <a:r>
              <a:rPr lang="en-US" sz="2400" i="1" u="sng" smtClean="0">
                <a:solidFill>
                  <a:srgbClr val="2E09AE"/>
                </a:solidFill>
                <a:latin typeface="Arial" charset="0"/>
                <a:ea typeface="Osaka" charset="0"/>
                <a:cs typeface="Osaka" charset="0"/>
              </a:rPr>
              <a:t>nulls</a:t>
            </a:r>
            <a:r>
              <a:rPr lang="en-US" sz="2400" smtClean="0">
                <a:solidFill>
                  <a:srgbClr val="2E09AE"/>
                </a:solidFill>
                <a:latin typeface="Arial" charset="0"/>
                <a:ea typeface="Osaka" charset="0"/>
                <a:cs typeface="Osaka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(special </a:t>
            </a:r>
            <a:r>
              <a:rPr lang="en-US" sz="2400" i="1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un</a:t>
            </a:r>
            <a:r>
              <a:rPr lang="en-US" altLang="ja-JP" sz="2400" i="1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known </a:t>
            </a:r>
            <a:r>
              <a:rPr lang="en-US" altLang="ja-JP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value); small directory overhead. </a:t>
            </a:r>
            <a:endParaRPr lang="en-US" sz="24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1600200" y="2374900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2597150" y="2368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978150" y="23685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grpSp>
        <p:nvGrpSpPr>
          <p:cNvPr id="49163" name="Group 14"/>
          <p:cNvGrpSpPr>
            <a:grpSpLocks/>
          </p:cNvGrpSpPr>
          <p:nvPr/>
        </p:nvGrpSpPr>
        <p:grpSpPr bwMode="auto">
          <a:xfrm>
            <a:off x="3968750" y="2368550"/>
            <a:ext cx="1358900" cy="596900"/>
            <a:chOff x="2500" y="1492"/>
            <a:chExt cx="856" cy="376"/>
          </a:xfrm>
        </p:grpSpPr>
        <p:sp>
          <p:nvSpPr>
            <p:cNvPr id="49192" name="Rectangle 12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9193" name="Rectangle 13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grpSp>
        <p:nvGrpSpPr>
          <p:cNvPr id="49164" name="Group 17"/>
          <p:cNvGrpSpPr>
            <a:grpSpLocks/>
          </p:cNvGrpSpPr>
          <p:nvPr/>
        </p:nvGrpSpPr>
        <p:grpSpPr bwMode="auto">
          <a:xfrm>
            <a:off x="5340350" y="2368550"/>
            <a:ext cx="1358900" cy="596900"/>
            <a:chOff x="3364" y="1492"/>
            <a:chExt cx="856" cy="376"/>
          </a:xfrm>
        </p:grpSpPr>
        <p:sp>
          <p:nvSpPr>
            <p:cNvPr id="49190" name="Rectangle 15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9191" name="Rectangle 16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49165" name="Rectangle 19"/>
          <p:cNvSpPr>
            <a:spLocks noChangeArrowheads="1"/>
          </p:cNvSpPr>
          <p:nvPr/>
        </p:nvSpPr>
        <p:spPr bwMode="auto">
          <a:xfrm>
            <a:off x="2647950" y="2471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$</a:t>
            </a:r>
          </a:p>
        </p:txBody>
      </p:sp>
      <p:sp>
        <p:nvSpPr>
          <p:cNvPr id="49166" name="Rectangle 20"/>
          <p:cNvSpPr>
            <a:spLocks noChangeArrowheads="1"/>
          </p:cNvSpPr>
          <p:nvPr/>
        </p:nvSpPr>
        <p:spPr bwMode="auto">
          <a:xfrm>
            <a:off x="4019550" y="2471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$</a:t>
            </a:r>
          </a:p>
        </p:txBody>
      </p:sp>
      <p:sp>
        <p:nvSpPr>
          <p:cNvPr id="49167" name="Rectangle 21"/>
          <p:cNvSpPr>
            <a:spLocks noChangeArrowheads="1"/>
          </p:cNvSpPr>
          <p:nvPr/>
        </p:nvSpPr>
        <p:spPr bwMode="auto">
          <a:xfrm>
            <a:off x="5391150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$</a:t>
            </a:r>
          </a:p>
        </p:txBody>
      </p:sp>
      <p:sp>
        <p:nvSpPr>
          <p:cNvPr id="49168" name="Rectangle 22"/>
          <p:cNvSpPr>
            <a:spLocks noChangeArrowheads="1"/>
          </p:cNvSpPr>
          <p:nvPr/>
        </p:nvSpPr>
        <p:spPr bwMode="auto">
          <a:xfrm>
            <a:off x="6711950" y="2368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69" name="Rectangle 23"/>
          <p:cNvSpPr>
            <a:spLocks noChangeArrowheads="1"/>
          </p:cNvSpPr>
          <p:nvPr/>
        </p:nvSpPr>
        <p:spPr bwMode="auto">
          <a:xfrm>
            <a:off x="6762750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$</a:t>
            </a:r>
          </a:p>
        </p:txBody>
      </p:sp>
      <p:sp>
        <p:nvSpPr>
          <p:cNvPr id="49170" name="Rectangle 27"/>
          <p:cNvSpPr>
            <a:spLocks noChangeArrowheads="1"/>
          </p:cNvSpPr>
          <p:nvPr/>
        </p:nvSpPr>
        <p:spPr bwMode="auto">
          <a:xfrm>
            <a:off x="1622425" y="3003550"/>
            <a:ext cx="548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1. Fields Delimited by Special Symbols</a:t>
            </a:r>
          </a:p>
        </p:txBody>
      </p:sp>
      <p:sp>
        <p:nvSpPr>
          <p:cNvPr id="49171" name="Rectangle 28"/>
          <p:cNvSpPr>
            <a:spLocks noChangeArrowheads="1"/>
          </p:cNvSpPr>
          <p:nvPr/>
        </p:nvSpPr>
        <p:spPr bwMode="auto">
          <a:xfrm>
            <a:off x="1828800" y="2057400"/>
            <a:ext cx="452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F1                    F2                   F3                    F4</a:t>
            </a:r>
          </a:p>
        </p:txBody>
      </p:sp>
      <p:sp>
        <p:nvSpPr>
          <p:cNvPr id="49172" name="Rectangle 29"/>
          <p:cNvSpPr>
            <a:spLocks noChangeArrowheads="1"/>
          </p:cNvSpPr>
          <p:nvPr/>
        </p:nvSpPr>
        <p:spPr bwMode="auto">
          <a:xfrm>
            <a:off x="3411538" y="3635375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F1             F2             F3             F4</a:t>
            </a:r>
          </a:p>
        </p:txBody>
      </p:sp>
      <p:sp>
        <p:nvSpPr>
          <p:cNvPr id="49173" name="Rectangle 31"/>
          <p:cNvSpPr>
            <a:spLocks noChangeArrowheads="1"/>
          </p:cNvSpPr>
          <p:nvPr/>
        </p:nvSpPr>
        <p:spPr bwMode="auto">
          <a:xfrm>
            <a:off x="1606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4" name="Rectangle 32"/>
          <p:cNvSpPr>
            <a:spLocks noChangeArrowheads="1"/>
          </p:cNvSpPr>
          <p:nvPr/>
        </p:nvSpPr>
        <p:spPr bwMode="auto">
          <a:xfrm>
            <a:off x="1987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5" name="Rectangle 33"/>
          <p:cNvSpPr>
            <a:spLocks noChangeArrowheads="1"/>
          </p:cNvSpPr>
          <p:nvPr/>
        </p:nvSpPr>
        <p:spPr bwMode="auto">
          <a:xfrm>
            <a:off x="2368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6" name="Rectangle 34"/>
          <p:cNvSpPr>
            <a:spLocks noChangeArrowheads="1"/>
          </p:cNvSpPr>
          <p:nvPr/>
        </p:nvSpPr>
        <p:spPr bwMode="auto">
          <a:xfrm>
            <a:off x="2749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7" name="Rectangle 35"/>
          <p:cNvSpPr>
            <a:spLocks noChangeArrowheads="1"/>
          </p:cNvSpPr>
          <p:nvPr/>
        </p:nvSpPr>
        <p:spPr bwMode="auto">
          <a:xfrm>
            <a:off x="31305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8" name="Rectangle 36"/>
          <p:cNvSpPr>
            <a:spLocks noChangeArrowheads="1"/>
          </p:cNvSpPr>
          <p:nvPr/>
        </p:nvSpPr>
        <p:spPr bwMode="auto">
          <a:xfrm>
            <a:off x="41211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79" name="Rectangle 37"/>
          <p:cNvSpPr>
            <a:spLocks noChangeArrowheads="1"/>
          </p:cNvSpPr>
          <p:nvPr/>
        </p:nvSpPr>
        <p:spPr bwMode="auto">
          <a:xfrm>
            <a:off x="51117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80" name="Rectangle 38"/>
          <p:cNvSpPr>
            <a:spLocks noChangeArrowheads="1"/>
          </p:cNvSpPr>
          <p:nvPr/>
        </p:nvSpPr>
        <p:spPr bwMode="auto">
          <a:xfrm>
            <a:off x="61023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81" name="Rectangle 46"/>
          <p:cNvSpPr>
            <a:spLocks noChangeArrowheads="1"/>
          </p:cNvSpPr>
          <p:nvPr/>
        </p:nvSpPr>
        <p:spPr bwMode="auto">
          <a:xfrm>
            <a:off x="2573338" y="4978400"/>
            <a:ext cx="339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2. Array of Field Offsets</a:t>
            </a:r>
          </a:p>
        </p:txBody>
      </p:sp>
      <p:cxnSp>
        <p:nvCxnSpPr>
          <p:cNvPr id="49182" name="AutoShape 49"/>
          <p:cNvCxnSpPr>
            <a:cxnSpLocks noChangeShapeType="1"/>
          </p:cNvCxnSpPr>
          <p:nvPr/>
        </p:nvCxnSpPr>
        <p:spPr bwMode="auto">
          <a:xfrm rot="5400000" flipH="1" flipV="1">
            <a:off x="2422525" y="3635375"/>
            <a:ext cx="76200" cy="1339850"/>
          </a:xfrm>
          <a:prstGeom prst="curvedConnector4">
            <a:avLst>
              <a:gd name="adj1" fmla="val 699995"/>
              <a:gd name="adj2" fmla="val 5142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3" name="AutoShape 51"/>
          <p:cNvCxnSpPr>
            <a:cxnSpLocks noChangeShapeType="1"/>
          </p:cNvCxnSpPr>
          <p:nvPr/>
        </p:nvCxnSpPr>
        <p:spPr bwMode="auto">
          <a:xfrm rot="5400000" flipH="1" flipV="1">
            <a:off x="3070225" y="3292475"/>
            <a:ext cx="76200" cy="2025650"/>
          </a:xfrm>
          <a:prstGeom prst="curvedConnector4">
            <a:avLst>
              <a:gd name="adj1" fmla="val -300000"/>
              <a:gd name="adj2" fmla="val 5094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4" name="AutoShape 53"/>
          <p:cNvCxnSpPr>
            <a:cxnSpLocks noChangeShapeType="1"/>
          </p:cNvCxnSpPr>
          <p:nvPr/>
        </p:nvCxnSpPr>
        <p:spPr bwMode="auto">
          <a:xfrm rot="5400000" flipH="1" flipV="1">
            <a:off x="3786188" y="3006725"/>
            <a:ext cx="65088" cy="2586037"/>
          </a:xfrm>
          <a:prstGeom prst="curvedConnector4">
            <a:avLst>
              <a:gd name="adj1" fmla="val -368292"/>
              <a:gd name="adj2" fmla="val 5125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5" name="AutoShape 55"/>
          <p:cNvCxnSpPr>
            <a:cxnSpLocks noChangeShapeType="1"/>
          </p:cNvCxnSpPr>
          <p:nvPr/>
        </p:nvCxnSpPr>
        <p:spPr bwMode="auto">
          <a:xfrm rot="5400000" flipH="1" flipV="1">
            <a:off x="4473575" y="2727325"/>
            <a:ext cx="76200" cy="3155950"/>
          </a:xfrm>
          <a:prstGeom prst="curvedConnector4">
            <a:avLst>
              <a:gd name="adj1" fmla="val -591667"/>
              <a:gd name="adj2" fmla="val 7706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Oval 56"/>
          <p:cNvSpPr>
            <a:spLocks noChangeArrowheads="1"/>
          </p:cNvSpPr>
          <p:nvPr/>
        </p:nvSpPr>
        <p:spPr bwMode="auto">
          <a:xfrm>
            <a:off x="1752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87" name="Oval 57"/>
          <p:cNvSpPr>
            <a:spLocks noChangeArrowheads="1"/>
          </p:cNvSpPr>
          <p:nvPr/>
        </p:nvSpPr>
        <p:spPr bwMode="auto">
          <a:xfrm>
            <a:off x="20574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88" name="Oval 58"/>
          <p:cNvSpPr>
            <a:spLocks noChangeArrowheads="1"/>
          </p:cNvSpPr>
          <p:nvPr/>
        </p:nvSpPr>
        <p:spPr bwMode="auto">
          <a:xfrm>
            <a:off x="2514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9189" name="Oval 59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97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4064000" y="1549400"/>
            <a:ext cx="3048000" cy="338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4000" y="1555750"/>
            <a:ext cx="3000375" cy="339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sz="3200" dirty="0">
                <a:latin typeface="Tahoma" charset="0"/>
                <a:ea typeface="Osaka" charset="0"/>
                <a:cs typeface="Osaka" charset="0"/>
              </a:rPr>
              <a:t>Page Formats: Fixed Length Records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534400" cy="1447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2800" i="1" u="sng" dirty="0" smtClean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Record id </a:t>
            </a:r>
            <a:r>
              <a:rPr lang="en-US" sz="2800" i="1" dirty="0" smtClean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= &lt;page id, slot #&gt;</a:t>
            </a:r>
            <a:r>
              <a:rPr lang="en-US" sz="2800" i="1" dirty="0" smtClean="0">
                <a:latin typeface="Tahoma" charset="0"/>
                <a:ea typeface="Osaka" charset="0"/>
                <a:cs typeface="Osaka" charset="0"/>
              </a:rPr>
              <a:t>.  </a:t>
            </a:r>
            <a:r>
              <a:rPr lang="en-US" sz="2800" i="1" dirty="0">
                <a:latin typeface="Tahoma" charset="0"/>
                <a:ea typeface="Osaka" charset="0"/>
                <a:cs typeface="Osaka" charset="0"/>
              </a:rPr>
              <a:t/>
            </a:r>
            <a:br>
              <a:rPr lang="en-US" sz="2800" i="1" dirty="0">
                <a:latin typeface="Tahoma" charset="0"/>
                <a:ea typeface="Osaka" charset="0"/>
                <a:cs typeface="Osaka" charset="0"/>
              </a:rPr>
            </a:br>
            <a:r>
              <a:rPr lang="en-US" sz="2800" i="1" dirty="0">
                <a:latin typeface="Tahoma" charset="0"/>
                <a:ea typeface="Osaka" charset="0"/>
                <a:cs typeface="Osaka" charset="0"/>
              </a:rPr>
              <a:t/>
            </a:r>
            <a:br>
              <a:rPr lang="en-US" sz="2800" i="1" dirty="0">
                <a:latin typeface="Tahoma" charset="0"/>
                <a:ea typeface="Osaka" charset="0"/>
                <a:cs typeface="Osaka" charset="0"/>
              </a:rPr>
            </a:b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In first alternative, moving records for free space management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changes rid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; may be problematic!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377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1377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1377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1377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1377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1377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1377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2590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5035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5035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7" name="Rectangle 16"/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8" name="Rectangle 17"/>
          <p:cNvSpPr>
            <a:spLocks noChangeArrowheads="1"/>
          </p:cNvSpPr>
          <p:nvPr/>
        </p:nvSpPr>
        <p:spPr bwMode="auto">
          <a:xfrm>
            <a:off x="5035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9" name="Rectangle 18"/>
          <p:cNvSpPr>
            <a:spLocks noChangeArrowheads="1"/>
          </p:cNvSpPr>
          <p:nvPr/>
        </p:nvSpPr>
        <p:spPr bwMode="auto">
          <a:xfrm>
            <a:off x="5035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0" name="Rectangle 19"/>
          <p:cNvSpPr>
            <a:spLocks noChangeArrowheads="1"/>
          </p:cNvSpPr>
          <p:nvPr/>
        </p:nvSpPr>
        <p:spPr bwMode="auto">
          <a:xfrm>
            <a:off x="5035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1" name="Rectangle 20"/>
          <p:cNvSpPr>
            <a:spLocks noChangeArrowheads="1"/>
          </p:cNvSpPr>
          <p:nvPr/>
        </p:nvSpPr>
        <p:spPr bwMode="auto">
          <a:xfrm>
            <a:off x="5035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6324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>
            <a:off x="6553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4" name="Line 23"/>
          <p:cNvSpPr>
            <a:spLocks noChangeShapeType="1"/>
          </p:cNvSpPr>
          <p:nvPr/>
        </p:nvSpPr>
        <p:spPr bwMode="auto">
          <a:xfrm>
            <a:off x="6096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5" name="Line 24"/>
          <p:cNvSpPr>
            <a:spLocks noChangeShapeType="1"/>
          </p:cNvSpPr>
          <p:nvPr/>
        </p:nvSpPr>
        <p:spPr bwMode="auto">
          <a:xfrm>
            <a:off x="5867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6" name="Line 25"/>
          <p:cNvSpPr>
            <a:spLocks noChangeShapeType="1"/>
          </p:cNvSpPr>
          <p:nvPr/>
        </p:nvSpPr>
        <p:spPr bwMode="auto">
          <a:xfrm>
            <a:off x="5410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7" name="Line 26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8" name="Rectangle 27"/>
          <p:cNvSpPr>
            <a:spLocks noChangeArrowheads="1"/>
          </p:cNvSpPr>
          <p:nvPr/>
        </p:nvSpPr>
        <p:spPr bwMode="auto">
          <a:xfrm>
            <a:off x="285750" y="17303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1</a:t>
            </a:r>
          </a:p>
        </p:txBody>
      </p:sp>
      <p:sp>
        <p:nvSpPr>
          <p:cNvPr id="51229" name="Rectangle 28"/>
          <p:cNvSpPr>
            <a:spLocks noChangeArrowheads="1"/>
          </p:cNvSpPr>
          <p:nvPr/>
        </p:nvSpPr>
        <p:spPr bwMode="auto">
          <a:xfrm>
            <a:off x="285750" y="19589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2</a:t>
            </a:r>
          </a:p>
        </p:txBody>
      </p:sp>
      <p:sp>
        <p:nvSpPr>
          <p:cNvPr id="51230" name="Rectangle 29"/>
          <p:cNvSpPr>
            <a:spLocks noChangeArrowheads="1"/>
          </p:cNvSpPr>
          <p:nvPr/>
        </p:nvSpPr>
        <p:spPr bwMode="auto">
          <a:xfrm>
            <a:off x="285750" y="2949575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N</a:t>
            </a:r>
          </a:p>
        </p:txBody>
      </p:sp>
      <p:sp>
        <p:nvSpPr>
          <p:cNvPr id="51231" name="Rectangle 30"/>
          <p:cNvSpPr>
            <a:spLocks noChangeArrowheads="1"/>
          </p:cNvSpPr>
          <p:nvPr/>
        </p:nvSpPr>
        <p:spPr bwMode="auto">
          <a:xfrm>
            <a:off x="1962150" y="2378075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. . .</a:t>
            </a:r>
          </a:p>
        </p:txBody>
      </p:sp>
      <p:sp>
        <p:nvSpPr>
          <p:cNvPr id="51232" name="Rectangle 31"/>
          <p:cNvSpPr>
            <a:spLocks noChangeArrowheads="1"/>
          </p:cNvSpPr>
          <p:nvPr/>
        </p:nvSpPr>
        <p:spPr bwMode="auto">
          <a:xfrm>
            <a:off x="5543550" y="23764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. . .</a:t>
            </a:r>
          </a:p>
        </p:txBody>
      </p:sp>
      <p:sp>
        <p:nvSpPr>
          <p:cNvPr id="51233" name="Rectangle 32"/>
          <p:cNvSpPr>
            <a:spLocks noChangeArrowheads="1"/>
          </p:cNvSpPr>
          <p:nvPr/>
        </p:nvSpPr>
        <p:spPr bwMode="auto">
          <a:xfrm>
            <a:off x="2649538" y="38639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N</a:t>
            </a:r>
          </a:p>
        </p:txBody>
      </p:sp>
      <p:sp>
        <p:nvSpPr>
          <p:cNvPr id="51234" name="Rectangle 33"/>
          <p:cNvSpPr>
            <a:spLocks noChangeArrowheads="1"/>
          </p:cNvSpPr>
          <p:nvPr/>
        </p:nvSpPr>
        <p:spPr bwMode="auto">
          <a:xfrm>
            <a:off x="6459538" y="386397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M</a:t>
            </a:r>
          </a:p>
        </p:txBody>
      </p:sp>
      <p:sp>
        <p:nvSpPr>
          <p:cNvPr id="51235" name="Rectangle 34"/>
          <p:cNvSpPr>
            <a:spLocks noChangeArrowheads="1"/>
          </p:cNvSpPr>
          <p:nvPr/>
        </p:nvSpPr>
        <p:spPr bwMode="auto">
          <a:xfrm>
            <a:off x="6307138" y="38639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1</a:t>
            </a:r>
          </a:p>
        </p:txBody>
      </p:sp>
      <p:sp>
        <p:nvSpPr>
          <p:cNvPr id="51236" name="Rectangle 35"/>
          <p:cNvSpPr>
            <a:spLocks noChangeArrowheads="1"/>
          </p:cNvSpPr>
          <p:nvPr/>
        </p:nvSpPr>
        <p:spPr bwMode="auto">
          <a:xfrm>
            <a:off x="5849938" y="3865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0</a:t>
            </a:r>
          </a:p>
        </p:txBody>
      </p:sp>
      <p:sp>
        <p:nvSpPr>
          <p:cNvPr id="51237" name="Rectangle 36"/>
          <p:cNvSpPr>
            <a:spLocks noChangeArrowheads="1"/>
          </p:cNvSpPr>
          <p:nvPr/>
        </p:nvSpPr>
        <p:spPr bwMode="auto">
          <a:xfrm>
            <a:off x="5392738" y="38623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. . .</a:t>
            </a:r>
          </a:p>
        </p:txBody>
      </p:sp>
      <p:sp>
        <p:nvSpPr>
          <p:cNvPr id="51238" name="Rectangle 37"/>
          <p:cNvSpPr>
            <a:spLocks noChangeArrowheads="1"/>
          </p:cNvSpPr>
          <p:nvPr/>
        </p:nvSpPr>
        <p:spPr bwMode="auto">
          <a:xfrm>
            <a:off x="5087938" y="4244975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M  ...    3  2  1</a:t>
            </a:r>
          </a:p>
        </p:txBody>
      </p:sp>
      <p:sp>
        <p:nvSpPr>
          <p:cNvPr id="51239" name="Rectangle 38"/>
          <p:cNvSpPr>
            <a:spLocks noChangeArrowheads="1"/>
          </p:cNvSpPr>
          <p:nvPr/>
        </p:nvSpPr>
        <p:spPr bwMode="auto">
          <a:xfrm>
            <a:off x="1582738" y="4549775"/>
            <a:ext cx="114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PACKED</a:t>
            </a:r>
          </a:p>
        </p:txBody>
      </p:sp>
      <p:sp>
        <p:nvSpPr>
          <p:cNvPr id="51240" name="Rectangle 39"/>
          <p:cNvSpPr>
            <a:spLocks noChangeArrowheads="1"/>
          </p:cNvSpPr>
          <p:nvPr/>
        </p:nvSpPr>
        <p:spPr bwMode="auto">
          <a:xfrm>
            <a:off x="4706938" y="4624388"/>
            <a:ext cx="251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UNPACKED, BITMAP</a:t>
            </a:r>
          </a:p>
        </p:txBody>
      </p:sp>
      <p:sp>
        <p:nvSpPr>
          <p:cNvPr id="51241" name="Rectangle 40"/>
          <p:cNvSpPr>
            <a:spLocks noChangeArrowheads="1"/>
          </p:cNvSpPr>
          <p:nvPr/>
        </p:nvSpPr>
        <p:spPr bwMode="auto">
          <a:xfrm>
            <a:off x="4171950" y="17303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1</a:t>
            </a:r>
          </a:p>
        </p:txBody>
      </p:sp>
      <p:sp>
        <p:nvSpPr>
          <p:cNvPr id="51242" name="Rectangle 41"/>
          <p:cNvSpPr>
            <a:spLocks noChangeArrowheads="1"/>
          </p:cNvSpPr>
          <p:nvPr/>
        </p:nvSpPr>
        <p:spPr bwMode="auto">
          <a:xfrm>
            <a:off x="4171950" y="19589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2</a:t>
            </a:r>
          </a:p>
        </p:txBody>
      </p:sp>
      <p:sp>
        <p:nvSpPr>
          <p:cNvPr id="51243" name="Rectangle 42"/>
          <p:cNvSpPr>
            <a:spLocks noChangeArrowheads="1"/>
          </p:cNvSpPr>
          <p:nvPr/>
        </p:nvSpPr>
        <p:spPr bwMode="auto">
          <a:xfrm>
            <a:off x="4171950" y="2947988"/>
            <a:ext cx="817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N</a:t>
            </a:r>
          </a:p>
        </p:txBody>
      </p:sp>
      <p:sp>
        <p:nvSpPr>
          <p:cNvPr id="51244" name="Rectangle 43"/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45" name="Rectangle 44"/>
          <p:cNvSpPr>
            <a:spLocks noChangeArrowheads="1"/>
          </p:cNvSpPr>
          <p:nvPr/>
        </p:nvSpPr>
        <p:spPr bwMode="auto">
          <a:xfrm>
            <a:off x="3335338" y="2339975"/>
            <a:ext cx="766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Free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Space</a:t>
            </a:r>
          </a:p>
        </p:txBody>
      </p:sp>
      <p:sp>
        <p:nvSpPr>
          <p:cNvPr id="51246" name="Rectangle 48"/>
          <p:cNvSpPr>
            <a:spLocks noChangeArrowheads="1"/>
          </p:cNvSpPr>
          <p:nvPr/>
        </p:nvSpPr>
        <p:spPr bwMode="auto">
          <a:xfrm>
            <a:off x="5035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47" name="Rectangle 49"/>
          <p:cNvSpPr>
            <a:spLocks noChangeArrowheads="1"/>
          </p:cNvSpPr>
          <p:nvPr/>
        </p:nvSpPr>
        <p:spPr bwMode="auto">
          <a:xfrm>
            <a:off x="4173538" y="3481388"/>
            <a:ext cx="84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M</a:t>
            </a:r>
          </a:p>
        </p:txBody>
      </p:sp>
      <p:sp>
        <p:nvSpPr>
          <p:cNvPr id="51248" name="Rectangle 50"/>
          <p:cNvSpPr>
            <a:spLocks noChangeArrowheads="1"/>
          </p:cNvSpPr>
          <p:nvPr/>
        </p:nvSpPr>
        <p:spPr bwMode="auto">
          <a:xfrm>
            <a:off x="6078538" y="38639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1</a:t>
            </a:r>
          </a:p>
        </p:txBody>
      </p:sp>
      <p:sp>
        <p:nvSpPr>
          <p:cNvPr id="51249" name="Rectangle 51"/>
          <p:cNvSpPr>
            <a:spLocks noChangeArrowheads="1"/>
          </p:cNvSpPr>
          <p:nvPr/>
        </p:nvSpPr>
        <p:spPr bwMode="auto">
          <a:xfrm>
            <a:off x="5164138" y="38639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1</a:t>
            </a:r>
          </a:p>
        </p:txBody>
      </p:sp>
      <p:sp>
        <p:nvSpPr>
          <p:cNvPr id="51250" name="Rectangle 52"/>
          <p:cNvSpPr>
            <a:spLocks noChangeArrowheads="1"/>
          </p:cNvSpPr>
          <p:nvPr/>
        </p:nvSpPr>
        <p:spPr bwMode="auto">
          <a:xfrm>
            <a:off x="3032125" y="4321175"/>
            <a:ext cx="1195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rPr>
              <a:t>number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rPr>
              <a:t>of records</a:t>
            </a:r>
          </a:p>
        </p:txBody>
      </p:sp>
      <p:sp>
        <p:nvSpPr>
          <p:cNvPr id="51251" name="Rectangle 54"/>
          <p:cNvSpPr>
            <a:spLocks noChangeArrowheads="1"/>
          </p:cNvSpPr>
          <p:nvPr/>
        </p:nvSpPr>
        <p:spPr bwMode="auto">
          <a:xfrm>
            <a:off x="7375525" y="4319588"/>
            <a:ext cx="98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rPr>
              <a:t>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rPr>
              <a:t>of slots</a:t>
            </a:r>
          </a:p>
        </p:txBody>
      </p:sp>
      <p:cxnSp>
        <p:nvCxnSpPr>
          <p:cNvPr id="51252" name="AutoShape 56"/>
          <p:cNvCxnSpPr>
            <a:cxnSpLocks noChangeShapeType="1"/>
            <a:stCxn id="51245" idx="2"/>
            <a:endCxn id="51212" idx="3"/>
          </p:cNvCxnSpPr>
          <p:nvPr/>
        </p:nvCxnSpPr>
        <p:spPr bwMode="auto">
          <a:xfrm rot="5400000">
            <a:off x="3175794" y="2923381"/>
            <a:ext cx="485775" cy="60166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3" name="AutoShape 57"/>
          <p:cNvCxnSpPr>
            <a:cxnSpLocks noChangeShapeType="1"/>
            <a:stCxn id="51245" idx="3"/>
            <a:endCxn id="51244" idx="1"/>
          </p:cNvCxnSpPr>
          <p:nvPr/>
        </p:nvCxnSpPr>
        <p:spPr bwMode="auto">
          <a:xfrm flipV="1">
            <a:off x="4102100" y="2324100"/>
            <a:ext cx="933450" cy="336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4" name="AutoShape 58"/>
          <p:cNvCxnSpPr>
            <a:cxnSpLocks noChangeShapeType="1"/>
            <a:stCxn id="51245" idx="3"/>
            <a:endCxn id="51220" idx="1"/>
          </p:cNvCxnSpPr>
          <p:nvPr/>
        </p:nvCxnSpPr>
        <p:spPr bwMode="auto">
          <a:xfrm>
            <a:off x="4102100" y="2660650"/>
            <a:ext cx="933450" cy="692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5" name="AutoShape 59"/>
          <p:cNvCxnSpPr>
            <a:cxnSpLocks noChangeShapeType="1"/>
            <a:stCxn id="51250" idx="0"/>
            <a:endCxn id="51233" idx="3"/>
          </p:cNvCxnSpPr>
          <p:nvPr/>
        </p:nvCxnSpPr>
        <p:spPr bwMode="auto">
          <a:xfrm rot="5400000" flipH="1">
            <a:off x="3190876" y="3881437"/>
            <a:ext cx="273050" cy="606425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6" name="AutoShape 60"/>
          <p:cNvCxnSpPr>
            <a:cxnSpLocks noChangeShapeType="1"/>
            <a:stCxn id="51251" idx="0"/>
            <a:endCxn id="51234" idx="3"/>
          </p:cNvCxnSpPr>
          <p:nvPr/>
        </p:nvCxnSpPr>
        <p:spPr bwMode="auto">
          <a:xfrm rot="5400000" flipH="1">
            <a:off x="7227887" y="3679826"/>
            <a:ext cx="271463" cy="1008062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6"/>
          <p:cNvSpPr txBox="1">
            <a:spLocks noChangeArrowheads="1"/>
          </p:cNvSpPr>
          <p:nvPr/>
        </p:nvSpPr>
        <p:spPr bwMode="auto">
          <a:xfrm>
            <a:off x="3587750" y="6396038"/>
            <a:ext cx="3944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Merging Runs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External Merge Sort</a:t>
            </a:r>
            <a:endParaRPr lang="en-US" dirty="0"/>
          </a:p>
        </p:txBody>
      </p:sp>
      <p:sp>
        <p:nvSpPr>
          <p:cNvPr id="26630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2361775"/>
          </a:xfrm>
        </p:spPr>
        <p:txBody>
          <a:bodyPr/>
          <a:lstStyle/>
          <a:p>
            <a:r>
              <a:rPr lang="en-US" sz="2400" dirty="0" smtClean="0"/>
              <a:t>More than 3 buffer pages.  How can we utilize them?</a:t>
            </a:r>
          </a:p>
          <a:p>
            <a:r>
              <a:rPr lang="en-US" sz="2400" dirty="0" smtClean="0"/>
              <a:t>To sort a file with N pages using B buffer pages:</a:t>
            </a:r>
          </a:p>
          <a:p>
            <a:pPr lvl="1"/>
            <a:r>
              <a:rPr lang="en-US" sz="2000" dirty="0" smtClean="0"/>
              <a:t>Pass 0: use B buffer pages. Produce              sorted runs of B pages each. </a:t>
            </a:r>
          </a:p>
          <a:p>
            <a:pPr lvl="1"/>
            <a:r>
              <a:rPr lang="en-US" sz="2000" dirty="0" smtClean="0"/>
              <a:t>Pass 1, 2, …,  etc.: merge B-1 runs. </a:t>
            </a:r>
            <a:endParaRPr lang="en-US" sz="2000" dirty="0"/>
          </a:p>
        </p:txBody>
      </p:sp>
      <p:graphicFrame>
        <p:nvGraphicFramePr>
          <p:cNvPr id="26626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42758"/>
              </p:ext>
            </p:extLst>
          </p:nvPr>
        </p:nvGraphicFramePr>
        <p:xfrm>
          <a:off x="5693318" y="2545338"/>
          <a:ext cx="882865" cy="45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469900" imgH="241300" progId="Equation.3">
                  <p:embed/>
                </p:oleObj>
              </mc:Choice>
              <mc:Fallback>
                <p:oleObj name="Equation" r:id="rId4" imgW="4699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318" y="2545338"/>
                        <a:ext cx="882865" cy="45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Freeform 14"/>
          <p:cNvSpPr>
            <a:spLocks/>
          </p:cNvSpPr>
          <p:nvPr/>
        </p:nvSpPr>
        <p:spPr bwMode="auto">
          <a:xfrm>
            <a:off x="3321050" y="3994150"/>
            <a:ext cx="1189038" cy="538163"/>
          </a:xfrm>
          <a:custGeom>
            <a:avLst/>
            <a:gdLst>
              <a:gd name="T0" fmla="*/ 0 w 749"/>
              <a:gd name="T1" fmla="*/ 2147483647 h 339"/>
              <a:gd name="T2" fmla="*/ 0 w 749"/>
              <a:gd name="T3" fmla="*/ 0 h 339"/>
              <a:gd name="T4" fmla="*/ 2147483647 w 749"/>
              <a:gd name="T5" fmla="*/ 0 h 339"/>
              <a:gd name="T6" fmla="*/ 2147483647 w 749"/>
              <a:gd name="T7" fmla="*/ 2147483647 h 339"/>
              <a:gd name="T8" fmla="*/ 0 w 749"/>
              <a:gd name="T9" fmla="*/ 214748364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5170488" y="4848225"/>
            <a:ext cx="1058862" cy="436563"/>
          </a:xfrm>
          <a:custGeom>
            <a:avLst/>
            <a:gdLst>
              <a:gd name="T0" fmla="*/ 0 w 667"/>
              <a:gd name="T1" fmla="*/ 2147483647 h 275"/>
              <a:gd name="T2" fmla="*/ 0 w 667"/>
              <a:gd name="T3" fmla="*/ 0 h 275"/>
              <a:gd name="T4" fmla="*/ 2147483647 w 667"/>
              <a:gd name="T5" fmla="*/ 0 h 275"/>
              <a:gd name="T6" fmla="*/ 2147483647 w 667"/>
              <a:gd name="T7" fmla="*/ 2147483647 h 275"/>
              <a:gd name="T8" fmla="*/ 0 w 667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7"/>
              <a:gd name="T16" fmla="*/ 0 h 275"/>
              <a:gd name="T17" fmla="*/ 667 w 667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3292475" y="5570538"/>
            <a:ext cx="1189038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2787650" y="3886200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303588" y="4049713"/>
            <a:ext cx="98070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elvetica Neue"/>
                <a:ea typeface="Osaka" charset="0"/>
                <a:cs typeface="Helvetica Neue"/>
              </a:rPr>
              <a:t>INPUT 1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224213" y="5627688"/>
            <a:ext cx="120865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 Neue"/>
                <a:ea typeface="Osaka" charset="0"/>
                <a:cs typeface="Helvetica Neue"/>
              </a:rPr>
              <a:t>INPUT B-1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122863" y="4872038"/>
            <a:ext cx="104195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 Neue"/>
                <a:ea typeface="Osaka" charset="0"/>
                <a:cs typeface="Helvetica Neue"/>
              </a:rPr>
              <a:t>OUTPUT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7245350" y="5930900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charset="0"/>
                <a:ea typeface="Osaka" charset="0"/>
                <a:cs typeface="Osaka" charset="0"/>
              </a:rPr>
              <a:t>Disk</a:t>
            </a:r>
          </a:p>
        </p:txBody>
      </p:sp>
      <p:sp>
        <p:nvSpPr>
          <p:cNvPr id="26653" name="Line 33"/>
          <p:cNvSpPr>
            <a:spLocks noChangeShapeType="1"/>
          </p:cNvSpPr>
          <p:nvPr/>
        </p:nvSpPr>
        <p:spPr bwMode="auto">
          <a:xfrm flipV="1">
            <a:off x="2310385" y="4346574"/>
            <a:ext cx="1005903" cy="27387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4" name="Line 34"/>
          <p:cNvSpPr>
            <a:spLocks noChangeShapeType="1"/>
          </p:cNvSpPr>
          <p:nvPr/>
        </p:nvSpPr>
        <p:spPr bwMode="auto">
          <a:xfrm>
            <a:off x="2274888" y="49006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5" name="Line 35"/>
          <p:cNvSpPr>
            <a:spLocks noChangeShapeType="1"/>
          </p:cNvSpPr>
          <p:nvPr/>
        </p:nvSpPr>
        <p:spPr bwMode="auto">
          <a:xfrm>
            <a:off x="4527550" y="45307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6" name="Line 36"/>
          <p:cNvSpPr>
            <a:spLocks noChangeShapeType="1"/>
          </p:cNvSpPr>
          <p:nvPr/>
        </p:nvSpPr>
        <p:spPr bwMode="auto">
          <a:xfrm flipV="1">
            <a:off x="4522788" y="5178425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7" name="Line 37"/>
          <p:cNvSpPr>
            <a:spLocks noChangeShapeType="1"/>
          </p:cNvSpPr>
          <p:nvPr/>
        </p:nvSpPr>
        <p:spPr bwMode="auto">
          <a:xfrm>
            <a:off x="6216650" y="50847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8" name="Freeform 38"/>
          <p:cNvSpPr>
            <a:spLocks/>
          </p:cNvSpPr>
          <p:nvPr/>
        </p:nvSpPr>
        <p:spPr bwMode="auto">
          <a:xfrm>
            <a:off x="3321050" y="4640263"/>
            <a:ext cx="1189038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59" name="Rectangle 39"/>
          <p:cNvSpPr>
            <a:spLocks noChangeArrowheads="1"/>
          </p:cNvSpPr>
          <p:nvPr/>
        </p:nvSpPr>
        <p:spPr bwMode="auto">
          <a:xfrm>
            <a:off x="3303588" y="4695825"/>
            <a:ext cx="98070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elvetica Neue"/>
                <a:ea typeface="Osaka" charset="0"/>
                <a:cs typeface="Helvetica Neue"/>
              </a:rPr>
              <a:t>INPUT 2</a:t>
            </a:r>
          </a:p>
        </p:txBody>
      </p:sp>
      <p:sp>
        <p:nvSpPr>
          <p:cNvPr id="26660" name="Rectangle 40"/>
          <p:cNvSpPr>
            <a:spLocks noChangeArrowheads="1"/>
          </p:cNvSpPr>
          <p:nvPr/>
        </p:nvSpPr>
        <p:spPr bwMode="auto">
          <a:xfrm>
            <a:off x="3364758" y="4871186"/>
            <a:ext cx="895759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Helvetica Neue"/>
                <a:ea typeface="Osaka" charset="0"/>
                <a:cs typeface="Helvetica Neue"/>
              </a:rPr>
              <a:t>. . .</a:t>
            </a:r>
          </a:p>
        </p:txBody>
      </p:sp>
      <p:sp>
        <p:nvSpPr>
          <p:cNvPr id="26662" name="Line 42"/>
          <p:cNvSpPr>
            <a:spLocks noChangeShapeType="1"/>
          </p:cNvSpPr>
          <p:nvPr/>
        </p:nvSpPr>
        <p:spPr bwMode="auto">
          <a:xfrm>
            <a:off x="2355850" y="55467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26663" name="Line 43"/>
          <p:cNvSpPr>
            <a:spLocks noChangeShapeType="1"/>
          </p:cNvSpPr>
          <p:nvPr/>
        </p:nvSpPr>
        <p:spPr bwMode="auto">
          <a:xfrm>
            <a:off x="4527550" y="49006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pic>
        <p:nvPicPr>
          <p:cNvPr id="50" name="Picture 5" descr="skitched-3-4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7" y="4589801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 descr="skitched-3-4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47" y="4589206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5546996" y="5910522"/>
            <a:ext cx="912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5656855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sz="3200" dirty="0">
                <a:latin typeface="Tahoma" charset="0"/>
                <a:ea typeface="Osaka" charset="0"/>
                <a:cs typeface="Osaka" charset="0"/>
              </a:rPr>
              <a:t>“Slotted Page” Format:</a:t>
            </a:r>
            <a:br>
              <a:rPr lang="en-US" sz="3200" dirty="0">
                <a:latin typeface="Tahoma" charset="0"/>
                <a:ea typeface="Osaka" charset="0"/>
                <a:cs typeface="Osaka" charset="0"/>
              </a:rPr>
            </a:br>
            <a:r>
              <a:rPr lang="en-US" sz="3200" dirty="0">
                <a:latin typeface="Tahoma" charset="0"/>
                <a:ea typeface="Osaka" charset="0"/>
                <a:cs typeface="Osaka" charset="0"/>
              </a:rPr>
              <a:t>Variable Length Records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5963" y="5762625"/>
            <a:ext cx="7913687" cy="939800"/>
          </a:xfrm>
        </p:spPr>
        <p:txBody>
          <a:bodyPr lIns="92075" tIns="46038" rIns="92075" bIns="46038"/>
          <a:lstStyle/>
          <a:p>
            <a:pPr indent="0">
              <a:lnSpc>
                <a:spcPct val="90000"/>
              </a:lnSpc>
              <a:buFontTx/>
              <a:buNone/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Can move records on page without changing rid!</a:t>
            </a:r>
            <a:br>
              <a:rPr lang="en-US" sz="2400">
                <a:latin typeface="Tahoma" charset="0"/>
                <a:ea typeface="Osaka" charset="0"/>
                <a:cs typeface="Osaka" charset="0"/>
              </a:rPr>
            </a:br>
            <a:r>
              <a:rPr lang="en-US" sz="2400">
                <a:latin typeface="Tahoma" charset="0"/>
                <a:ea typeface="Osaka" charset="0"/>
                <a:cs typeface="Osaka" charset="0"/>
              </a:rPr>
              <a:t>So, attractive for fixed-length records too.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6610350" y="1703388"/>
            <a:ext cx="796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 i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1276350" y="1501775"/>
            <a:ext cx="1262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Rid = (i,N)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486150" y="2181225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Rid = (i,2)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5238750" y="2654300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Rid = (i,1)</a:t>
            </a:r>
          </a:p>
        </p:txBody>
      </p:sp>
      <p:sp useBgFill="1">
        <p:nvSpPr>
          <p:cNvPr id="53262" name="Rectangle 15"/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 useBgFill="1">
        <p:nvSpPr>
          <p:cNvPr id="53263" name="Rectangle 16"/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 useBgFill="1">
        <p:nvSpPr>
          <p:cNvPr id="53264" name="Rectangle 17"/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 useBgFill="1">
        <p:nvSpPr>
          <p:cNvPr id="53265" name="Rectangle 18"/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 useBgFill="1">
        <p:nvSpPr>
          <p:cNvPr id="53266" name="Rectangle 19"/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 useBgFill="1">
        <p:nvSpPr>
          <p:cNvPr id="53267" name="Rectangle 20"/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8061325" y="4243388"/>
            <a:ext cx="839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63DE8"/>
                </a:solidFill>
                <a:latin typeface="Arial" charset="0"/>
                <a:ea typeface="Osaka" charset="0"/>
                <a:cs typeface="Osaka" charset="0"/>
              </a:rPr>
              <a:t>Pointer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63DE8"/>
                </a:solidFill>
                <a:latin typeface="Arial" charset="0"/>
                <a:ea typeface="Osaka" charset="0"/>
                <a:cs typeface="Osaka" charset="0"/>
              </a:rPr>
              <a:t>to start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63DE8"/>
                </a:solidFill>
                <a:latin typeface="Arial" charset="0"/>
                <a:ea typeface="Osaka" charset="0"/>
                <a:cs typeface="Osaka" charset="0"/>
              </a:rPr>
              <a:t>of free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63DE8"/>
                </a:solidFill>
                <a:latin typeface="Arial" charset="0"/>
                <a:ea typeface="Osaka" charset="0"/>
                <a:cs typeface="Osaka" charset="0"/>
              </a:rPr>
              <a:t>space</a:t>
            </a: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4630738" y="5157788"/>
            <a:ext cx="1716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SLOT DIRECTORY</a:t>
            </a:r>
          </a:p>
        </p:txBody>
      </p:sp>
      <p:grpSp>
        <p:nvGrpSpPr>
          <p:cNvPr id="53270" name="Group 26"/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53283" name="Line 23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3284" name="Line 24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53271" name="Rectangle 27"/>
          <p:cNvSpPr>
            <a:spLocks noChangeArrowheads="1"/>
          </p:cNvSpPr>
          <p:nvPr/>
        </p:nvSpPr>
        <p:spPr bwMode="auto">
          <a:xfrm>
            <a:off x="4175125" y="4549775"/>
            <a:ext cx="271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2E09AE"/>
                </a:solidFill>
                <a:latin typeface="Arial" charset="0"/>
                <a:ea typeface="Osaka" charset="0"/>
                <a:cs typeface="Osaka" charset="0"/>
              </a:rPr>
              <a:t>N</a:t>
            </a: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           . . .            2         1</a:t>
            </a:r>
          </a:p>
        </p:txBody>
      </p:sp>
      <p:sp>
        <p:nvSpPr>
          <p:cNvPr id="53272" name="Rectangle 31"/>
          <p:cNvSpPr>
            <a:spLocks noChangeArrowheads="1"/>
          </p:cNvSpPr>
          <p:nvPr/>
        </p:nvSpPr>
        <p:spPr bwMode="auto">
          <a:xfrm>
            <a:off x="4098925" y="42465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20</a:t>
            </a:r>
          </a:p>
        </p:txBody>
      </p:sp>
      <p:sp>
        <p:nvSpPr>
          <p:cNvPr id="53273" name="Rectangle 32"/>
          <p:cNvSpPr>
            <a:spLocks noChangeArrowheads="1"/>
          </p:cNvSpPr>
          <p:nvPr/>
        </p:nvSpPr>
        <p:spPr bwMode="auto">
          <a:xfrm>
            <a:off x="58515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16</a:t>
            </a:r>
          </a:p>
        </p:txBody>
      </p:sp>
      <p:sp>
        <p:nvSpPr>
          <p:cNvPr id="53274" name="Rectangle 33"/>
          <p:cNvSpPr>
            <a:spLocks noChangeArrowheads="1"/>
          </p:cNvSpPr>
          <p:nvPr/>
        </p:nvSpPr>
        <p:spPr bwMode="auto">
          <a:xfrm>
            <a:off x="64611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24</a:t>
            </a:r>
          </a:p>
        </p:txBody>
      </p:sp>
      <p:sp>
        <p:nvSpPr>
          <p:cNvPr id="53275" name="Arc 34"/>
          <p:cNvSpPr>
            <a:spLocks/>
          </p:cNvSpPr>
          <p:nvPr/>
        </p:nvSpPr>
        <p:spPr bwMode="auto">
          <a:xfrm>
            <a:off x="687388" y="3278188"/>
            <a:ext cx="304800" cy="304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3276" name="Rectangle 36"/>
          <p:cNvSpPr>
            <a:spLocks noChangeArrowheads="1"/>
          </p:cNvSpPr>
          <p:nvPr/>
        </p:nvSpPr>
        <p:spPr bwMode="auto">
          <a:xfrm>
            <a:off x="7070725" y="4221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N</a:t>
            </a:r>
          </a:p>
        </p:txBody>
      </p:sp>
      <p:sp>
        <p:nvSpPr>
          <p:cNvPr id="53277" name="Rectangle 37"/>
          <p:cNvSpPr>
            <a:spLocks noChangeArrowheads="1"/>
          </p:cNvSpPr>
          <p:nvPr/>
        </p:nvSpPr>
        <p:spPr bwMode="auto">
          <a:xfrm>
            <a:off x="6918325" y="4602163"/>
            <a:ext cx="91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# slots</a:t>
            </a:r>
          </a:p>
        </p:txBody>
      </p:sp>
      <p:cxnSp>
        <p:nvCxnSpPr>
          <p:cNvPr id="53278" name="AutoShape 38"/>
          <p:cNvCxnSpPr>
            <a:cxnSpLocks noChangeShapeType="1"/>
            <a:stCxn id="53279" idx="1"/>
            <a:endCxn id="53275" idx="0"/>
          </p:cNvCxnSpPr>
          <p:nvPr/>
        </p:nvCxnSpPr>
        <p:spPr bwMode="auto">
          <a:xfrm rot="5400000" flipH="1">
            <a:off x="3849688" y="420688"/>
            <a:ext cx="771525" cy="7096125"/>
          </a:xfrm>
          <a:prstGeom prst="curvedConnector3">
            <a:avLst>
              <a:gd name="adj1" fmla="val 50616"/>
            </a:avLst>
          </a:prstGeom>
          <a:noFill/>
          <a:ln w="127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9" name="Oval 39"/>
          <p:cNvSpPr>
            <a:spLocks noChangeArrowheads="1"/>
          </p:cNvSpPr>
          <p:nvPr/>
        </p:nvSpPr>
        <p:spPr bwMode="auto">
          <a:xfrm>
            <a:off x="77724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cxnSp>
        <p:nvCxnSpPr>
          <p:cNvPr id="53280" name="AutoShape 41"/>
          <p:cNvCxnSpPr>
            <a:cxnSpLocks noChangeShapeType="1"/>
            <a:stCxn id="53274" idx="0"/>
            <a:endCxn id="53257" idx="1"/>
          </p:cNvCxnSpPr>
          <p:nvPr/>
        </p:nvCxnSpPr>
        <p:spPr bwMode="auto">
          <a:xfrm rot="5400000" flipH="1">
            <a:off x="5269706" y="2847182"/>
            <a:ext cx="1163637" cy="1631950"/>
          </a:xfrm>
          <a:prstGeom prst="curvedConnector4">
            <a:avLst>
              <a:gd name="adj1" fmla="val 44477"/>
              <a:gd name="adj2" fmla="val 11400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1" name="AutoShape 42"/>
          <p:cNvCxnSpPr>
            <a:cxnSpLocks noChangeShapeType="1"/>
            <a:stCxn id="53273" idx="0"/>
            <a:endCxn id="53256" idx="1"/>
          </p:cNvCxnSpPr>
          <p:nvPr/>
        </p:nvCxnSpPr>
        <p:spPr bwMode="auto">
          <a:xfrm rot="5400000" flipH="1">
            <a:off x="4003675" y="2190750"/>
            <a:ext cx="1638300" cy="2470150"/>
          </a:xfrm>
          <a:prstGeom prst="curvedConnector4">
            <a:avLst>
              <a:gd name="adj1" fmla="val 46028"/>
              <a:gd name="adj2" fmla="val 109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2" name="AutoShape 43"/>
          <p:cNvCxnSpPr>
            <a:cxnSpLocks noChangeShapeType="1"/>
            <a:stCxn id="53272" idx="0"/>
            <a:endCxn id="53255" idx="1"/>
          </p:cNvCxnSpPr>
          <p:nvPr/>
        </p:nvCxnSpPr>
        <p:spPr bwMode="auto">
          <a:xfrm rot="5400000" flipH="1">
            <a:off x="1682750" y="1624013"/>
            <a:ext cx="2317750" cy="2927350"/>
          </a:xfrm>
          <a:prstGeom prst="curvedConnector4">
            <a:avLst>
              <a:gd name="adj1" fmla="val 47190"/>
              <a:gd name="adj2" fmla="val 10781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Unordered (Heap) Files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0767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Collection of records in no particular order.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As file shrinks/grows, disk pages (de)allocated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To support record level operations, we must: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keep track of the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pages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in a file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keep track of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free space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on pages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keep track of the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records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on a page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There are many alternatives for keeping track of this.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We’ll</a:t>
            </a:r>
            <a:r>
              <a:rPr lang="en-US" altLang="ja-JP" sz="2000" dirty="0">
                <a:latin typeface="Tahoma" charset="0"/>
                <a:ea typeface="Osaka" charset="0"/>
                <a:cs typeface="Osaka" charset="0"/>
              </a:rPr>
              <a:t> consider 2</a:t>
            </a:r>
            <a:endParaRPr lang="en-US" sz="2000" dirty="0">
              <a:latin typeface="Tahoma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Heap File Implemented as a List 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5040313"/>
            <a:ext cx="7696200" cy="1417637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Header page ID and Heap file name stored elsewhere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Database 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1800">
                <a:latin typeface="Tahoma" charset="0"/>
                <a:ea typeface="Osaka" charset="0"/>
                <a:cs typeface="Osaka" charset="0"/>
              </a:rPr>
              <a:t>catalog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”</a:t>
            </a:r>
            <a:endParaRPr lang="en-US" altLang="ja-JP" sz="180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Each page contains 2 “pointers</a:t>
            </a:r>
            <a:r>
              <a:rPr lang="en-US" altLang="ja-JP" sz="2000">
                <a:latin typeface="Tahoma" charset="0"/>
                <a:ea typeface="Osaka" charset="0"/>
                <a:cs typeface="Osaka" charset="0"/>
              </a:rPr>
              <a:t>” plus data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Tahoma" charset="0"/>
                <a:ea typeface="Osaka" charset="0"/>
                <a:cs typeface="Osaka" charset="0"/>
              </a:rPr>
              <a:t>Problem for multi-page objects (blobs) – how to read blobs?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22161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663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5568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22161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3663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5568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844550" y="2825750"/>
            <a:ext cx="12065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973138" y="2873375"/>
            <a:ext cx="938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  <a:ea typeface="Osaka" charset="0"/>
                <a:cs typeface="Osaka" charset="0"/>
              </a:rPr>
              <a:t>Header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2497138" y="2187575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3944938" y="2187575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5773738" y="21859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2422525" y="3559175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3870325" y="3559175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8" name="Rectangle 19"/>
          <p:cNvSpPr>
            <a:spLocks noChangeArrowheads="1"/>
          </p:cNvSpPr>
          <p:nvPr/>
        </p:nvSpPr>
        <p:spPr bwMode="auto">
          <a:xfrm>
            <a:off x="5851525" y="35575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</a:t>
            </a:r>
          </a:p>
        </p:txBody>
      </p:sp>
      <p:sp>
        <p:nvSpPr>
          <p:cNvPr id="40979" name="Arc 20"/>
          <p:cNvSpPr>
            <a:spLocks/>
          </p:cNvSpPr>
          <p:nvPr/>
        </p:nvSpPr>
        <p:spPr bwMode="auto">
          <a:xfrm>
            <a:off x="1601788" y="2439988"/>
            <a:ext cx="609600" cy="381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0" name="Arc 21"/>
          <p:cNvSpPr>
            <a:spLocks/>
          </p:cNvSpPr>
          <p:nvPr/>
        </p:nvSpPr>
        <p:spPr bwMode="auto">
          <a:xfrm rot="7560000">
            <a:off x="2132807" y="2818606"/>
            <a:ext cx="609600" cy="3825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1" name="Arc 22"/>
          <p:cNvSpPr>
            <a:spLocks/>
          </p:cNvSpPr>
          <p:nvPr/>
        </p:nvSpPr>
        <p:spPr bwMode="auto">
          <a:xfrm>
            <a:off x="3125788" y="18303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2" name="Arc 23"/>
          <p:cNvSpPr>
            <a:spLocks/>
          </p:cNvSpPr>
          <p:nvPr/>
        </p:nvSpPr>
        <p:spPr bwMode="auto">
          <a:xfrm>
            <a:off x="3201988" y="28940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3" name="Arc 24"/>
          <p:cNvSpPr>
            <a:spLocks/>
          </p:cNvSpPr>
          <p:nvPr/>
        </p:nvSpPr>
        <p:spPr bwMode="auto">
          <a:xfrm>
            <a:off x="4268788" y="18303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4" name="Arc 25"/>
          <p:cNvSpPr>
            <a:spLocks/>
          </p:cNvSpPr>
          <p:nvPr/>
        </p:nvSpPr>
        <p:spPr bwMode="auto">
          <a:xfrm>
            <a:off x="4344988" y="28940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5" name="Arc 26"/>
          <p:cNvSpPr>
            <a:spLocks/>
          </p:cNvSpPr>
          <p:nvPr/>
        </p:nvSpPr>
        <p:spPr bwMode="auto">
          <a:xfrm>
            <a:off x="5411788" y="18303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6" name="Arc 27"/>
          <p:cNvSpPr>
            <a:spLocks/>
          </p:cNvSpPr>
          <p:nvPr/>
        </p:nvSpPr>
        <p:spPr bwMode="auto">
          <a:xfrm>
            <a:off x="5487988" y="28940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7" name="Arc 28"/>
          <p:cNvSpPr>
            <a:spLocks/>
          </p:cNvSpPr>
          <p:nvPr/>
        </p:nvSpPr>
        <p:spPr bwMode="auto">
          <a:xfrm>
            <a:off x="3125788" y="32781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8" name="Arc 29"/>
          <p:cNvSpPr>
            <a:spLocks/>
          </p:cNvSpPr>
          <p:nvPr/>
        </p:nvSpPr>
        <p:spPr bwMode="auto">
          <a:xfrm>
            <a:off x="3201988" y="43418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89" name="Arc 30"/>
          <p:cNvSpPr>
            <a:spLocks/>
          </p:cNvSpPr>
          <p:nvPr/>
        </p:nvSpPr>
        <p:spPr bwMode="auto">
          <a:xfrm>
            <a:off x="4268788" y="32781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0" name="Arc 31"/>
          <p:cNvSpPr>
            <a:spLocks/>
          </p:cNvSpPr>
          <p:nvPr/>
        </p:nvSpPr>
        <p:spPr bwMode="auto">
          <a:xfrm>
            <a:off x="4344988" y="43418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1" name="Arc 32"/>
          <p:cNvSpPr>
            <a:spLocks/>
          </p:cNvSpPr>
          <p:nvPr/>
        </p:nvSpPr>
        <p:spPr bwMode="auto">
          <a:xfrm>
            <a:off x="5335588" y="32781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2" name="Arc 33"/>
          <p:cNvSpPr>
            <a:spLocks/>
          </p:cNvSpPr>
          <p:nvPr/>
        </p:nvSpPr>
        <p:spPr bwMode="auto">
          <a:xfrm>
            <a:off x="5411788" y="4341813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3" name="Arc 34"/>
          <p:cNvSpPr>
            <a:spLocks/>
          </p:cNvSpPr>
          <p:nvPr/>
        </p:nvSpPr>
        <p:spPr bwMode="auto">
          <a:xfrm rot="3240000">
            <a:off x="2056607" y="3274219"/>
            <a:ext cx="609600" cy="3825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4" name="Arc 35"/>
          <p:cNvSpPr>
            <a:spLocks/>
          </p:cNvSpPr>
          <p:nvPr/>
        </p:nvSpPr>
        <p:spPr bwMode="auto">
          <a:xfrm>
            <a:off x="1676400" y="3657600"/>
            <a:ext cx="609600" cy="381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0995" name="Rectangle 36"/>
          <p:cNvSpPr>
            <a:spLocks noChangeArrowheads="1"/>
          </p:cNvSpPr>
          <p:nvPr/>
        </p:nvSpPr>
        <p:spPr bwMode="auto">
          <a:xfrm>
            <a:off x="7070725" y="3709988"/>
            <a:ext cx="1292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Pages with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Free Space</a:t>
            </a:r>
          </a:p>
        </p:txBody>
      </p:sp>
      <p:sp>
        <p:nvSpPr>
          <p:cNvPr id="40996" name="Rectangle 37"/>
          <p:cNvSpPr>
            <a:spLocks noChangeArrowheads="1"/>
          </p:cNvSpPr>
          <p:nvPr/>
        </p:nvSpPr>
        <p:spPr bwMode="auto">
          <a:xfrm>
            <a:off x="7067550" y="2263775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Full Pages</a:t>
            </a:r>
          </a:p>
        </p:txBody>
      </p:sp>
      <p:sp>
        <p:nvSpPr>
          <p:cNvPr id="40997" name="Arc 38"/>
          <p:cNvSpPr>
            <a:spLocks/>
          </p:cNvSpPr>
          <p:nvPr/>
        </p:nvSpPr>
        <p:spPr bwMode="auto">
          <a:xfrm>
            <a:off x="6554788" y="18303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grpSp>
        <p:nvGrpSpPr>
          <p:cNvPr id="40998" name="Group 39"/>
          <p:cNvGrpSpPr>
            <a:grpSpLocks/>
          </p:cNvGrpSpPr>
          <p:nvPr/>
        </p:nvGrpSpPr>
        <p:grpSpPr bwMode="auto">
          <a:xfrm>
            <a:off x="7239000" y="2057400"/>
            <a:ext cx="228600" cy="152400"/>
            <a:chOff x="4560" y="1296"/>
            <a:chExt cx="144" cy="96"/>
          </a:xfrm>
        </p:grpSpPr>
        <p:sp>
          <p:nvSpPr>
            <p:cNvPr id="41004" name="Line 40"/>
            <p:cNvSpPr>
              <a:spLocks noChangeShapeType="1"/>
            </p:cNvSpPr>
            <p:nvPr/>
          </p:nvSpPr>
          <p:spPr bwMode="auto">
            <a:xfrm>
              <a:off x="456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1005" name="Line 41"/>
            <p:cNvSpPr>
              <a:spLocks noChangeShapeType="1"/>
            </p:cNvSpPr>
            <p:nvPr/>
          </p:nvSpPr>
          <p:spPr bwMode="auto">
            <a:xfrm>
              <a:off x="4584" y="1344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1006" name="Line 42"/>
            <p:cNvSpPr>
              <a:spLocks noChangeShapeType="1"/>
            </p:cNvSpPr>
            <p:nvPr/>
          </p:nvSpPr>
          <p:spPr bwMode="auto">
            <a:xfrm>
              <a:off x="4608" y="1392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grpSp>
        <p:nvGrpSpPr>
          <p:cNvPr id="40999" name="Group 43"/>
          <p:cNvGrpSpPr>
            <a:grpSpLocks/>
          </p:cNvGrpSpPr>
          <p:nvPr/>
        </p:nvGrpSpPr>
        <p:grpSpPr bwMode="auto">
          <a:xfrm>
            <a:off x="7162800" y="3505200"/>
            <a:ext cx="228600" cy="152400"/>
            <a:chOff x="4512" y="2208"/>
            <a:chExt cx="144" cy="96"/>
          </a:xfrm>
        </p:grpSpPr>
        <p:sp>
          <p:nvSpPr>
            <p:cNvPr id="41001" name="Line 44"/>
            <p:cNvSpPr>
              <a:spLocks noChangeShapeType="1"/>
            </p:cNvSpPr>
            <p:nvPr/>
          </p:nvSpPr>
          <p:spPr bwMode="auto">
            <a:xfrm>
              <a:off x="4512" y="22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1002" name="Line 45"/>
            <p:cNvSpPr>
              <a:spLocks noChangeShapeType="1"/>
            </p:cNvSpPr>
            <p:nvPr/>
          </p:nvSpPr>
          <p:spPr bwMode="auto">
            <a:xfrm>
              <a:off x="4536" y="2256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1003" name="Line 46"/>
            <p:cNvSpPr>
              <a:spLocks noChangeShapeType="1"/>
            </p:cNvSpPr>
            <p:nvPr/>
          </p:nvSpPr>
          <p:spPr bwMode="auto">
            <a:xfrm>
              <a:off x="4560" y="2304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41000" name="Arc 47"/>
          <p:cNvSpPr>
            <a:spLocks/>
          </p:cNvSpPr>
          <p:nvPr/>
        </p:nvSpPr>
        <p:spPr bwMode="auto">
          <a:xfrm>
            <a:off x="6478588" y="3278188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04900"/>
          </a:xfrm>
        </p:spPr>
        <p:txBody>
          <a:bodyPr lIns="92075" tIns="46038" rIns="92075" bIns="46038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Better: Use a Page Directory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772400" cy="2438400"/>
          </a:xfrm>
        </p:spPr>
        <p:txBody>
          <a:bodyPr lIns="92075" tIns="46038" rIns="92075" bIns="46038"/>
          <a:lstStyle/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Directory entries include #free bytes on the page.</a:t>
            </a:r>
          </a:p>
          <a:p>
            <a:endParaRPr lang="en-US" sz="2400">
              <a:latin typeface="Tahoma" charset="0"/>
              <a:ea typeface="Osaka" charset="0"/>
              <a:cs typeface="Osaka" charset="0"/>
            </a:endParaRPr>
          </a:p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Directory is a collection of pages; linked list implementation is just one alternative.</a:t>
            </a:r>
          </a:p>
          <a:p>
            <a:pPr lvl="1"/>
            <a:r>
              <a:rPr lang="en-US" sz="20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Much smaller than linked list of all HF pages</a:t>
            </a:r>
            <a:r>
              <a:rPr lang="en-US" sz="20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!</a:t>
            </a:r>
          </a:p>
          <a:p>
            <a:pPr lvl="1"/>
            <a:r>
              <a:rPr lang="en-US" sz="20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Can also point to groups of pages (say 64k chunks)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2268538" y="1149350"/>
            <a:ext cx="4202112" cy="3019425"/>
            <a:chOff x="1429" y="724"/>
            <a:chExt cx="2647" cy="1902"/>
          </a:xfrm>
        </p:grpSpPr>
        <p:grpSp>
          <p:nvGrpSpPr>
            <p:cNvPr id="43014" name="Group 7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43047" name="Rectangle 8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8" name="Rectangle 9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9" name="Rectangle 10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50" name="Rectangle 11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51" name="Line 12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52" name="Line 13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grpSp>
          <p:nvGrpSpPr>
            <p:cNvPr id="43015" name="Group 14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43041" name="Rectangle 15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2" name="Rectangle 16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3" name="Rectangle 17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4" name="Rectangle 18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5" name="Line 19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6" name="Line 20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grpSp>
          <p:nvGrpSpPr>
            <p:cNvPr id="43016" name="Group 21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43035" name="Rectangle 22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6" name="Rectangle 23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7" name="Rectangle 24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8" name="Rectangle 25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9" name="Line 26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40" name="Line 27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43017" name="Rectangle 28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18" name="Rectangle 29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19" name="Rectangle 30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20" name="Rectangle 31"/>
            <p:cNvSpPr>
              <a:spLocks noChangeArrowheads="1"/>
            </p:cNvSpPr>
            <p:nvPr/>
          </p:nvSpPr>
          <p:spPr bwMode="auto">
            <a:xfrm>
              <a:off x="3493" y="753"/>
              <a:ext cx="5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Data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Page 1</a:t>
              </a:r>
            </a:p>
          </p:txBody>
        </p:sp>
        <p:sp>
          <p:nvSpPr>
            <p:cNvPr id="43021" name="Rectangle 32"/>
            <p:cNvSpPr>
              <a:spLocks noChangeArrowheads="1"/>
            </p:cNvSpPr>
            <p:nvPr/>
          </p:nvSpPr>
          <p:spPr bwMode="auto">
            <a:xfrm>
              <a:off x="3493" y="1329"/>
              <a:ext cx="5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Data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Page 2</a:t>
              </a:r>
            </a:p>
          </p:txBody>
        </p:sp>
        <p:sp>
          <p:nvSpPr>
            <p:cNvPr id="43022" name="Rectangle 33"/>
            <p:cNvSpPr>
              <a:spLocks noChangeArrowheads="1"/>
            </p:cNvSpPr>
            <p:nvPr/>
          </p:nvSpPr>
          <p:spPr bwMode="auto">
            <a:xfrm>
              <a:off x="3494" y="2193"/>
              <a:ext cx="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Data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Page N</a:t>
              </a:r>
            </a:p>
          </p:txBody>
        </p:sp>
        <p:sp>
          <p:nvSpPr>
            <p:cNvPr id="43023" name="Rectangle 34"/>
            <p:cNvSpPr>
              <a:spLocks noChangeArrowheads="1"/>
            </p:cNvSpPr>
            <p:nvPr/>
          </p:nvSpPr>
          <p:spPr bwMode="auto">
            <a:xfrm>
              <a:off x="1429" y="946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996600"/>
                  </a:solidFill>
                  <a:latin typeface="Arial" charset="0"/>
                  <a:ea typeface="Osaka" charset="0"/>
                  <a:cs typeface="Osaka" charset="0"/>
                </a:rPr>
                <a:t>Header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996600"/>
                  </a:solidFill>
                  <a:latin typeface="Arial" charset="0"/>
                  <a:ea typeface="Osaka" charset="0"/>
                  <a:cs typeface="Osaka" charset="0"/>
                </a:rPr>
                <a:t>Page</a:t>
              </a:r>
            </a:p>
          </p:txBody>
        </p:sp>
        <p:sp>
          <p:nvSpPr>
            <p:cNvPr id="43024" name="Rectangle 35"/>
            <p:cNvSpPr>
              <a:spLocks noChangeArrowheads="1"/>
            </p:cNvSpPr>
            <p:nvPr/>
          </p:nvSpPr>
          <p:spPr bwMode="auto">
            <a:xfrm>
              <a:off x="2005" y="2434"/>
              <a:ext cx="8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996600"/>
                  </a:solidFill>
                  <a:latin typeface="Arial" charset="0"/>
                  <a:ea typeface="Osaka" charset="0"/>
                  <a:cs typeface="Osaka" charset="0"/>
                </a:rPr>
                <a:t>DIRECTORY</a:t>
              </a:r>
            </a:p>
          </p:txBody>
        </p:sp>
        <p:grpSp>
          <p:nvGrpSpPr>
            <p:cNvPr id="43025" name="Group 36"/>
            <p:cNvGrpSpPr>
              <a:grpSpLocks/>
            </p:cNvGrpSpPr>
            <p:nvPr/>
          </p:nvGrpSpPr>
          <p:grpSpPr bwMode="auto">
            <a:xfrm>
              <a:off x="1825" y="1297"/>
              <a:ext cx="240" cy="191"/>
              <a:chOff x="1825" y="1297"/>
              <a:chExt cx="240" cy="191"/>
            </a:xfrm>
          </p:grpSpPr>
          <p:sp>
            <p:nvSpPr>
              <p:cNvPr id="43033" name="Arc 37"/>
              <p:cNvSpPr>
                <a:spLocks/>
              </p:cNvSpPr>
              <p:nvPr/>
            </p:nvSpPr>
            <p:spPr bwMode="auto">
              <a:xfrm>
                <a:off x="1825" y="1297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4" name="Arc 38"/>
              <p:cNvSpPr>
                <a:spLocks/>
              </p:cNvSpPr>
              <p:nvPr/>
            </p:nvSpPr>
            <p:spPr bwMode="auto">
              <a:xfrm>
                <a:off x="1825" y="1392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grpSp>
          <p:nvGrpSpPr>
            <p:cNvPr id="43026" name="Group 39"/>
            <p:cNvGrpSpPr>
              <a:grpSpLocks/>
            </p:cNvGrpSpPr>
            <p:nvPr/>
          </p:nvGrpSpPr>
          <p:grpSpPr bwMode="auto">
            <a:xfrm>
              <a:off x="1825" y="1825"/>
              <a:ext cx="240" cy="191"/>
              <a:chOff x="1825" y="1825"/>
              <a:chExt cx="240" cy="191"/>
            </a:xfrm>
          </p:grpSpPr>
          <p:sp>
            <p:nvSpPr>
              <p:cNvPr id="43031" name="Arc 40"/>
              <p:cNvSpPr>
                <a:spLocks/>
              </p:cNvSpPr>
              <p:nvPr/>
            </p:nvSpPr>
            <p:spPr bwMode="auto">
              <a:xfrm>
                <a:off x="1825" y="1825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43032" name="Arc 41"/>
              <p:cNvSpPr>
                <a:spLocks/>
              </p:cNvSpPr>
              <p:nvPr/>
            </p:nvSpPr>
            <p:spPr bwMode="auto">
              <a:xfrm>
                <a:off x="1825" y="1920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43027" name="Arc 42"/>
            <p:cNvSpPr>
              <a:spLocks/>
            </p:cNvSpPr>
            <p:nvPr/>
          </p:nvSpPr>
          <p:spPr bwMode="auto">
            <a:xfrm>
              <a:off x="2161" y="769"/>
              <a:ext cx="12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7"/>
                    <a:pt x="9660" y="9"/>
                    <a:pt x="2158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7"/>
                    <a:pt x="9660" y="9"/>
                    <a:pt x="21583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28" name="Arc 43"/>
            <p:cNvSpPr>
              <a:spLocks/>
            </p:cNvSpPr>
            <p:nvPr/>
          </p:nvSpPr>
          <p:spPr bwMode="auto">
            <a:xfrm>
              <a:off x="2353" y="960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29" name="Arc 44"/>
            <p:cNvSpPr>
              <a:spLocks/>
            </p:cNvSpPr>
            <p:nvPr/>
          </p:nvSpPr>
          <p:spPr bwMode="auto">
            <a:xfrm>
              <a:off x="2593" y="960"/>
              <a:ext cx="43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43030" name="Arc 45"/>
            <p:cNvSpPr>
              <a:spLocks/>
            </p:cNvSpPr>
            <p:nvPr/>
          </p:nvSpPr>
          <p:spPr bwMode="auto">
            <a:xfrm>
              <a:off x="2592" y="2017"/>
              <a:ext cx="86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External Merge Sort</a:t>
            </a:r>
            <a:endParaRPr lang="en-US" dirty="0"/>
          </a:p>
        </p:txBody>
      </p:sp>
      <p:sp>
        <p:nvSpPr>
          <p:cNvPr id="286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Number of passes:</a:t>
            </a:r>
          </a:p>
          <a:p>
            <a:r>
              <a:rPr lang="en-US" sz="2800" dirty="0" smtClean="0"/>
              <a:t>Cost = 2N * (# of passes)</a:t>
            </a:r>
          </a:p>
          <a:p>
            <a:r>
              <a:rPr lang="en-US" sz="2800" dirty="0" smtClean="0"/>
              <a:t>E.g., with 5 buffer pages, to sort 108 page file:</a:t>
            </a:r>
          </a:p>
          <a:p>
            <a:pPr lvl="1"/>
            <a:r>
              <a:rPr lang="en-US" sz="2400" dirty="0" smtClean="0"/>
              <a:t>Pass 0:                   = 22 sorted runs of 5 pages each (last run is only 3 pages) </a:t>
            </a:r>
          </a:p>
          <a:p>
            <a:pPr lvl="1"/>
            <a:r>
              <a:rPr lang="en-US" sz="2400" dirty="0" smtClean="0"/>
              <a:t>Pass 1:                 = 6 sorted runs of 20 pages each (last run is only 8 pages)</a:t>
            </a:r>
          </a:p>
          <a:p>
            <a:pPr lvl="1"/>
            <a:r>
              <a:rPr lang="en-US" sz="2400" dirty="0" smtClean="0"/>
              <a:t>Pass 2:  2 sorted runs, 80 pages and 28 pages</a:t>
            </a:r>
          </a:p>
          <a:p>
            <a:pPr lvl="1"/>
            <a:r>
              <a:rPr lang="en-US" sz="2400" dirty="0" smtClean="0"/>
              <a:t>Pass 3:  1 run =&gt; Sorted file of 108 pages</a:t>
            </a:r>
            <a:endParaRPr lang="en-US" sz="2400" dirty="0"/>
          </a:p>
        </p:txBody>
      </p:sp>
      <p:graphicFrame>
        <p:nvGraphicFramePr>
          <p:cNvPr id="28674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081238"/>
              </p:ext>
            </p:extLst>
          </p:nvPr>
        </p:nvGraphicFramePr>
        <p:xfrm>
          <a:off x="4113891" y="1768494"/>
          <a:ext cx="44973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Microsoft Equation 3.0" r:id="rId4" imgW="4500563" imgH="930275" progId="Equation.3">
                  <p:embed/>
                </p:oleObj>
              </mc:Choice>
              <mc:Fallback>
                <p:oleObj name="Microsoft Equation 3.0" r:id="rId4" imgW="4500563" imgH="9302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891" y="1768494"/>
                        <a:ext cx="44973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30488" y="3632200"/>
          <a:ext cx="2546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2545107" imgH="700459" progId="Equation.3">
                  <p:embed/>
                </p:oleObj>
              </mc:Choice>
              <mc:Fallback>
                <p:oleObj name="Equation" r:id="rId6" imgW="2545107" imgH="7004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632200"/>
                        <a:ext cx="2546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2238" y="4449763"/>
          <a:ext cx="23241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8" imgW="2323241" imgH="784451" progId="Equation.3">
                  <p:embed/>
                </p:oleObj>
              </mc:Choice>
              <mc:Fallback>
                <p:oleObj name="Equation" r:id="rId8" imgW="2323241" imgH="7844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449763"/>
                        <a:ext cx="23241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041400" y="6124575"/>
            <a:ext cx="729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Formula check: </a:t>
            </a:r>
            <a:r>
              <a:rPr lang="en-US" sz="2400" dirty="0" smtClean="0"/>
              <a:t> 1+</a:t>
            </a:r>
            <a:r>
              <a:rPr lang="en-US" sz="3600" baseline="30000" dirty="0" smtClean="0">
                <a:ea typeface="ヒラギノ角ゴ Pro W3" charset="0"/>
                <a:cs typeface="ヒラギノ角ゴ Pro W3" charset="0"/>
              </a:rPr>
              <a:t>┌</a:t>
            </a:r>
            <a:r>
              <a:rPr lang="en-US" sz="2400" dirty="0"/>
              <a:t>log</a:t>
            </a:r>
            <a:r>
              <a:rPr lang="en-US" sz="2400" baseline="-25000" dirty="0"/>
              <a:t>4</a:t>
            </a:r>
            <a:r>
              <a:rPr lang="en-US" sz="2400" dirty="0"/>
              <a:t> 22</a:t>
            </a:r>
            <a:r>
              <a:rPr lang="en-US" sz="3600" baseline="30000" dirty="0">
                <a:ea typeface="ヒラギノ角ゴ Pro W3" charset="0"/>
                <a:cs typeface="ヒラギノ角ゴ Pro W3" charset="0"/>
              </a:rPr>
              <a:t>┐</a:t>
            </a:r>
            <a:r>
              <a:rPr lang="en-US" sz="2400" dirty="0"/>
              <a:t>= </a:t>
            </a:r>
            <a:r>
              <a:rPr lang="en-US" sz="2400" dirty="0" smtClean="0"/>
              <a:t>1+3  </a:t>
            </a:r>
            <a:r>
              <a:rPr lang="en-US" sz="2400" dirty="0">
                <a:sym typeface="Wingdings" charset="0"/>
              </a:rPr>
              <a:t> </a:t>
            </a:r>
            <a:r>
              <a:rPr lang="en-US" sz="2400" u="sng" dirty="0">
                <a:sym typeface="Wingdings" charset="0"/>
              </a:rPr>
              <a:t>4 passes</a:t>
            </a:r>
            <a:r>
              <a:rPr lang="en-US" sz="2400" dirty="0">
                <a:sym typeface="Wingdings" charset="0"/>
              </a:rPr>
              <a:t>  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1627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38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527878" y="137695"/>
            <a:ext cx="1499455" cy="11321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71" y="229195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Two Phases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2590800" cy="4114800"/>
          </a:xfrm>
        </p:spPr>
        <p:txBody>
          <a:bodyPr anchor="t"/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Partition</a:t>
            </a: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:</a:t>
            </a:r>
            <a:br>
              <a:rPr lang="en-US" dirty="0" smtClean="0">
                <a:latin typeface="Tahoma" charset="0"/>
                <a:ea typeface="Osaka" charset="0"/>
                <a:cs typeface="Osaka" charset="0"/>
              </a:rPr>
            </a:b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(Divide)</a:t>
            </a: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  <p:grpSp>
        <p:nvGrpSpPr>
          <p:cNvPr id="51219" name="Group 144"/>
          <p:cNvGrpSpPr>
            <a:grpSpLocks/>
          </p:cNvGrpSpPr>
          <p:nvPr/>
        </p:nvGrpSpPr>
        <p:grpSpPr bwMode="auto">
          <a:xfrm>
            <a:off x="3435350" y="328613"/>
            <a:ext cx="5661025" cy="2971800"/>
            <a:chOff x="2164" y="207"/>
            <a:chExt cx="3566" cy="1872"/>
          </a:xfrm>
        </p:grpSpPr>
        <p:sp>
          <p:nvSpPr>
            <p:cNvPr id="51250" name="Rectangle 60"/>
            <p:cNvSpPr>
              <a:spLocks noChangeArrowheads="1"/>
            </p:cNvSpPr>
            <p:nvPr/>
          </p:nvSpPr>
          <p:spPr bwMode="auto">
            <a:xfrm>
              <a:off x="2936" y="1833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 main memory buffers</a:t>
              </a:r>
            </a:p>
          </p:txBody>
        </p:sp>
        <p:sp>
          <p:nvSpPr>
            <p:cNvPr id="51251" name="Rectangle 61"/>
            <p:cNvSpPr>
              <a:spLocks noChangeArrowheads="1"/>
            </p:cNvSpPr>
            <p:nvPr/>
          </p:nvSpPr>
          <p:spPr bwMode="auto">
            <a:xfrm>
              <a:off x="4910" y="184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Disk</a:t>
              </a:r>
            </a:p>
          </p:txBody>
        </p:sp>
        <p:sp>
          <p:nvSpPr>
            <p:cNvPr id="51252" name="Rectangle 62"/>
            <p:cNvSpPr>
              <a:spLocks noChangeArrowheads="1"/>
            </p:cNvSpPr>
            <p:nvPr/>
          </p:nvSpPr>
          <p:spPr bwMode="auto">
            <a:xfrm>
              <a:off x="2317" y="1848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Disk</a:t>
              </a:r>
            </a:p>
          </p:txBody>
        </p:sp>
        <p:sp>
          <p:nvSpPr>
            <p:cNvPr id="51253" name="Rectangle 63"/>
            <p:cNvSpPr>
              <a:spLocks noChangeArrowheads="1"/>
            </p:cNvSpPr>
            <p:nvPr/>
          </p:nvSpPr>
          <p:spPr bwMode="auto">
            <a:xfrm>
              <a:off x="2164" y="207"/>
              <a:ext cx="6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Original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Relation</a:t>
              </a:r>
            </a:p>
          </p:txBody>
        </p:sp>
        <p:sp>
          <p:nvSpPr>
            <p:cNvPr id="51254" name="Rectangle 64"/>
            <p:cNvSpPr>
              <a:spLocks noChangeArrowheads="1"/>
            </p:cNvSpPr>
            <p:nvPr/>
          </p:nvSpPr>
          <p:spPr bwMode="auto">
            <a:xfrm>
              <a:off x="3916" y="398"/>
              <a:ext cx="5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OUTPUT</a:t>
              </a:r>
            </a:p>
          </p:txBody>
        </p:sp>
        <p:sp>
          <p:nvSpPr>
            <p:cNvPr id="51255" name="Freeform 65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6" name="Freeform 66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7" name="Freeform 67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8" name="Freeform 68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grpSp>
          <p:nvGrpSpPr>
            <p:cNvPr id="51259" name="Group 69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1300" name="Freeform 70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301" name="Freeform 71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302" name="Freeform 72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60" name="Freeform 73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1" name="Freeform 74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2" name="Freeform 75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3" name="Freeform 76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4" name="Freeform 77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5" name="Freeform 78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6" name="Rectangle 79"/>
            <p:cNvSpPr>
              <a:spLocks noChangeArrowheads="1"/>
            </p:cNvSpPr>
            <p:nvPr/>
          </p:nvSpPr>
          <p:spPr bwMode="auto">
            <a:xfrm>
              <a:off x="4150" y="9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51267" name="Freeform 80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8" name="Freeform 81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9" name="Rectangle 82"/>
            <p:cNvSpPr>
              <a:spLocks noChangeArrowheads="1"/>
            </p:cNvSpPr>
            <p:nvPr/>
          </p:nvSpPr>
          <p:spPr bwMode="auto">
            <a:xfrm>
              <a:off x="2907" y="954"/>
              <a:ext cx="4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INPUT</a:t>
              </a:r>
            </a:p>
          </p:txBody>
        </p:sp>
        <p:sp useBgFill="1">
          <p:nvSpPr>
            <p:cNvPr id="51270" name="Rectangle 83"/>
            <p:cNvSpPr>
              <a:spLocks noChangeArrowheads="1"/>
            </p:cNvSpPr>
            <p:nvPr/>
          </p:nvSpPr>
          <p:spPr bwMode="auto">
            <a:xfrm>
              <a:off x="4150" y="565"/>
              <a:ext cx="172" cy="19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51271" name="Rectangle 84"/>
            <p:cNvSpPr>
              <a:spLocks noChangeArrowheads="1"/>
            </p:cNvSpPr>
            <p:nvPr/>
          </p:nvSpPr>
          <p:spPr bwMode="auto">
            <a:xfrm>
              <a:off x="3265" y="1109"/>
              <a:ext cx="52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hash</a:t>
              </a:r>
            </a:p>
            <a:p>
              <a:pPr algn="ctr" defTabSz="914400" fontAlgn="base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function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CE2B4F"/>
                  </a:solidFill>
                  <a:latin typeface="Times New Roman" charset="0"/>
                  <a:ea typeface="Osaka" charset="0"/>
                  <a:cs typeface="Osaka" charset="0"/>
                </a:rPr>
                <a:t>h</a:t>
              </a:r>
              <a:r>
                <a:rPr lang="en-US" sz="2000" b="1" baseline="-25000" dirty="0" err="1">
                  <a:solidFill>
                    <a:srgbClr val="CE2B4F"/>
                  </a:solidFill>
                  <a:latin typeface="Times New Roman" charset="0"/>
                  <a:ea typeface="Osaka" charset="0"/>
                  <a:cs typeface="Osaka" charset="0"/>
                </a:rPr>
                <a:t>p</a:t>
              </a:r>
              <a:endParaRPr lang="en-US" sz="2000" b="1" dirty="0">
                <a:solidFill>
                  <a:srgbClr val="CE2B4F"/>
                </a:solidFill>
                <a:latin typeface="Times New Roman" charset="0"/>
                <a:ea typeface="Osaka" charset="0"/>
                <a:cs typeface="Osaka" charset="0"/>
              </a:endParaRPr>
            </a:p>
          </p:txBody>
        </p:sp>
        <p:sp>
          <p:nvSpPr>
            <p:cNvPr id="51272" name="Rectangle 85"/>
            <p:cNvSpPr>
              <a:spLocks noChangeArrowheads="1"/>
            </p:cNvSpPr>
            <p:nvPr/>
          </p:nvSpPr>
          <p:spPr bwMode="auto">
            <a:xfrm>
              <a:off x="4090" y="1405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B-1</a:t>
              </a:r>
            </a:p>
          </p:txBody>
        </p:sp>
        <p:sp>
          <p:nvSpPr>
            <p:cNvPr id="51273" name="Rectangle 86"/>
            <p:cNvSpPr>
              <a:spLocks noChangeArrowheads="1"/>
            </p:cNvSpPr>
            <p:nvPr/>
          </p:nvSpPr>
          <p:spPr bwMode="auto">
            <a:xfrm>
              <a:off x="4697" y="391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Partitions</a:t>
              </a:r>
            </a:p>
          </p:txBody>
        </p:sp>
        <p:sp>
          <p:nvSpPr>
            <p:cNvPr id="51274" name="Rectangle 87"/>
            <p:cNvSpPr>
              <a:spLocks noChangeArrowheads="1"/>
            </p:cNvSpPr>
            <p:nvPr/>
          </p:nvSpPr>
          <p:spPr bwMode="auto">
            <a:xfrm>
              <a:off x="5424" y="7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51275" name="Rectangle 88"/>
            <p:cNvSpPr>
              <a:spLocks noChangeArrowheads="1"/>
            </p:cNvSpPr>
            <p:nvPr/>
          </p:nvSpPr>
          <p:spPr bwMode="auto">
            <a:xfrm>
              <a:off x="5418" y="10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51276" name="Rectangle 89"/>
            <p:cNvSpPr>
              <a:spLocks noChangeArrowheads="1"/>
            </p:cNvSpPr>
            <p:nvPr/>
          </p:nvSpPr>
          <p:spPr bwMode="auto">
            <a:xfrm>
              <a:off x="5398" y="154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B-1</a:t>
              </a:r>
            </a:p>
          </p:txBody>
        </p:sp>
        <p:grpSp>
          <p:nvGrpSpPr>
            <p:cNvPr id="51277" name="Group 90"/>
            <p:cNvGrpSpPr>
              <a:grpSpLocks/>
            </p:cNvGrpSpPr>
            <p:nvPr/>
          </p:nvGrpSpPr>
          <p:grpSpPr bwMode="auto">
            <a:xfrm>
              <a:off x="2205" y="628"/>
              <a:ext cx="579" cy="1230"/>
              <a:chOff x="2205" y="628"/>
              <a:chExt cx="579" cy="1230"/>
            </a:xfrm>
          </p:grpSpPr>
          <p:sp>
            <p:nvSpPr>
              <p:cNvPr id="51296" name="Oval 91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7" name="Line 92"/>
              <p:cNvSpPr>
                <a:spLocks noChangeShapeType="1"/>
              </p:cNvSpPr>
              <p:nvPr/>
            </p:nvSpPr>
            <p:spPr bwMode="auto">
              <a:xfrm>
                <a:off x="2209" y="671"/>
                <a:ext cx="0" cy="110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8" name="Line 93"/>
              <p:cNvSpPr>
                <a:spLocks noChangeShapeType="1"/>
              </p:cNvSpPr>
              <p:nvPr/>
            </p:nvSpPr>
            <p:spPr bwMode="auto">
              <a:xfrm>
                <a:off x="2784" y="671"/>
                <a:ext cx="0" cy="110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9" name="Arc 94"/>
              <p:cNvSpPr>
                <a:spLocks/>
              </p:cNvSpPr>
              <p:nvPr/>
            </p:nvSpPr>
            <p:spPr bwMode="auto">
              <a:xfrm>
                <a:off x="2205" y="1782"/>
                <a:ext cx="575" cy="76"/>
              </a:xfrm>
              <a:custGeom>
                <a:avLst/>
                <a:gdLst>
                  <a:gd name="T0" fmla="*/ 0 w 43200"/>
                  <a:gd name="T1" fmla="*/ 0 h 22187"/>
                  <a:gd name="T2" fmla="*/ 0 w 43200"/>
                  <a:gd name="T3" fmla="*/ 0 h 22187"/>
                  <a:gd name="T4" fmla="*/ 0 w 43200"/>
                  <a:gd name="T5" fmla="*/ 0 h 221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7"/>
                  <a:gd name="T11" fmla="*/ 43200 w 43200"/>
                  <a:gd name="T12" fmla="*/ 22187 h 22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7" fill="none" extrusionOk="0">
                    <a:moveTo>
                      <a:pt x="43192" y="-1"/>
                    </a:moveTo>
                    <a:cubicBezTo>
                      <a:pt x="43197" y="195"/>
                      <a:pt x="43200" y="391"/>
                      <a:pt x="43200" y="587"/>
                    </a:cubicBezTo>
                    <a:cubicBezTo>
                      <a:pt x="43200" y="12516"/>
                      <a:pt x="33529" y="22187"/>
                      <a:pt x="21600" y="22187"/>
                    </a:cubicBezTo>
                    <a:cubicBezTo>
                      <a:pt x="9670" y="22187"/>
                      <a:pt x="0" y="12516"/>
                      <a:pt x="0" y="587"/>
                    </a:cubicBezTo>
                    <a:cubicBezTo>
                      <a:pt x="0" y="392"/>
                      <a:pt x="2" y="198"/>
                      <a:pt x="7" y="3"/>
                    </a:cubicBezTo>
                  </a:path>
                  <a:path w="43200" h="22187" stroke="0" extrusionOk="0">
                    <a:moveTo>
                      <a:pt x="43192" y="-1"/>
                    </a:moveTo>
                    <a:cubicBezTo>
                      <a:pt x="43197" y="195"/>
                      <a:pt x="43200" y="391"/>
                      <a:pt x="43200" y="587"/>
                    </a:cubicBezTo>
                    <a:cubicBezTo>
                      <a:pt x="43200" y="12516"/>
                      <a:pt x="33529" y="22187"/>
                      <a:pt x="21600" y="22187"/>
                    </a:cubicBezTo>
                    <a:cubicBezTo>
                      <a:pt x="9670" y="22187"/>
                      <a:pt x="0" y="12516"/>
                      <a:pt x="0" y="587"/>
                    </a:cubicBezTo>
                    <a:cubicBezTo>
                      <a:pt x="0" y="392"/>
                      <a:pt x="2" y="198"/>
                      <a:pt x="7" y="3"/>
                    </a:cubicBezTo>
                    <a:lnTo>
                      <a:pt x="21600" y="5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78" name="Rectangle 95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79" name="Rectangle 96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0" name="Rectangle 97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1" name="Rectangle 98"/>
            <p:cNvSpPr>
              <a:spLocks noChangeArrowheads="1"/>
            </p:cNvSpPr>
            <p:nvPr/>
          </p:nvSpPr>
          <p:spPr bwMode="auto">
            <a:xfrm>
              <a:off x="2292" y="1182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. . .</a:t>
              </a:r>
            </a:p>
          </p:txBody>
        </p:sp>
        <p:grpSp>
          <p:nvGrpSpPr>
            <p:cNvPr id="51282" name="Group 99"/>
            <p:cNvGrpSpPr>
              <a:grpSpLocks/>
            </p:cNvGrpSpPr>
            <p:nvPr/>
          </p:nvGrpSpPr>
          <p:grpSpPr bwMode="auto">
            <a:xfrm>
              <a:off x="4749" y="628"/>
              <a:ext cx="675" cy="1244"/>
              <a:chOff x="4749" y="628"/>
              <a:chExt cx="675" cy="1244"/>
            </a:xfrm>
          </p:grpSpPr>
          <p:sp>
            <p:nvSpPr>
              <p:cNvPr id="51292" name="Oval 100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3" name="Line 101"/>
              <p:cNvSpPr>
                <a:spLocks noChangeShapeType="1"/>
              </p:cNvSpPr>
              <p:nvPr/>
            </p:nvSpPr>
            <p:spPr bwMode="auto">
              <a:xfrm>
                <a:off x="4753" y="672"/>
                <a:ext cx="0" cy="112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4" name="Line 102"/>
              <p:cNvSpPr>
                <a:spLocks noChangeShapeType="1"/>
              </p:cNvSpPr>
              <p:nvPr/>
            </p:nvSpPr>
            <p:spPr bwMode="auto">
              <a:xfrm>
                <a:off x="5424" y="672"/>
                <a:ext cx="0" cy="112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5" name="Arc 103"/>
              <p:cNvSpPr>
                <a:spLocks/>
              </p:cNvSpPr>
              <p:nvPr/>
            </p:nvSpPr>
            <p:spPr bwMode="auto">
              <a:xfrm>
                <a:off x="4749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83" name="Line 104"/>
            <p:cNvSpPr>
              <a:spLocks noChangeShapeType="1"/>
            </p:cNvSpPr>
            <p:nvPr/>
          </p:nvSpPr>
          <p:spPr bwMode="auto">
            <a:xfrm>
              <a:off x="2785" y="1296"/>
              <a:ext cx="2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4" name="Line 105"/>
            <p:cNvSpPr>
              <a:spLocks noChangeShapeType="1"/>
            </p:cNvSpPr>
            <p:nvPr/>
          </p:nvSpPr>
          <p:spPr bwMode="auto">
            <a:xfrm flipV="1">
              <a:off x="3793" y="913"/>
              <a:ext cx="335" cy="3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5" name="Line 106"/>
            <p:cNvSpPr>
              <a:spLocks noChangeShapeType="1"/>
            </p:cNvSpPr>
            <p:nvPr/>
          </p:nvSpPr>
          <p:spPr bwMode="auto">
            <a:xfrm flipV="1">
              <a:off x="3793" y="1201"/>
              <a:ext cx="335" cy="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6" name="Line 107"/>
            <p:cNvSpPr>
              <a:spLocks noChangeShapeType="1"/>
            </p:cNvSpPr>
            <p:nvPr/>
          </p:nvSpPr>
          <p:spPr bwMode="auto">
            <a:xfrm>
              <a:off x="3793" y="1297"/>
              <a:ext cx="335" cy="3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7" name="Line 108"/>
            <p:cNvSpPr>
              <a:spLocks noChangeShapeType="1"/>
            </p:cNvSpPr>
            <p:nvPr/>
          </p:nvSpPr>
          <p:spPr bwMode="auto">
            <a:xfrm>
              <a:off x="4417" y="864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8" name="Line 109"/>
            <p:cNvSpPr>
              <a:spLocks noChangeShapeType="1"/>
            </p:cNvSpPr>
            <p:nvPr/>
          </p:nvSpPr>
          <p:spPr bwMode="auto">
            <a:xfrm>
              <a:off x="4417" y="1152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9" name="Line 110"/>
            <p:cNvSpPr>
              <a:spLocks noChangeShapeType="1"/>
            </p:cNvSpPr>
            <p:nvPr/>
          </p:nvSpPr>
          <p:spPr bwMode="auto">
            <a:xfrm>
              <a:off x="4417" y="1680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90" name="Freeform 111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91" name="Freeform 112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9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527878" y="137695"/>
            <a:ext cx="1499455" cy="11321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71" y="229195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Two Phases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2590800" cy="4114800"/>
          </a:xfrm>
        </p:spPr>
        <p:txBody>
          <a:bodyPr anchor="t"/>
          <a:lstStyle/>
          <a:p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Partition:</a:t>
            </a:r>
            <a:br>
              <a:rPr lang="en-US" dirty="0" smtClean="0">
                <a:latin typeface="Tahoma" charset="0"/>
                <a:ea typeface="Osaka" charset="0"/>
                <a:cs typeface="Osaka" charset="0"/>
              </a:rPr>
            </a:b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(Divide)</a:t>
            </a: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Rehash</a:t>
            </a: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:</a:t>
            </a:r>
            <a:br>
              <a:rPr lang="en-US" dirty="0" smtClean="0">
                <a:latin typeface="Tahoma" charset="0"/>
                <a:ea typeface="Osaka" charset="0"/>
                <a:cs typeface="Osaka" charset="0"/>
              </a:rPr>
            </a:b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(Conquer)</a:t>
            </a:r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3506788" y="3429000"/>
            <a:ext cx="5103812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3352800" y="38242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Partitions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5214938" y="4008438"/>
            <a:ext cx="2249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Hash table for partition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R</a:t>
            </a:r>
            <a:r>
              <a:rPr lang="en-US" sz="1600" b="1" baseline="-25000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 (k &lt;= B  pages)</a:t>
            </a:r>
          </a:p>
        </p:txBody>
      </p:sp>
      <p:grpSp>
        <p:nvGrpSpPr>
          <p:cNvPr id="51208" name="Group 113"/>
          <p:cNvGrpSpPr>
            <a:grpSpLocks/>
          </p:cNvGrpSpPr>
          <p:nvPr/>
        </p:nvGrpSpPr>
        <p:grpSpPr bwMode="auto">
          <a:xfrm>
            <a:off x="5454650" y="4724400"/>
            <a:ext cx="1611313" cy="257175"/>
            <a:chOff x="3436" y="2956"/>
            <a:chExt cx="1015" cy="162"/>
          </a:xfrm>
        </p:grpSpPr>
        <p:sp>
          <p:nvSpPr>
            <p:cNvPr id="51307" name="Freeform 20"/>
            <p:cNvSpPr>
              <a:spLocks/>
            </p:cNvSpPr>
            <p:nvPr/>
          </p:nvSpPr>
          <p:spPr bwMode="auto">
            <a:xfrm>
              <a:off x="3436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08" name="Freeform 21"/>
            <p:cNvSpPr>
              <a:spLocks/>
            </p:cNvSpPr>
            <p:nvPr/>
          </p:nvSpPr>
          <p:spPr bwMode="auto">
            <a:xfrm>
              <a:off x="363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09" name="Freeform 22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10" name="Freeform 23"/>
            <p:cNvSpPr>
              <a:spLocks/>
            </p:cNvSpPr>
            <p:nvPr/>
          </p:nvSpPr>
          <p:spPr bwMode="auto">
            <a:xfrm>
              <a:off x="3955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11" name="Freeform 24"/>
            <p:cNvSpPr>
              <a:spLocks/>
            </p:cNvSpPr>
            <p:nvPr/>
          </p:nvSpPr>
          <p:spPr bwMode="auto">
            <a:xfrm>
              <a:off x="4039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12" name="Freeform 25"/>
            <p:cNvSpPr>
              <a:spLocks/>
            </p:cNvSpPr>
            <p:nvPr/>
          </p:nvSpPr>
          <p:spPr bwMode="auto">
            <a:xfrm>
              <a:off x="4128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51209" name="Freeform 26"/>
          <p:cNvSpPr>
            <a:spLocks/>
          </p:cNvSpPr>
          <p:nvPr/>
        </p:nvSpPr>
        <p:spPr bwMode="auto">
          <a:xfrm>
            <a:off x="5410200" y="4648200"/>
            <a:ext cx="1749425" cy="1447800"/>
          </a:xfrm>
          <a:custGeom>
            <a:avLst/>
            <a:gdLst>
              <a:gd name="T0" fmla="*/ 0 w 1102"/>
              <a:gd name="T1" fmla="*/ 2147483647 h 231"/>
              <a:gd name="T2" fmla="*/ 0 w 1102"/>
              <a:gd name="T3" fmla="*/ 0 h 231"/>
              <a:gd name="T4" fmla="*/ 2147483647 w 1102"/>
              <a:gd name="T5" fmla="*/ 0 h 231"/>
              <a:gd name="T6" fmla="*/ 2147483647 w 1102"/>
              <a:gd name="T7" fmla="*/ 2147483647 h 231"/>
              <a:gd name="T8" fmla="*/ 0 w 1102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2"/>
              <a:gd name="T16" fmla="*/ 0 h 231"/>
              <a:gd name="T17" fmla="*/ 1102 w 1102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0" name="Freeform 28"/>
          <p:cNvSpPr>
            <a:spLocks/>
          </p:cNvSpPr>
          <p:nvPr/>
        </p:nvSpPr>
        <p:spPr bwMode="auto">
          <a:xfrm>
            <a:off x="5122863" y="3962400"/>
            <a:ext cx="2422525" cy="2211388"/>
          </a:xfrm>
          <a:custGeom>
            <a:avLst/>
            <a:gdLst>
              <a:gd name="T0" fmla="*/ 0 w 1526"/>
              <a:gd name="T1" fmla="*/ 2147483647 h 1393"/>
              <a:gd name="T2" fmla="*/ 0 w 1526"/>
              <a:gd name="T3" fmla="*/ 0 h 1393"/>
              <a:gd name="T4" fmla="*/ 2147483647 w 1526"/>
              <a:gd name="T5" fmla="*/ 0 h 1393"/>
              <a:gd name="T6" fmla="*/ 2147483647 w 1526"/>
              <a:gd name="T7" fmla="*/ 2147483647 h 1393"/>
              <a:gd name="T8" fmla="*/ 0 w 1526"/>
              <a:gd name="T9" fmla="*/ 2147483647 h 1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6"/>
              <a:gd name="T16" fmla="*/ 0 h 1393"/>
              <a:gd name="T17" fmla="*/ 1526 w 1526"/>
              <a:gd name="T18" fmla="*/ 1393 h 13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11" name="Rectangle 36"/>
          <p:cNvSpPr>
            <a:spLocks noChangeArrowheads="1"/>
          </p:cNvSpPr>
          <p:nvPr/>
        </p:nvSpPr>
        <p:spPr bwMode="auto">
          <a:xfrm>
            <a:off x="5076825" y="616743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B main memory buffers</a:t>
            </a:r>
          </a:p>
        </p:txBody>
      </p:sp>
      <p:sp>
        <p:nvSpPr>
          <p:cNvPr id="51212" name="Rectangle 37"/>
          <p:cNvSpPr>
            <a:spLocks noChangeArrowheads="1"/>
          </p:cNvSpPr>
          <p:nvPr/>
        </p:nvSpPr>
        <p:spPr bwMode="auto">
          <a:xfrm>
            <a:off x="3686175" y="62245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Disk</a:t>
            </a:r>
          </a:p>
        </p:txBody>
      </p:sp>
      <p:sp>
        <p:nvSpPr>
          <p:cNvPr id="51213" name="Rectangle 40"/>
          <p:cNvSpPr>
            <a:spLocks noChangeArrowheads="1"/>
          </p:cNvSpPr>
          <p:nvPr/>
        </p:nvSpPr>
        <p:spPr bwMode="auto">
          <a:xfrm>
            <a:off x="7634288" y="373856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Result</a:t>
            </a:r>
          </a:p>
        </p:txBody>
      </p:sp>
      <p:sp>
        <p:nvSpPr>
          <p:cNvPr id="51214" name="Rectangle 41"/>
          <p:cNvSpPr>
            <a:spLocks noChangeArrowheads="1"/>
          </p:cNvSpPr>
          <p:nvPr/>
        </p:nvSpPr>
        <p:spPr bwMode="auto">
          <a:xfrm>
            <a:off x="4502150" y="43005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Osaka" charset="0"/>
                <a:cs typeface="Osaka" charset="0"/>
              </a:rPr>
              <a:t>hash</a:t>
            </a:r>
          </a:p>
        </p:txBody>
      </p:sp>
      <p:sp>
        <p:nvSpPr>
          <p:cNvPr id="51216" name="Rectangle 43"/>
          <p:cNvSpPr>
            <a:spLocks noChangeArrowheads="1"/>
          </p:cNvSpPr>
          <p:nvPr/>
        </p:nvSpPr>
        <p:spPr bwMode="auto">
          <a:xfrm>
            <a:off x="4556125" y="466248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5F01"/>
                </a:solidFill>
                <a:latin typeface="Times New Roman" charset="0"/>
                <a:ea typeface="Osaka" charset="0"/>
                <a:cs typeface="Osaka" charset="0"/>
              </a:rPr>
              <a:t>h</a:t>
            </a:r>
            <a:r>
              <a:rPr lang="en-US" b="1" baseline="-25000" dirty="0" err="1">
                <a:solidFill>
                  <a:srgbClr val="005F01"/>
                </a:solidFill>
                <a:latin typeface="Times New Roman" charset="0"/>
                <a:ea typeface="Osaka" charset="0"/>
                <a:cs typeface="Osaka" charset="0"/>
              </a:rPr>
              <a:t>r</a:t>
            </a:r>
            <a:endParaRPr lang="en-US" b="1" dirty="0">
              <a:solidFill>
                <a:srgbClr val="005F01"/>
              </a:solidFill>
              <a:latin typeface="Times New Roman" charset="0"/>
              <a:ea typeface="Osaka" charset="0"/>
              <a:cs typeface="Osaka" charset="0"/>
            </a:endParaRPr>
          </a:p>
        </p:txBody>
      </p:sp>
      <p:grpSp>
        <p:nvGrpSpPr>
          <p:cNvPr id="51217" name="Group 45"/>
          <p:cNvGrpSpPr>
            <a:grpSpLocks/>
          </p:cNvGrpSpPr>
          <p:nvPr/>
        </p:nvGrpSpPr>
        <p:grpSpPr bwMode="auto">
          <a:xfrm>
            <a:off x="3424238" y="4197350"/>
            <a:ext cx="1071562" cy="2027238"/>
            <a:chOff x="2157" y="2644"/>
            <a:chExt cx="675" cy="1277"/>
          </a:xfrm>
        </p:grpSpPr>
        <p:sp>
          <p:nvSpPr>
            <p:cNvPr id="51303" name="Oval 46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04" name="Line 47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05" name="Line 48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306" name="Arc 49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0"/>
                    <a:pt x="-1" y="12500"/>
                    <a:pt x="-1" y="570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0"/>
                    <a:pt x="-1" y="12500"/>
                    <a:pt x="-1" y="570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51218" name="Line 55"/>
          <p:cNvSpPr>
            <a:spLocks noChangeShapeType="1"/>
          </p:cNvSpPr>
          <p:nvPr/>
        </p:nvSpPr>
        <p:spPr bwMode="auto">
          <a:xfrm>
            <a:off x="4497388" y="5029200"/>
            <a:ext cx="912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grpSp>
        <p:nvGrpSpPr>
          <p:cNvPr id="51219" name="Group 144"/>
          <p:cNvGrpSpPr>
            <a:grpSpLocks/>
          </p:cNvGrpSpPr>
          <p:nvPr/>
        </p:nvGrpSpPr>
        <p:grpSpPr bwMode="auto">
          <a:xfrm>
            <a:off x="3435350" y="328613"/>
            <a:ext cx="5661025" cy="2971800"/>
            <a:chOff x="2164" y="207"/>
            <a:chExt cx="3566" cy="1872"/>
          </a:xfrm>
        </p:grpSpPr>
        <p:sp>
          <p:nvSpPr>
            <p:cNvPr id="51250" name="Rectangle 60"/>
            <p:cNvSpPr>
              <a:spLocks noChangeArrowheads="1"/>
            </p:cNvSpPr>
            <p:nvPr/>
          </p:nvSpPr>
          <p:spPr bwMode="auto">
            <a:xfrm>
              <a:off x="2936" y="1833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 main memory buffers</a:t>
              </a:r>
            </a:p>
          </p:txBody>
        </p:sp>
        <p:sp>
          <p:nvSpPr>
            <p:cNvPr id="51251" name="Rectangle 61"/>
            <p:cNvSpPr>
              <a:spLocks noChangeArrowheads="1"/>
            </p:cNvSpPr>
            <p:nvPr/>
          </p:nvSpPr>
          <p:spPr bwMode="auto">
            <a:xfrm>
              <a:off x="4910" y="184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Disk</a:t>
              </a:r>
            </a:p>
          </p:txBody>
        </p:sp>
        <p:sp>
          <p:nvSpPr>
            <p:cNvPr id="51252" name="Rectangle 62"/>
            <p:cNvSpPr>
              <a:spLocks noChangeArrowheads="1"/>
            </p:cNvSpPr>
            <p:nvPr/>
          </p:nvSpPr>
          <p:spPr bwMode="auto">
            <a:xfrm>
              <a:off x="2317" y="1848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Disk</a:t>
              </a:r>
            </a:p>
          </p:txBody>
        </p:sp>
        <p:sp>
          <p:nvSpPr>
            <p:cNvPr id="51253" name="Rectangle 63"/>
            <p:cNvSpPr>
              <a:spLocks noChangeArrowheads="1"/>
            </p:cNvSpPr>
            <p:nvPr/>
          </p:nvSpPr>
          <p:spPr bwMode="auto">
            <a:xfrm>
              <a:off x="2164" y="207"/>
              <a:ext cx="6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Original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Relation</a:t>
              </a:r>
            </a:p>
          </p:txBody>
        </p:sp>
        <p:sp>
          <p:nvSpPr>
            <p:cNvPr id="51254" name="Rectangle 64"/>
            <p:cNvSpPr>
              <a:spLocks noChangeArrowheads="1"/>
            </p:cNvSpPr>
            <p:nvPr/>
          </p:nvSpPr>
          <p:spPr bwMode="auto">
            <a:xfrm>
              <a:off x="3916" y="398"/>
              <a:ext cx="5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OUTPUT</a:t>
              </a:r>
            </a:p>
          </p:txBody>
        </p:sp>
        <p:sp>
          <p:nvSpPr>
            <p:cNvPr id="51255" name="Freeform 65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6" name="Freeform 66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7" name="Freeform 67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58" name="Freeform 68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grpSp>
          <p:nvGrpSpPr>
            <p:cNvPr id="51259" name="Group 69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1300" name="Freeform 70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301" name="Freeform 71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302" name="Freeform 72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60" name="Freeform 73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1" name="Freeform 74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2" name="Freeform 75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3" name="Freeform 76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4" name="Freeform 77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5" name="Freeform 78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6" name="Rectangle 79"/>
            <p:cNvSpPr>
              <a:spLocks noChangeArrowheads="1"/>
            </p:cNvSpPr>
            <p:nvPr/>
          </p:nvSpPr>
          <p:spPr bwMode="auto">
            <a:xfrm>
              <a:off x="4150" y="9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51267" name="Freeform 80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8" name="Freeform 81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69" name="Rectangle 82"/>
            <p:cNvSpPr>
              <a:spLocks noChangeArrowheads="1"/>
            </p:cNvSpPr>
            <p:nvPr/>
          </p:nvSpPr>
          <p:spPr bwMode="auto">
            <a:xfrm>
              <a:off x="2907" y="954"/>
              <a:ext cx="4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INPUT</a:t>
              </a:r>
            </a:p>
          </p:txBody>
        </p:sp>
        <p:sp useBgFill="1">
          <p:nvSpPr>
            <p:cNvPr id="51270" name="Rectangle 83"/>
            <p:cNvSpPr>
              <a:spLocks noChangeArrowheads="1"/>
            </p:cNvSpPr>
            <p:nvPr/>
          </p:nvSpPr>
          <p:spPr bwMode="auto">
            <a:xfrm>
              <a:off x="4150" y="565"/>
              <a:ext cx="172" cy="19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51271" name="Rectangle 84"/>
            <p:cNvSpPr>
              <a:spLocks noChangeArrowheads="1"/>
            </p:cNvSpPr>
            <p:nvPr/>
          </p:nvSpPr>
          <p:spPr bwMode="auto">
            <a:xfrm>
              <a:off x="3265" y="1109"/>
              <a:ext cx="52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hash</a:t>
              </a:r>
            </a:p>
            <a:p>
              <a:pPr algn="ctr" defTabSz="914400" fontAlgn="base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function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CE2B4F"/>
                  </a:solidFill>
                  <a:latin typeface="Times New Roman" charset="0"/>
                  <a:ea typeface="Osaka" charset="0"/>
                  <a:cs typeface="Osaka" charset="0"/>
                </a:rPr>
                <a:t>h</a:t>
              </a:r>
              <a:r>
                <a:rPr lang="en-US" sz="2000" b="1" baseline="-25000" dirty="0" err="1">
                  <a:solidFill>
                    <a:srgbClr val="CE2B4F"/>
                  </a:solidFill>
                  <a:latin typeface="Times New Roman" charset="0"/>
                  <a:ea typeface="Osaka" charset="0"/>
                  <a:cs typeface="Osaka" charset="0"/>
                </a:rPr>
                <a:t>p</a:t>
              </a:r>
              <a:endParaRPr lang="en-US" sz="2000" b="1" dirty="0">
                <a:solidFill>
                  <a:srgbClr val="CE2B4F"/>
                </a:solidFill>
                <a:latin typeface="Times New Roman" charset="0"/>
                <a:ea typeface="Osaka" charset="0"/>
                <a:cs typeface="Osaka" charset="0"/>
              </a:endParaRPr>
            </a:p>
          </p:txBody>
        </p:sp>
        <p:sp>
          <p:nvSpPr>
            <p:cNvPr id="51272" name="Rectangle 85"/>
            <p:cNvSpPr>
              <a:spLocks noChangeArrowheads="1"/>
            </p:cNvSpPr>
            <p:nvPr/>
          </p:nvSpPr>
          <p:spPr bwMode="auto">
            <a:xfrm>
              <a:off x="4090" y="1405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B-1</a:t>
              </a:r>
            </a:p>
          </p:txBody>
        </p:sp>
        <p:sp>
          <p:nvSpPr>
            <p:cNvPr id="51273" name="Rectangle 86"/>
            <p:cNvSpPr>
              <a:spLocks noChangeArrowheads="1"/>
            </p:cNvSpPr>
            <p:nvPr/>
          </p:nvSpPr>
          <p:spPr bwMode="auto">
            <a:xfrm>
              <a:off x="4697" y="391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Partitions</a:t>
              </a:r>
            </a:p>
          </p:txBody>
        </p:sp>
        <p:sp>
          <p:nvSpPr>
            <p:cNvPr id="51274" name="Rectangle 87"/>
            <p:cNvSpPr>
              <a:spLocks noChangeArrowheads="1"/>
            </p:cNvSpPr>
            <p:nvPr/>
          </p:nvSpPr>
          <p:spPr bwMode="auto">
            <a:xfrm>
              <a:off x="5424" y="7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51275" name="Rectangle 88"/>
            <p:cNvSpPr>
              <a:spLocks noChangeArrowheads="1"/>
            </p:cNvSpPr>
            <p:nvPr/>
          </p:nvSpPr>
          <p:spPr bwMode="auto">
            <a:xfrm>
              <a:off x="5418" y="10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51276" name="Rectangle 89"/>
            <p:cNvSpPr>
              <a:spLocks noChangeArrowheads="1"/>
            </p:cNvSpPr>
            <p:nvPr/>
          </p:nvSpPr>
          <p:spPr bwMode="auto">
            <a:xfrm>
              <a:off x="5398" y="154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charset="0"/>
                  <a:ea typeface="Osaka" charset="0"/>
                  <a:cs typeface="Osaka" charset="0"/>
                </a:rPr>
                <a:t>B-1</a:t>
              </a:r>
            </a:p>
          </p:txBody>
        </p:sp>
        <p:grpSp>
          <p:nvGrpSpPr>
            <p:cNvPr id="51277" name="Group 90"/>
            <p:cNvGrpSpPr>
              <a:grpSpLocks/>
            </p:cNvGrpSpPr>
            <p:nvPr/>
          </p:nvGrpSpPr>
          <p:grpSpPr bwMode="auto">
            <a:xfrm>
              <a:off x="2205" y="628"/>
              <a:ext cx="579" cy="1230"/>
              <a:chOff x="2205" y="628"/>
              <a:chExt cx="579" cy="1230"/>
            </a:xfrm>
          </p:grpSpPr>
          <p:sp>
            <p:nvSpPr>
              <p:cNvPr id="51296" name="Oval 91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7" name="Line 92"/>
              <p:cNvSpPr>
                <a:spLocks noChangeShapeType="1"/>
              </p:cNvSpPr>
              <p:nvPr/>
            </p:nvSpPr>
            <p:spPr bwMode="auto">
              <a:xfrm>
                <a:off x="2209" y="671"/>
                <a:ext cx="0" cy="110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8" name="Line 93"/>
              <p:cNvSpPr>
                <a:spLocks noChangeShapeType="1"/>
              </p:cNvSpPr>
              <p:nvPr/>
            </p:nvSpPr>
            <p:spPr bwMode="auto">
              <a:xfrm>
                <a:off x="2784" y="671"/>
                <a:ext cx="0" cy="110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9" name="Arc 94"/>
              <p:cNvSpPr>
                <a:spLocks/>
              </p:cNvSpPr>
              <p:nvPr/>
            </p:nvSpPr>
            <p:spPr bwMode="auto">
              <a:xfrm>
                <a:off x="2205" y="1782"/>
                <a:ext cx="575" cy="76"/>
              </a:xfrm>
              <a:custGeom>
                <a:avLst/>
                <a:gdLst>
                  <a:gd name="T0" fmla="*/ 0 w 43200"/>
                  <a:gd name="T1" fmla="*/ 0 h 22187"/>
                  <a:gd name="T2" fmla="*/ 0 w 43200"/>
                  <a:gd name="T3" fmla="*/ 0 h 22187"/>
                  <a:gd name="T4" fmla="*/ 0 w 43200"/>
                  <a:gd name="T5" fmla="*/ 0 h 221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7"/>
                  <a:gd name="T11" fmla="*/ 43200 w 43200"/>
                  <a:gd name="T12" fmla="*/ 22187 h 22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7" fill="none" extrusionOk="0">
                    <a:moveTo>
                      <a:pt x="43192" y="-1"/>
                    </a:moveTo>
                    <a:cubicBezTo>
                      <a:pt x="43197" y="195"/>
                      <a:pt x="43200" y="391"/>
                      <a:pt x="43200" y="587"/>
                    </a:cubicBezTo>
                    <a:cubicBezTo>
                      <a:pt x="43200" y="12516"/>
                      <a:pt x="33529" y="22187"/>
                      <a:pt x="21600" y="22187"/>
                    </a:cubicBezTo>
                    <a:cubicBezTo>
                      <a:pt x="9670" y="22187"/>
                      <a:pt x="0" y="12516"/>
                      <a:pt x="0" y="587"/>
                    </a:cubicBezTo>
                    <a:cubicBezTo>
                      <a:pt x="0" y="392"/>
                      <a:pt x="2" y="198"/>
                      <a:pt x="7" y="3"/>
                    </a:cubicBezTo>
                  </a:path>
                  <a:path w="43200" h="22187" stroke="0" extrusionOk="0">
                    <a:moveTo>
                      <a:pt x="43192" y="-1"/>
                    </a:moveTo>
                    <a:cubicBezTo>
                      <a:pt x="43197" y="195"/>
                      <a:pt x="43200" y="391"/>
                      <a:pt x="43200" y="587"/>
                    </a:cubicBezTo>
                    <a:cubicBezTo>
                      <a:pt x="43200" y="12516"/>
                      <a:pt x="33529" y="22187"/>
                      <a:pt x="21600" y="22187"/>
                    </a:cubicBezTo>
                    <a:cubicBezTo>
                      <a:pt x="9670" y="22187"/>
                      <a:pt x="0" y="12516"/>
                      <a:pt x="0" y="587"/>
                    </a:cubicBezTo>
                    <a:cubicBezTo>
                      <a:pt x="0" y="392"/>
                      <a:pt x="2" y="198"/>
                      <a:pt x="7" y="3"/>
                    </a:cubicBezTo>
                    <a:lnTo>
                      <a:pt x="21600" y="5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78" name="Rectangle 95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79" name="Rectangle 96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0" name="Rectangle 97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1" name="Rectangle 98"/>
            <p:cNvSpPr>
              <a:spLocks noChangeArrowheads="1"/>
            </p:cNvSpPr>
            <p:nvPr/>
          </p:nvSpPr>
          <p:spPr bwMode="auto">
            <a:xfrm>
              <a:off x="2292" y="1182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rPr>
                <a:t>. . .</a:t>
              </a:r>
            </a:p>
          </p:txBody>
        </p:sp>
        <p:grpSp>
          <p:nvGrpSpPr>
            <p:cNvPr id="51282" name="Group 99"/>
            <p:cNvGrpSpPr>
              <a:grpSpLocks/>
            </p:cNvGrpSpPr>
            <p:nvPr/>
          </p:nvGrpSpPr>
          <p:grpSpPr bwMode="auto">
            <a:xfrm>
              <a:off x="4749" y="628"/>
              <a:ext cx="675" cy="1244"/>
              <a:chOff x="4749" y="628"/>
              <a:chExt cx="675" cy="1244"/>
            </a:xfrm>
          </p:grpSpPr>
          <p:sp>
            <p:nvSpPr>
              <p:cNvPr id="51292" name="Oval 100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3" name="Line 101"/>
              <p:cNvSpPr>
                <a:spLocks noChangeShapeType="1"/>
              </p:cNvSpPr>
              <p:nvPr/>
            </p:nvSpPr>
            <p:spPr bwMode="auto">
              <a:xfrm>
                <a:off x="4753" y="672"/>
                <a:ext cx="0" cy="112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4" name="Line 102"/>
              <p:cNvSpPr>
                <a:spLocks noChangeShapeType="1"/>
              </p:cNvSpPr>
              <p:nvPr/>
            </p:nvSpPr>
            <p:spPr bwMode="auto">
              <a:xfrm>
                <a:off x="5424" y="672"/>
                <a:ext cx="0" cy="112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  <p:sp>
            <p:nvSpPr>
              <p:cNvPr id="51295" name="Arc 103"/>
              <p:cNvSpPr>
                <a:spLocks/>
              </p:cNvSpPr>
              <p:nvPr/>
            </p:nvSpPr>
            <p:spPr bwMode="auto">
              <a:xfrm>
                <a:off x="4749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endParaRPr>
              </a:p>
            </p:txBody>
          </p:sp>
        </p:grpSp>
        <p:sp>
          <p:nvSpPr>
            <p:cNvPr id="51283" name="Line 104"/>
            <p:cNvSpPr>
              <a:spLocks noChangeShapeType="1"/>
            </p:cNvSpPr>
            <p:nvPr/>
          </p:nvSpPr>
          <p:spPr bwMode="auto">
            <a:xfrm>
              <a:off x="2785" y="1296"/>
              <a:ext cx="2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4" name="Line 105"/>
            <p:cNvSpPr>
              <a:spLocks noChangeShapeType="1"/>
            </p:cNvSpPr>
            <p:nvPr/>
          </p:nvSpPr>
          <p:spPr bwMode="auto">
            <a:xfrm flipV="1">
              <a:off x="3793" y="913"/>
              <a:ext cx="335" cy="3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5" name="Line 106"/>
            <p:cNvSpPr>
              <a:spLocks noChangeShapeType="1"/>
            </p:cNvSpPr>
            <p:nvPr/>
          </p:nvSpPr>
          <p:spPr bwMode="auto">
            <a:xfrm flipV="1">
              <a:off x="3793" y="1201"/>
              <a:ext cx="335" cy="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6" name="Line 107"/>
            <p:cNvSpPr>
              <a:spLocks noChangeShapeType="1"/>
            </p:cNvSpPr>
            <p:nvPr/>
          </p:nvSpPr>
          <p:spPr bwMode="auto">
            <a:xfrm>
              <a:off x="3793" y="1297"/>
              <a:ext cx="335" cy="3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7" name="Line 108"/>
            <p:cNvSpPr>
              <a:spLocks noChangeShapeType="1"/>
            </p:cNvSpPr>
            <p:nvPr/>
          </p:nvSpPr>
          <p:spPr bwMode="auto">
            <a:xfrm>
              <a:off x="4417" y="864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8" name="Line 109"/>
            <p:cNvSpPr>
              <a:spLocks noChangeShapeType="1"/>
            </p:cNvSpPr>
            <p:nvPr/>
          </p:nvSpPr>
          <p:spPr bwMode="auto">
            <a:xfrm>
              <a:off x="4417" y="1152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89" name="Line 110"/>
            <p:cNvSpPr>
              <a:spLocks noChangeShapeType="1"/>
            </p:cNvSpPr>
            <p:nvPr/>
          </p:nvSpPr>
          <p:spPr bwMode="auto">
            <a:xfrm>
              <a:off x="4417" y="1680"/>
              <a:ext cx="3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90" name="Freeform 111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91" name="Freeform 112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grpSp>
        <p:nvGrpSpPr>
          <p:cNvPr id="51220" name="Group 114"/>
          <p:cNvGrpSpPr>
            <a:grpSpLocks/>
          </p:cNvGrpSpPr>
          <p:nvPr/>
        </p:nvGrpSpPr>
        <p:grpSpPr bwMode="auto">
          <a:xfrm>
            <a:off x="5454650" y="5060950"/>
            <a:ext cx="1611313" cy="257175"/>
            <a:chOff x="3436" y="2956"/>
            <a:chExt cx="1015" cy="162"/>
          </a:xfrm>
        </p:grpSpPr>
        <p:sp>
          <p:nvSpPr>
            <p:cNvPr id="51244" name="Freeform 115"/>
            <p:cNvSpPr>
              <a:spLocks/>
            </p:cNvSpPr>
            <p:nvPr/>
          </p:nvSpPr>
          <p:spPr bwMode="auto">
            <a:xfrm>
              <a:off x="3436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5" name="Freeform 116"/>
            <p:cNvSpPr>
              <a:spLocks/>
            </p:cNvSpPr>
            <p:nvPr/>
          </p:nvSpPr>
          <p:spPr bwMode="auto">
            <a:xfrm>
              <a:off x="363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6" name="Freeform 117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7" name="Freeform 118"/>
            <p:cNvSpPr>
              <a:spLocks/>
            </p:cNvSpPr>
            <p:nvPr/>
          </p:nvSpPr>
          <p:spPr bwMode="auto">
            <a:xfrm>
              <a:off x="3955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8" name="Freeform 119"/>
            <p:cNvSpPr>
              <a:spLocks/>
            </p:cNvSpPr>
            <p:nvPr/>
          </p:nvSpPr>
          <p:spPr bwMode="auto">
            <a:xfrm>
              <a:off x="4039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9" name="Freeform 120"/>
            <p:cNvSpPr>
              <a:spLocks/>
            </p:cNvSpPr>
            <p:nvPr/>
          </p:nvSpPr>
          <p:spPr bwMode="auto">
            <a:xfrm>
              <a:off x="4128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grpSp>
        <p:nvGrpSpPr>
          <p:cNvPr id="51221" name="Group 121"/>
          <p:cNvGrpSpPr>
            <a:grpSpLocks/>
          </p:cNvGrpSpPr>
          <p:nvPr/>
        </p:nvGrpSpPr>
        <p:grpSpPr bwMode="auto">
          <a:xfrm>
            <a:off x="5454650" y="5413375"/>
            <a:ext cx="1611313" cy="257175"/>
            <a:chOff x="3436" y="2956"/>
            <a:chExt cx="1015" cy="162"/>
          </a:xfrm>
        </p:grpSpPr>
        <p:sp>
          <p:nvSpPr>
            <p:cNvPr id="51238" name="Freeform 122"/>
            <p:cNvSpPr>
              <a:spLocks/>
            </p:cNvSpPr>
            <p:nvPr/>
          </p:nvSpPr>
          <p:spPr bwMode="auto">
            <a:xfrm>
              <a:off x="3436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9" name="Freeform 123"/>
            <p:cNvSpPr>
              <a:spLocks/>
            </p:cNvSpPr>
            <p:nvPr/>
          </p:nvSpPr>
          <p:spPr bwMode="auto">
            <a:xfrm>
              <a:off x="363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0" name="Freeform 1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1" name="Freeform 125"/>
            <p:cNvSpPr>
              <a:spLocks/>
            </p:cNvSpPr>
            <p:nvPr/>
          </p:nvSpPr>
          <p:spPr bwMode="auto">
            <a:xfrm>
              <a:off x="3955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2" name="Freeform 126"/>
            <p:cNvSpPr>
              <a:spLocks/>
            </p:cNvSpPr>
            <p:nvPr/>
          </p:nvSpPr>
          <p:spPr bwMode="auto">
            <a:xfrm>
              <a:off x="4039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43" name="Freeform 127"/>
            <p:cNvSpPr>
              <a:spLocks/>
            </p:cNvSpPr>
            <p:nvPr/>
          </p:nvSpPr>
          <p:spPr bwMode="auto">
            <a:xfrm>
              <a:off x="4128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grpSp>
        <p:nvGrpSpPr>
          <p:cNvPr id="51222" name="Group 128"/>
          <p:cNvGrpSpPr>
            <a:grpSpLocks/>
          </p:cNvGrpSpPr>
          <p:nvPr/>
        </p:nvGrpSpPr>
        <p:grpSpPr bwMode="auto">
          <a:xfrm>
            <a:off x="5454650" y="5718175"/>
            <a:ext cx="1611313" cy="257175"/>
            <a:chOff x="3436" y="2956"/>
            <a:chExt cx="1015" cy="162"/>
          </a:xfrm>
        </p:grpSpPr>
        <p:sp>
          <p:nvSpPr>
            <p:cNvPr id="51232" name="Freeform 129"/>
            <p:cNvSpPr>
              <a:spLocks/>
            </p:cNvSpPr>
            <p:nvPr/>
          </p:nvSpPr>
          <p:spPr bwMode="auto">
            <a:xfrm>
              <a:off x="3436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3" name="Freeform 130"/>
            <p:cNvSpPr>
              <a:spLocks/>
            </p:cNvSpPr>
            <p:nvPr/>
          </p:nvSpPr>
          <p:spPr bwMode="auto">
            <a:xfrm>
              <a:off x="363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4" name="Freeform 131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5" name="Freeform 132"/>
            <p:cNvSpPr>
              <a:spLocks/>
            </p:cNvSpPr>
            <p:nvPr/>
          </p:nvSpPr>
          <p:spPr bwMode="auto">
            <a:xfrm>
              <a:off x="3955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6" name="Freeform 133"/>
            <p:cNvSpPr>
              <a:spLocks/>
            </p:cNvSpPr>
            <p:nvPr/>
          </p:nvSpPr>
          <p:spPr bwMode="auto">
            <a:xfrm>
              <a:off x="4039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51237" name="Freeform 134"/>
            <p:cNvSpPr>
              <a:spLocks/>
            </p:cNvSpPr>
            <p:nvPr/>
          </p:nvSpPr>
          <p:spPr bwMode="auto">
            <a:xfrm>
              <a:off x="4128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</p:grpSp>
      <p:sp>
        <p:nvSpPr>
          <p:cNvPr id="51223" name="Freeform 135"/>
          <p:cNvSpPr>
            <a:spLocks/>
          </p:cNvSpPr>
          <p:nvPr/>
        </p:nvSpPr>
        <p:spPr bwMode="auto">
          <a:xfrm>
            <a:off x="3906838" y="5437188"/>
            <a:ext cx="42862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4" name="Freeform 136"/>
          <p:cNvSpPr>
            <a:spLocks/>
          </p:cNvSpPr>
          <p:nvPr/>
        </p:nvSpPr>
        <p:spPr bwMode="auto">
          <a:xfrm>
            <a:off x="4062413" y="5437188"/>
            <a:ext cx="42862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5" name="Freeform 137"/>
          <p:cNvSpPr>
            <a:spLocks/>
          </p:cNvSpPr>
          <p:nvPr/>
        </p:nvSpPr>
        <p:spPr bwMode="auto">
          <a:xfrm>
            <a:off x="3514725" y="448627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6" name="Freeform 138"/>
          <p:cNvSpPr>
            <a:spLocks/>
          </p:cNvSpPr>
          <p:nvPr/>
        </p:nvSpPr>
        <p:spPr bwMode="auto">
          <a:xfrm>
            <a:off x="3805238" y="4486275"/>
            <a:ext cx="249237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7" name="Freeform 139"/>
          <p:cNvSpPr>
            <a:spLocks/>
          </p:cNvSpPr>
          <p:nvPr/>
        </p:nvSpPr>
        <p:spPr bwMode="auto">
          <a:xfrm>
            <a:off x="3514725" y="4953000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8" name="Freeform 140"/>
          <p:cNvSpPr>
            <a:spLocks/>
          </p:cNvSpPr>
          <p:nvPr/>
        </p:nvSpPr>
        <p:spPr bwMode="auto">
          <a:xfrm>
            <a:off x="3814763" y="4953000"/>
            <a:ext cx="249237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29" name="Freeform 141"/>
          <p:cNvSpPr>
            <a:spLocks/>
          </p:cNvSpPr>
          <p:nvPr/>
        </p:nvSpPr>
        <p:spPr bwMode="auto">
          <a:xfrm>
            <a:off x="3763963" y="5437188"/>
            <a:ext cx="42862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30" name="Freeform 142"/>
          <p:cNvSpPr>
            <a:spLocks/>
          </p:cNvSpPr>
          <p:nvPr/>
        </p:nvSpPr>
        <p:spPr bwMode="auto">
          <a:xfrm>
            <a:off x="4114800" y="495300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51231" name="Freeform 143"/>
          <p:cNvSpPr>
            <a:spLocks/>
          </p:cNvSpPr>
          <p:nvPr/>
        </p:nvSpPr>
        <p:spPr bwMode="auto">
          <a:xfrm>
            <a:off x="3514725" y="578802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7133344" y="5026378"/>
            <a:ext cx="912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</a:t>
            </a:r>
            <a:r>
              <a:rPr lang="en-US" baseline="0" dirty="0" smtClean="0"/>
              <a:t> 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17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Sort (</a:t>
            </a:r>
            <a:r>
              <a:rPr lang="en-US" dirty="0" err="1" smtClean="0"/>
              <a:t>Heapsort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6022041" y="3113229"/>
            <a:ext cx="1939060" cy="1624891"/>
          </a:xfrm>
          <a:prstGeom prst="triangle">
            <a:avLst/>
          </a:prstGeom>
          <a:solidFill>
            <a:srgbClr val="C7C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 dirty="0" smtClean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Heap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634" y="1952601"/>
            <a:ext cx="71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First, load a heap with B-2 pages of records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850" y="5038531"/>
            <a:ext cx="663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This is a priority heap, so it is in sorted order (hence called </a:t>
            </a:r>
            <a:r>
              <a:rPr lang="en-US" sz="2400" dirty="0" err="1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Heapsort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rPr>
              <a:t>)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777469" y="3681085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782543" y="4037138"/>
            <a:ext cx="744537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1E8"/>
                </a:solidFill>
                <a:latin typeface="Arial" charset="0"/>
                <a:ea typeface="Osaka" charset="0"/>
                <a:cs typeface="Osaka" charset="0"/>
              </a:rPr>
              <a:t>Input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1E8"/>
                </a:solidFill>
                <a:latin typeface="Arial" charset="0"/>
                <a:ea typeface="Osaka" charset="0"/>
                <a:cs typeface="Osaka" charset="0"/>
              </a:rPr>
              <a:t>Buffer</a:t>
            </a:r>
          </a:p>
        </p:txBody>
      </p:sp>
      <p:cxnSp>
        <p:nvCxnSpPr>
          <p:cNvPr id="11" name="AutoShape 19"/>
          <p:cNvCxnSpPr>
            <a:cxnSpLocks noChangeShapeType="1"/>
            <a:endCxn id="9" idx="1"/>
          </p:cNvCxnSpPr>
          <p:nvPr/>
        </p:nvCxnSpPr>
        <p:spPr bwMode="auto">
          <a:xfrm>
            <a:off x="2634469" y="3538210"/>
            <a:ext cx="1143000" cy="2952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2" name="AutoShape 20"/>
          <p:cNvCxnSpPr>
            <a:cxnSpLocks noChangeShapeType="1"/>
            <a:stCxn id="9" idx="3"/>
            <a:endCxn id="4" idx="0"/>
          </p:cNvCxnSpPr>
          <p:nvPr/>
        </p:nvCxnSpPr>
        <p:spPr bwMode="auto">
          <a:xfrm flipV="1">
            <a:off x="4539469" y="3113229"/>
            <a:ext cx="2452102" cy="720256"/>
          </a:xfrm>
          <a:prstGeom prst="curvedConnector4">
            <a:avLst>
              <a:gd name="adj1" fmla="val 30231"/>
              <a:gd name="adj2" fmla="val 131739"/>
            </a:avLst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lg" len="med"/>
          </a:ln>
        </p:spPr>
      </p:cxnSp>
      <p:pic>
        <p:nvPicPr>
          <p:cNvPr id="13" name="Picture 5" descr="skitched-3-4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7" y="3047650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3285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186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FF9966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ecture1.k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2E09AE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1274</Words>
  <Application>Microsoft Macintosh PowerPoint</Application>
  <PresentationFormat>On-screen Show (4:3)</PresentationFormat>
  <Paragraphs>290</Paragraphs>
  <Slides>33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Office Theme</vt:lpstr>
      <vt:lpstr>CS186</vt:lpstr>
      <vt:lpstr>lecture1.key</vt:lpstr>
      <vt:lpstr>Equation</vt:lpstr>
      <vt:lpstr>Microsoft Equation 3.0</vt:lpstr>
      <vt:lpstr>Review Session</vt:lpstr>
      <vt:lpstr>External Sorting</vt:lpstr>
      <vt:lpstr>General External Merge Sort</vt:lpstr>
      <vt:lpstr>Cost of External Merge Sort</vt:lpstr>
      <vt:lpstr>External Hashing</vt:lpstr>
      <vt:lpstr>Two Phases</vt:lpstr>
      <vt:lpstr>Two Phases</vt:lpstr>
      <vt:lpstr>Tournament Sort</vt:lpstr>
      <vt:lpstr>Tournament Sort (Heapsort)</vt:lpstr>
      <vt:lpstr>Tournament Sort (2)</vt:lpstr>
      <vt:lpstr>TRICKY QUESTION</vt:lpstr>
      <vt:lpstr>Using General Merge Sort, when can you do Optimized Sort Merge join? Express with an inequality.</vt:lpstr>
      <vt:lpstr>Using tournament sort, when can you do Optimized Sort Merge join? Express with an inequality.</vt:lpstr>
      <vt:lpstr>NOW, let’s assume [R] is equal to [S]. Express the same inequality with [R] and [B].</vt:lpstr>
      <vt:lpstr>Tournament Sort +  Optimized Sort Merge</vt:lpstr>
      <vt:lpstr>SQL</vt:lpstr>
      <vt:lpstr>Vitamin Question</vt:lpstr>
      <vt:lpstr>Vitamin Question Step 1</vt:lpstr>
      <vt:lpstr>PowerPoint Presentation</vt:lpstr>
      <vt:lpstr>Step 2</vt:lpstr>
      <vt:lpstr>Step 3</vt:lpstr>
      <vt:lpstr>Step 4</vt:lpstr>
      <vt:lpstr>HAVING</vt:lpstr>
      <vt:lpstr>formats</vt:lpstr>
      <vt:lpstr>Record Formats</vt:lpstr>
      <vt:lpstr>Record Formats:  Fixed Length</vt:lpstr>
      <vt:lpstr>Record Formats: Variable Length</vt:lpstr>
      <vt:lpstr>Page formats</vt:lpstr>
      <vt:lpstr>Page Formats: Fixed Length Records</vt:lpstr>
      <vt:lpstr>“Slotted Page” Format: Variable Length Records</vt:lpstr>
      <vt:lpstr>Unordered (Heap) Files</vt:lpstr>
      <vt:lpstr>Heap File Implemented as a List </vt:lpstr>
      <vt:lpstr>Better: Use a Page Directory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Session</dc:title>
  <dc:creator>Richard Liaw</dc:creator>
  <cp:lastModifiedBy>Richard Liaw</cp:lastModifiedBy>
  <cp:revision>17</cp:revision>
  <cp:lastPrinted>2015-10-03T23:40:44Z</cp:lastPrinted>
  <dcterms:created xsi:type="dcterms:W3CDTF">2015-10-02T19:39:10Z</dcterms:created>
  <dcterms:modified xsi:type="dcterms:W3CDTF">2015-10-03T23:43:12Z</dcterms:modified>
</cp:coreProperties>
</file>